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5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89E876-73EF-4EBB-BEA8-07A533BE06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954D6D2-8630-4BB4-BEA8-A567510217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E1B93C-2C75-4EC4-BB15-9E66ECBE8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969ED91-0A3E-40A1-BD1D-A59B8F2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D929E-9DFF-4E19-9DA1-5BD52BCB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34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0F4AF-45AB-4FC0-BC98-4DE83C08B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6144D3-3D7B-434D-B80E-975744877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51485F-45B7-4A1F-8C27-30B926D45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568A53-1B31-42A1-B121-127190D1E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F5515D-C286-42E8-95C2-E1AE0AE91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9241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948556-908C-4230-A63A-0C8AD1124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0695670-3844-4530-B87B-2A9DAC825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2FF3F23-9973-4A19-93CD-D32A90685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94FABE-01D2-4482-8A94-FC07C146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737A31-14AA-46C7-815C-61688478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408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C8382-07F9-471B-979C-657EF5D45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427020F-181C-465B-A981-7BF30375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FA9A645-58D9-4945-9331-3992EE4B9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BD2B6F-D03B-43E4-A7DB-3E5426AEA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9FB51-907A-4C57-99F6-AC97075F3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3486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8A8349-BE72-4E5D-8E9F-413FDCB18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4C0D04D-887F-4E33-8577-E4AE79DAD0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048B36-8611-4C3B-8D8A-DE64D4BD8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475273-0040-489A-980E-423831C33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CCEB25-EC29-44FA-8DC7-7EBFFA0C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200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8A9DAB-969B-4C55-B3AD-246E20833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CED2BE-CE0D-43FF-9917-4FBF940D0F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6C61F54-AE6F-4440-B4C4-2233100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A36502-EDAF-4165-90B0-1224758C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48312D-13D5-435C-9261-D8A6DC2C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E37D690-50DB-4216-9A35-67777EB52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0387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03ED1B-54AD-48C3-B8DD-34EB370A2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1BC3B7A-8079-45D4-B2EA-7DC92D1106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9EFC258-E5EF-4901-B2D8-DCC0C38F35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D86F91E-85AD-4E7C-B863-36AFD5F3C0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A1B382-3359-4AE5-B500-B7D3753AF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8BFA46-0B02-498B-B886-1AA06ED69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B4D17-E3D7-4CC0-AFEC-B1CBA0737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DFA40B3-9B25-4D7E-895D-9A15033F3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7931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0F5197-44F5-4364-9988-97D7100D4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3FB184C-B01D-4350-83E0-21373777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B870C1F-3B4F-4DD6-9581-3F22A0032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A36F0E-C94D-4DB6-9E4E-6AE526CC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4098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3A4529-E087-4E16-9394-BF6172E74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BCD3A8E-34E0-411C-9ECF-792C0384B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C49DD2-8902-4CCE-B5A0-F8E5DD02C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6864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C80269-A39D-416C-8462-37949F038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B2BF345-26BE-49CE-9BF4-EC7DCC1B07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5B4FD4-C3AC-444D-80C1-223720B7F4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0C28B0F-9FCD-416F-9CD4-3CC95EF81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7CBAE53-7B5A-4D1D-B3DE-41527D004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D191A53-6C92-4942-9027-44F34162B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5323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34E854-55AD-46A1-8221-B0C4440D4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3C152F2-3FBD-4961-B2A6-992F671B8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F02EB17-B656-459E-8AC1-77D0E4FC3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2AF213-A115-40D7-973A-B46A5555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A83544-2548-4796-AD09-F6DF7B4B0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C51F864-CF85-417C-8E47-E8F1C8C2F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02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D43AFCB-13C1-4F47-AFB7-D3D772ED4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78BCB91-335B-4A40-BC72-B7B7A9F29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BCF32F-B72B-42A9-9A50-E7BEDC8A39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C32E8-F0A9-4870-A32A-6F8F0D90A745}" type="datetimeFigureOut">
              <a:rPr lang="fr-FR" smtClean="0"/>
              <a:t>22/02/2020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2B5016-778C-40AF-877F-21EE5CA57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F7939F-11A1-48CF-8CCB-6FC32C7589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6B8D5-812E-4B23-B8E4-BB1B4302350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6737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6D005D9-2037-4F5C-9179-DFDC2659B7F0}"/>
              </a:ext>
            </a:extLst>
          </p:cNvPr>
          <p:cNvSpPr/>
          <p:nvPr/>
        </p:nvSpPr>
        <p:spPr>
          <a:xfrm>
            <a:off x="5764955" y="3861511"/>
            <a:ext cx="3176012" cy="2499456"/>
          </a:xfrm>
          <a:prstGeom prst="roundRect">
            <a:avLst>
              <a:gd name="adj" fmla="val 481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ActivityDefinition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procedure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topic: {</a:t>
            </a:r>
            <a:r>
              <a:rPr lang="en-US" sz="1600" noProof="1">
                <a:solidFill>
                  <a:schemeClr val="tx1"/>
                </a:solidFill>
              </a:rPr>
              <a:t>chemistry concept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kind: </a:t>
            </a:r>
            <a:r>
              <a:rPr lang="en-US" sz="1600" noProof="1">
                <a:solidFill>
                  <a:schemeClr val="tx1"/>
                </a:solidFill>
              </a:rPr>
              <a:t>ServiceRequest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  <a:endParaRPr lang="en-US" sz="1600" noProof="1">
              <a:solidFill>
                <a:schemeClr val="tx1"/>
              </a:solidFill>
            </a:endParaRP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location: </a:t>
            </a:r>
            <a:r>
              <a:rPr lang="en-US" sz="1600" noProof="1">
                <a:solidFill>
                  <a:schemeClr val="tx1"/>
                </a:solidFill>
              </a:rPr>
              <a:t>sector chem 2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specimenRequirement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observationRequirement</a:t>
            </a:r>
          </a:p>
          <a:p>
            <a:pPr marL="268288"/>
            <a:r>
              <a:rPr lang="en-US" sz="1600" noProof="1">
                <a:solidFill>
                  <a:srgbClr val="0070C0"/>
                </a:solidFill>
              </a:rPr>
              <a:t>observationResultRequirement 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E115957-E080-48FD-B763-B520C28E97DD}"/>
              </a:ext>
            </a:extLst>
          </p:cNvPr>
          <p:cNvSpPr/>
          <p:nvPr/>
        </p:nvSpPr>
        <p:spPr>
          <a:xfrm>
            <a:off x="9190362" y="3517081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SpecimenDefinition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venous blood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2 mL …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02AB1110-47D1-40E7-99B0-0EA356ADDA45}"/>
              </a:ext>
            </a:extLst>
          </p:cNvPr>
          <p:cNvSpPr/>
          <p:nvPr/>
        </p:nvSpPr>
        <p:spPr>
          <a:xfrm>
            <a:off x="9190362" y="5619541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code: (LOINC </a:t>
            </a:r>
            <a:r>
              <a:rPr lang="en-US" sz="1600" noProof="1">
                <a:solidFill>
                  <a:schemeClr val="tx1"/>
                </a:solidFill>
              </a:rPr>
              <a:t>14635-7</a:t>
            </a:r>
            <a:r>
              <a:rPr lang="en-US" sz="1600" dirty="0">
                <a:solidFill>
                  <a:schemeClr val="tx1"/>
                </a:solidFill>
              </a:rPr>
              <a:t>)</a:t>
            </a:r>
          </a:p>
          <a:p>
            <a:pPr marL="176213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F85AD6A8-6DC1-48C5-97A4-6CA1DB5FAC2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8817981" y="6039070"/>
            <a:ext cx="372381" cy="3569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5B506B3C-8504-4607-A0EC-8CFF7B905C49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8154955" y="3972301"/>
            <a:ext cx="1035407" cy="157283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avec flèche 37">
            <a:extLst>
              <a:ext uri="{FF2B5EF4-FFF2-40B4-BE49-F238E27FC236}">
                <a16:creationId xmlns:a16="http://schemas.microsoft.com/office/drawing/2014/main" id="{EF1F3B6C-6D4A-41A5-AF56-0F82A7D7C1BF}"/>
              </a:ext>
            </a:extLst>
          </p:cNvPr>
          <p:cNvCxnSpPr>
            <a:cxnSpLocks/>
            <a:endCxn id="4" idx="1"/>
          </p:cNvCxnSpPr>
          <p:nvPr/>
        </p:nvCxnSpPr>
        <p:spPr>
          <a:xfrm flipV="1">
            <a:off x="5112493" y="5111239"/>
            <a:ext cx="652462" cy="13585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56F2DF58-EC9E-4922-A566-2D75CDCC10C3}"/>
              </a:ext>
            </a:extLst>
          </p:cNvPr>
          <p:cNvSpPr/>
          <p:nvPr/>
        </p:nvSpPr>
        <p:spPr>
          <a:xfrm>
            <a:off x="9190362" y="4567644"/>
            <a:ext cx="2283724" cy="910440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ObservationDefinition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Reason for testing</a:t>
            </a:r>
          </a:p>
          <a:p>
            <a:pPr marL="268288"/>
            <a:r>
              <a:rPr lang="en-US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BBD92E82-BDCF-4C74-BEA1-9C997A349A10}"/>
              </a:ext>
            </a:extLst>
          </p:cNvPr>
          <p:cNvCxnSpPr>
            <a:cxnSpLocks/>
          </p:cNvCxnSpPr>
          <p:nvPr/>
        </p:nvCxnSpPr>
        <p:spPr>
          <a:xfrm flipV="1">
            <a:off x="8322906" y="5022865"/>
            <a:ext cx="867456" cy="79943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D94E37D-E528-415C-A168-E78271A053EB}"/>
              </a:ext>
            </a:extLst>
          </p:cNvPr>
          <p:cNvCxnSpPr>
            <a:cxnSpLocks/>
          </p:cNvCxnSpPr>
          <p:nvPr/>
        </p:nvCxnSpPr>
        <p:spPr>
          <a:xfrm flipH="1">
            <a:off x="2517247" y="1655665"/>
            <a:ext cx="453855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00D3AF3A-DC87-4AD5-A45A-7970BEDF9855}"/>
              </a:ext>
            </a:extLst>
          </p:cNvPr>
          <p:cNvSpPr/>
          <p:nvPr/>
        </p:nvSpPr>
        <p:spPr>
          <a:xfrm>
            <a:off x="432572" y="1123139"/>
            <a:ext cx="2084675" cy="1613057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dirty="0">
                <a:solidFill>
                  <a:srgbClr val="0070C0"/>
                </a:solidFill>
              </a:rPr>
              <a:t>Composition  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CatalogHeader profile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sz="1600" dirty="0">
                <a:solidFill>
                  <a:srgbClr val="0070C0"/>
                </a:solidFill>
              </a:rPr>
              <a:t>   category: lab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author 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title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 custodian</a:t>
            </a:r>
          </a:p>
        </p:txBody>
      </p: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F8258634-CE44-4221-9F7A-F381A5941379}"/>
              </a:ext>
            </a:extLst>
          </p:cNvPr>
          <p:cNvSpPr/>
          <p:nvPr/>
        </p:nvSpPr>
        <p:spPr>
          <a:xfrm>
            <a:off x="2686498" y="1123139"/>
            <a:ext cx="2750585" cy="4998275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PlanDefinition</a:t>
            </a:r>
            <a:endParaRPr lang="en-US" noProof="1">
              <a:solidFill>
                <a:schemeClr val="tx1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ext-catalogReference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ext-ServiceBillingCode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    valueReference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identifier: </a:t>
            </a:r>
            <a:r>
              <a:rPr lang="en-US" sz="1600" noProof="1">
                <a:solidFill>
                  <a:schemeClr val="tx1"/>
                </a:solidFill>
              </a:rPr>
              <a:t>E6</a:t>
            </a:r>
            <a:endParaRPr lang="en-US" sz="1600" noProof="1">
              <a:solidFill>
                <a:srgbClr val="0070C0"/>
              </a:solidFill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name: </a:t>
            </a:r>
            <a:r>
              <a:rPr lang="en-US" sz="1600" noProof="1">
                <a:solidFill>
                  <a:schemeClr val="tx1"/>
                </a:solidFill>
              </a:rPr>
              <a:t>vitamin D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title: </a:t>
            </a:r>
            <a:r>
              <a:rPr lang="en-US" sz="1600" noProof="1">
                <a:solidFill>
                  <a:schemeClr val="tx1"/>
                </a:solidFill>
              </a:rPr>
              <a:t>Vitamin D ser/pla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type: </a:t>
            </a:r>
            <a:r>
              <a:rPr lang="en-US" sz="1600" noProof="1">
                <a:solidFill>
                  <a:schemeClr val="tx1"/>
                </a:solidFill>
                <a:highlight>
                  <a:srgbClr val="00FF00"/>
                </a:highlight>
              </a:rPr>
              <a:t>test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status</a:t>
            </a:r>
            <a:r>
              <a:rPr lang="en-US" sz="1600" noProof="1">
                <a:solidFill>
                  <a:schemeClr val="tx1"/>
                </a:solidFill>
              </a:rPr>
              <a:t> : active</a:t>
            </a:r>
          </a:p>
          <a:p>
            <a:pPr marL="176213"/>
            <a:r>
              <a:rPr lang="en-US" sz="1600" noProof="1">
                <a:solidFill>
                  <a:srgbClr val="0070C0"/>
                </a:solidFill>
                <a:highlight>
                  <a:srgbClr val="FFFF00"/>
                </a:highlight>
              </a:rPr>
              <a:t>useContext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code: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task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valueCodeableConcept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system: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v3-ActCode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code</a:t>
            </a:r>
            <a:r>
              <a:rPr lang="en-US" sz="1600" noProof="1">
                <a:solidFill>
                  <a:schemeClr val="tx1"/>
                </a:solidFill>
              </a:rPr>
              <a:t>: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LABOE</a:t>
            </a:r>
          </a:p>
          <a:p>
            <a:pPr marL="452438"/>
            <a:r>
              <a:rPr lang="en-US" sz="1600" noProof="1">
                <a:solidFill>
                  <a:srgbClr val="0070C0"/>
                </a:solidFill>
              </a:rPr>
              <a:t>display:</a:t>
            </a:r>
            <a:r>
              <a:rPr lang="en-US" sz="1600" noProof="1">
                <a:solidFill>
                  <a:schemeClr val="tx1"/>
                </a:solidFill>
              </a:rPr>
              <a:t> </a:t>
            </a:r>
            <a:r>
              <a:rPr lang="en-US" sz="1600" noProof="1">
                <a:solidFill>
                  <a:schemeClr val="tx1"/>
                </a:solidFill>
                <a:highlight>
                  <a:srgbClr val="FFFF00"/>
                </a:highlight>
              </a:rPr>
              <a:t>lab order entry</a:t>
            </a:r>
            <a:endParaRPr lang="en-US" sz="1600" noProof="1">
              <a:solidFill>
                <a:srgbClr val="0070C0"/>
              </a:solidFill>
              <a:highlight>
                <a:srgbClr val="FFFF00"/>
              </a:highlight>
            </a:endParaRPr>
          </a:p>
          <a:p>
            <a:pPr marL="176213"/>
            <a:r>
              <a:rPr lang="en-US" sz="1600" noProof="1">
                <a:solidFill>
                  <a:srgbClr val="0070C0"/>
                </a:solidFill>
              </a:rPr>
              <a:t>action</a:t>
            </a:r>
          </a:p>
          <a:p>
            <a:pPr algn="ctr"/>
            <a:r>
              <a:rPr lang="en-US" sz="1600" noProof="1">
                <a:solidFill>
                  <a:srgbClr val="0070C0"/>
                </a:solidFill>
              </a:rPr>
              <a:t>  code: </a:t>
            </a:r>
            <a:r>
              <a:rPr lang="en-US" sz="1600" noProof="1">
                <a:solidFill>
                  <a:srgbClr val="0070C0"/>
                </a:solidFill>
                <a:sym typeface="Wingdings" panose="05000000000000000000" pitchFamily="2" charset="2"/>
              </a:rPr>
              <a:t>{</a:t>
            </a:r>
            <a:r>
              <a:rPr lang="en-US" sz="1600" noProof="1">
                <a:solidFill>
                  <a:schemeClr val="tx1"/>
                </a:solidFill>
              </a:rPr>
              <a:t>LOINC 14635-7</a:t>
            </a:r>
            <a:r>
              <a:rPr lang="en-US" sz="1600" noProof="1">
                <a:solidFill>
                  <a:srgbClr val="0070C0"/>
                </a:solidFill>
              </a:rPr>
              <a:t>}</a:t>
            </a:r>
          </a:p>
          <a:p>
            <a:pPr marL="265113"/>
            <a:r>
              <a:rPr lang="en-US" sz="1600" noProof="1">
                <a:solidFill>
                  <a:srgbClr val="0070C0"/>
                </a:solidFill>
              </a:rPr>
              <a:t>  definitionCanonical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314EAE70-5136-41CD-BD4C-891D23BEAC81}"/>
              </a:ext>
            </a:extLst>
          </p:cNvPr>
          <p:cNvSpPr txBox="1"/>
          <p:nvPr/>
        </p:nvSpPr>
        <p:spPr>
          <a:xfrm>
            <a:off x="432572" y="497033"/>
            <a:ext cx="10681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E6: Vitamin D </a:t>
            </a:r>
            <a:r>
              <a:rPr lang="en-US" sz="2400" dirty="0">
                <a:highlight>
                  <a:srgbClr val="00FF00"/>
                </a:highlight>
              </a:rPr>
              <a:t>test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FFFF00"/>
                </a:highlight>
              </a:rPr>
              <a:t>orderable</a:t>
            </a:r>
            <a:r>
              <a:rPr lang="en-US" sz="2400" dirty="0"/>
              <a:t>, </a:t>
            </a:r>
            <a:r>
              <a:rPr lang="en-US" sz="2400" dirty="0">
                <a:highlight>
                  <a:srgbClr val="00FFFF"/>
                </a:highlight>
              </a:rPr>
              <a:t>with billing conditions</a:t>
            </a:r>
            <a:r>
              <a:rPr lang="en-US" sz="2400" dirty="0"/>
              <a:t>: summary of content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CC718DA1-FC9E-4B74-94E2-BD79355BA2DF}"/>
              </a:ext>
            </a:extLst>
          </p:cNvPr>
          <p:cNvCxnSpPr>
            <a:cxnSpLocks/>
          </p:cNvCxnSpPr>
          <p:nvPr/>
        </p:nvCxnSpPr>
        <p:spPr>
          <a:xfrm>
            <a:off x="4618653" y="2159020"/>
            <a:ext cx="987681" cy="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74296F75-AAAC-4C93-89B6-9FC1A56B8760}"/>
              </a:ext>
            </a:extLst>
          </p:cNvPr>
          <p:cNvSpPr/>
          <p:nvPr/>
        </p:nvSpPr>
        <p:spPr>
          <a:xfrm>
            <a:off x="5606334" y="1001012"/>
            <a:ext cx="4013528" cy="2359158"/>
          </a:xfrm>
          <a:prstGeom prst="roundRect">
            <a:avLst>
              <a:gd name="adj" fmla="val 88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t" anchorCtr="0"/>
          <a:lstStyle/>
          <a:p>
            <a:r>
              <a:rPr lang="en-US" noProof="1">
                <a:solidFill>
                  <a:srgbClr val="0070C0"/>
                </a:solidFill>
              </a:rPr>
              <a:t>ChargeItemDefinition   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LabChargeItemDefinition profile</a:t>
            </a:r>
            <a:endParaRPr lang="en-US" noProof="1">
              <a:solidFill>
                <a:srgbClr val="0070C0"/>
              </a:solidFill>
            </a:endParaRPr>
          </a:p>
          <a:p>
            <a:r>
              <a:rPr lang="en-US" sz="1600" noProof="1">
                <a:solidFill>
                  <a:srgbClr val="0070C0"/>
                </a:solidFill>
              </a:rPr>
              <a:t>   </a:t>
            </a:r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useContext [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{code: focus, value: osteomalacia},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{code: focus, value: transplanted kidney},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{code: focus, value: bariatric surgery},</a:t>
            </a:r>
          </a:p>
          <a:p>
            <a:pPr marL="354013"/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…</a:t>
            </a:r>
          </a:p>
          <a:p>
            <a:r>
              <a:rPr lang="en-US" sz="1600" noProof="1">
                <a:solidFill>
                  <a:srgbClr val="0070C0"/>
                </a:solidFill>
                <a:highlight>
                  <a:srgbClr val="00FFFF"/>
                </a:highlight>
              </a:rPr>
              <a:t>   ]</a:t>
            </a:r>
          </a:p>
          <a:p>
            <a:r>
              <a:rPr lang="en-US" sz="1600" noProof="1">
                <a:solidFill>
                  <a:srgbClr val="0070C0"/>
                </a:solidFill>
              </a:rPr>
              <a:t>   code {coding {system: NABM, code: 1139}}</a:t>
            </a:r>
          </a:p>
        </p:txBody>
      </p:sp>
    </p:spTree>
    <p:extLst>
      <p:ext uri="{BB962C8B-B14F-4D97-AF65-F5344CB8AC3E}">
        <p14:creationId xmlns:p14="http://schemas.microsoft.com/office/powerpoint/2010/main" val="379966251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180</Words>
  <Application>Microsoft Office PowerPoint</Application>
  <PresentationFormat>Grand écran</PresentationFormat>
  <Paragraphs>52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10</cp:revision>
  <dcterms:created xsi:type="dcterms:W3CDTF">2020-02-11T12:54:00Z</dcterms:created>
  <dcterms:modified xsi:type="dcterms:W3CDTF">2020-02-22T18:21:07Z</dcterms:modified>
</cp:coreProperties>
</file>