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E876-73EF-4EBB-BEA8-07A533BE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54D6D2-8630-4BB4-BEA8-A5675102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1B93C-2C75-4EC4-BB15-9E66ECBE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9ED91-0A3E-40A1-BD1D-A59B8F2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929E-9DFF-4E19-9DA1-5BD52BC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F4AF-45AB-4FC0-BC98-4DE83C0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144D3-3D7B-434D-B80E-97574487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1485F-45B7-4A1F-8C27-30B926D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68A53-1B31-42A1-B121-127190D1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5515D-C286-42E8-95C2-E1AE0AE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48556-908C-4230-A63A-0C8AD112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95670-3844-4530-B87B-2A9DAC82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F3F23-9973-4A19-93CD-D32A906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4FABE-01D2-4482-8A94-FC07C146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37A31-14AA-46C7-815C-6168847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C8382-07F9-471B-979C-657EF5D4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7020F-181C-465B-A981-7BF30375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9A645-58D9-4945-9331-3992EE4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D2B6F-D03B-43E4-A7DB-3E5426A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9FB51-907A-4C57-99F6-AC9707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8349-BE72-4E5D-8E9F-413FDCB1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0D04D-887F-4E33-8577-E4AE79DA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48B36-8611-4C3B-8D8A-DE64D4BD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75273-0040-489A-980E-423831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CEB25-EC29-44FA-8DC7-7EBFFA0C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0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A9DAB-969B-4C55-B3AD-246E208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ED2BE-CE0D-43FF-9917-4FBF940D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61F54-AE6F-4440-B4C4-22331003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36502-EDAF-4165-90B0-1224758C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8312D-13D5-435C-9261-D8A6DC2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7D690-50DB-4216-9A35-67777EB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ED1B-54AD-48C3-B8DD-34EB370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C3B7A-8079-45D4-B2EA-7DC92D11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FC258-E5EF-4901-B2D8-DCC0C38F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6F91E-85AD-4E7C-B863-36AFD5F3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1B382-3359-4AE5-B500-B7D3753A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BFA46-0B02-498B-B886-1AA06ED6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B4D17-E3D7-4CC0-AFEC-B1CBA07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A40B3-9B25-4D7E-895D-9A15033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197-44F5-4364-9988-97D7100D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B184C-B01D-4350-83E0-2137377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70C1F-3B4F-4DD6-9581-3F22A00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36F0E-C94D-4DB6-9E4E-6AE526CC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3A4529-E087-4E16-9394-BF6172E7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D3A8E-34E0-411C-9ECF-792C038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49DD2-8902-4CCE-B5A0-F8E5DD02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80269-A39D-416C-8462-37949F0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BF345-26BE-49CE-9BF4-EC7DCC1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B4FD4-C3AC-444D-80C1-223720B7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28B0F-9FCD-416F-9CD4-3CC95EF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BAE53-7B5A-4D1D-B3DE-41527D0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91A53-6C92-4942-9027-44F3416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4E854-55AD-46A1-8221-B0C4440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152F2-3FBD-4961-B2A6-992F671B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2EB17-B656-459E-8AC1-77D0E4FC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F213-A115-40D7-973A-B46A555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83544-2548-4796-AD09-F6DF7B4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1F864-CF85-417C-8E47-E8F1C8C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43AFCB-13C1-4F47-AFB7-D3D772E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BCB91-335B-4A40-BC72-B7B7A9F2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CF32F-B72B-42A9-9A50-E7BEDC8A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32E8-F0A9-4870-A32A-6F8F0D90A745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5016-778C-40AF-877F-21EE5CA5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7939F-11A1-48CF-8CCB-6FC32C75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6133099" y="3490322"/>
            <a:ext cx="3176012" cy="2359158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procedure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10030414" y="1374261"/>
            <a:ext cx="201204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 mL 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3370426" y="5802493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dirty="0">
                <a:solidFill>
                  <a:srgbClr val="0070C0"/>
                </a:solidFill>
              </a:rPr>
              <a:t>code:</a:t>
            </a:r>
            <a:r>
              <a:rPr lang="en-US" sz="1600" dirty="0">
                <a:solidFill>
                  <a:schemeClr val="tx1"/>
                </a:solidFill>
              </a:rPr>
              <a:t> (LOINC </a:t>
            </a:r>
            <a:r>
              <a:rPr lang="en-US" sz="1600" noProof="1">
                <a:solidFill>
                  <a:schemeClr val="tx1"/>
                </a:solidFill>
              </a:rPr>
              <a:t>14635-7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654150" y="5693229"/>
            <a:ext cx="768422" cy="5644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545286" y="1829481"/>
            <a:ext cx="1485128" cy="33738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844143" y="4669901"/>
            <a:ext cx="1288956" cy="304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788529" y="2624522"/>
            <a:ext cx="2241963" cy="119128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7800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177800"/>
            <a:r>
              <a:rPr lang="en-US" sz="1600" dirty="0">
                <a:solidFill>
                  <a:schemeClr val="tx1"/>
                </a:solidFill>
              </a:rPr>
              <a:t>…</a:t>
            </a:r>
          </a:p>
          <a:p>
            <a:pPr marL="177800"/>
            <a:r>
              <a:rPr lang="en-US" sz="1600" dirty="0">
                <a:solidFill>
                  <a:srgbClr val="0070C0"/>
                </a:solidFill>
              </a:rPr>
              <a:t>normalCodedValueSet</a:t>
            </a:r>
          </a:p>
          <a:p>
            <a:pPr marL="268288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701296" y="3220166"/>
            <a:ext cx="1087233" cy="22118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D94E37D-E528-415C-A168-E78271A053EB}"/>
              </a:ext>
            </a:extLst>
          </p:cNvPr>
          <p:cNvCxnSpPr>
            <a:cxnSpLocks/>
          </p:cNvCxnSpPr>
          <p:nvPr/>
        </p:nvCxnSpPr>
        <p:spPr>
          <a:xfrm flipH="1">
            <a:off x="2234220" y="1318207"/>
            <a:ext cx="4538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D3AF3A-DC87-4AD5-A45A-7970BEDF9855}"/>
              </a:ext>
            </a:extLst>
          </p:cNvPr>
          <p:cNvSpPr/>
          <p:nvPr/>
        </p:nvSpPr>
        <p:spPr>
          <a:xfrm>
            <a:off x="149545" y="785681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</a:t>
            </a:r>
            <a:r>
              <a:rPr lang="en-US" sz="1600" dirty="0">
                <a:solidFill>
                  <a:schemeClr val="tx1"/>
                </a:solidFill>
              </a:rPr>
              <a:t>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403471" y="785682"/>
            <a:ext cx="2750585" cy="464629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ext-ServiceBillingCode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    valueReference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E6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vitamin D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ser/pla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</a:t>
            </a:r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  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49545" y="159575"/>
            <a:ext cx="106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E6: Vitamin D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FF"/>
                </a:highlight>
              </a:rPr>
              <a:t>with billing conditions</a:t>
            </a:r>
            <a:r>
              <a:rPr lang="en-US" sz="2400" dirty="0"/>
              <a:t>: summary of content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718DA1-FC9E-4B74-94E2-BD79355BA2DF}"/>
              </a:ext>
            </a:extLst>
          </p:cNvPr>
          <p:cNvCxnSpPr>
            <a:cxnSpLocks/>
          </p:cNvCxnSpPr>
          <p:nvPr/>
        </p:nvCxnSpPr>
        <p:spPr>
          <a:xfrm>
            <a:off x="4335626" y="1821562"/>
            <a:ext cx="9876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4296F75-AAAC-4C93-89B6-9FC1A56B8760}"/>
              </a:ext>
            </a:extLst>
          </p:cNvPr>
          <p:cNvSpPr/>
          <p:nvPr/>
        </p:nvSpPr>
        <p:spPr>
          <a:xfrm>
            <a:off x="5323307" y="663554"/>
            <a:ext cx="4013528" cy="270412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ChargeItemDefinition  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LabChargeItemDefinition profile</a:t>
            </a:r>
            <a:endParaRPr lang="en-US" noProof="1">
              <a:solidFill>
                <a:srgbClr val="0070C0"/>
              </a:solidFill>
            </a:endParaRPr>
          </a:p>
          <a:p>
            <a:r>
              <a:rPr lang="en-US" sz="1600" noProof="1">
                <a:solidFill>
                  <a:srgbClr val="0070C0"/>
                </a:solidFill>
              </a:rPr>
              <a:t>  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useContext [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osteomalacia},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transplanted kidney},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bariatric surgery},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…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  ]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code {coding {system: </a:t>
            </a:r>
            <a:r>
              <a:rPr lang="en-US" sz="1600" noProof="1">
                <a:solidFill>
                  <a:schemeClr val="tx1"/>
                </a:solidFill>
              </a:rPr>
              <a:t>NABM</a:t>
            </a:r>
            <a:r>
              <a:rPr lang="en-US" sz="1600" noProof="1">
                <a:solidFill>
                  <a:srgbClr val="0070C0"/>
                </a:solidFill>
              </a:rPr>
              <a:t>, code: </a:t>
            </a:r>
            <a:r>
              <a:rPr lang="en-US" sz="1600" noProof="1">
                <a:solidFill>
                  <a:schemeClr val="tx1"/>
                </a:solidFill>
              </a:rPr>
              <a:t>1139</a:t>
            </a:r>
            <a:r>
              <a:rPr lang="en-US" sz="1600" noProof="1">
                <a:solidFill>
                  <a:srgbClr val="0070C0"/>
                </a:solidFill>
              </a:rPr>
              <a:t>}}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priceComponent {code: </a:t>
            </a:r>
            <a:r>
              <a:rPr lang="en-US" sz="1600" noProof="1">
                <a:solidFill>
                  <a:schemeClr val="tx1"/>
                </a:solidFill>
              </a:rPr>
              <a:t>B</a:t>
            </a:r>
            <a:r>
              <a:rPr lang="en-US" sz="1600" noProof="1">
                <a:solidFill>
                  <a:srgbClr val="0070C0"/>
                </a:solidFill>
              </a:rPr>
              <a:t>, factor: </a:t>
            </a:r>
            <a:r>
              <a:rPr lang="en-US" sz="1600" noProof="1">
                <a:solidFill>
                  <a:schemeClr val="tx1"/>
                </a:solidFill>
              </a:rPr>
              <a:t>35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AA97A18-2FE1-4961-B992-0160AF770DC3}"/>
              </a:ext>
            </a:extLst>
          </p:cNvPr>
          <p:cNvSpPr/>
          <p:nvPr/>
        </p:nvSpPr>
        <p:spPr>
          <a:xfrm>
            <a:off x="9561266" y="4013263"/>
            <a:ext cx="2434429" cy="269966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ValueSet</a:t>
            </a:r>
          </a:p>
          <a:p>
            <a:pPr marL="93663"/>
            <a:r>
              <a:rPr lang="en-US" sz="1600" dirty="0">
                <a:solidFill>
                  <a:schemeClr val="tx1"/>
                </a:solidFill>
              </a:rPr>
              <a:t>Reasons for Vitamin D</a:t>
            </a:r>
          </a:p>
          <a:p>
            <a:pPr marL="93663"/>
            <a:r>
              <a:rPr lang="en-US" sz="1600" dirty="0">
                <a:solidFill>
                  <a:srgbClr val="0070C0"/>
                </a:solidFill>
              </a:rPr>
              <a:t>…</a:t>
            </a:r>
          </a:p>
          <a:p>
            <a:pPr marL="93663"/>
            <a:r>
              <a:rPr lang="en-US" sz="1600" dirty="0">
                <a:solidFill>
                  <a:srgbClr val="0070C0"/>
                </a:solidFill>
              </a:rPr>
              <a:t>compose</a:t>
            </a:r>
          </a:p>
          <a:p>
            <a:pPr marL="93663" lvl="1"/>
            <a:r>
              <a:rPr lang="en-US" sz="1600" dirty="0">
                <a:solidFill>
                  <a:srgbClr val="0070C0"/>
                </a:solidFill>
              </a:rPr>
              <a:t>include [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is-a osteomalacia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is-a transplanted kidney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is-a bariatric surgery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…</a:t>
            </a:r>
          </a:p>
          <a:p>
            <a:pPr marL="177800" lvl="1"/>
            <a:r>
              <a:rPr lang="en-US" sz="1600" dirty="0">
                <a:solidFill>
                  <a:srgbClr val="0070C0"/>
                </a:solidFill>
              </a:rPr>
              <a:t>]</a:t>
            </a:r>
          </a:p>
          <a:p>
            <a:pPr marL="358775" lvl="1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58CFA87-E0A7-48AC-A815-893AB87B28F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0778481" y="3679371"/>
            <a:ext cx="891006" cy="3338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6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211</Words>
  <Application>Microsoft Office PowerPoint</Application>
  <PresentationFormat>Grand écran</PresentationFormat>
  <Paragraphs>64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16</cp:revision>
  <dcterms:created xsi:type="dcterms:W3CDTF">2020-02-11T12:54:00Z</dcterms:created>
  <dcterms:modified xsi:type="dcterms:W3CDTF">2020-03-10T07:43:46Z</dcterms:modified>
</cp:coreProperties>
</file>