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9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37EB4E-DDC4-4951-9C60-587821C93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BF2F9A-F21A-400D-A3CF-7207956CD9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25E53B-8CFB-429A-BDCA-AD6A7FECA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8D4998-88F8-4ED4-B356-752B39972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47D1EFE-7C6A-4714-ACFC-3B559723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262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F07187-E148-48BD-B9F6-4066C18EE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E597AF3-F2FC-4B78-81C4-AAA49A8AE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4859B95-3BA0-4803-8248-4EF1A2C1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91B1C68-94C8-4A1E-AA9E-246570A33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7C9D7D-885E-46E9-9D15-07B43C190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700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51BE0C-CFF0-4AE4-853A-F42000C3EC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C910D26-161E-4614-ABC9-F3EE73808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45CE93-66B1-4D88-8B06-9CBAC0A1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BAB157-A9FA-4EBB-BD98-E89713E4F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C2D189-AD5C-4CF6-A9FE-DB26D7336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575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A46736-688F-4303-8126-08CCAFB3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74A183-97E0-4194-96D4-C102DBBC1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8D548-D903-4BD1-84A3-CA69E2DCC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C18857-FB7E-4C11-819C-14931F0B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2A1247-C543-472C-9F4E-F68D12B52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245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30F6B3-7A28-4220-976C-A4789121C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9F092C-84BC-40AA-AD2B-FB341B364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05558D-4126-4B80-939E-E89393E4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9DFC50-AC35-4F8A-8E61-4AA852E1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F24FCF-4FD6-4B24-9EC4-F861AA3A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10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38DF68-D29D-4D32-BC4D-A806D8F9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378B2-878F-4789-B953-314FCBBF7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D8A15A-EC7C-4332-A250-C4978ECE8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A80A17-2CCC-4CDE-B185-60D60323F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FC3F19-80A6-4EFC-9612-8F3B46368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80CC4D-1281-431D-9E24-9975407AF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208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784EC-6D7E-42BB-BAB4-09C256DBD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1EFB93-8EFC-460B-958B-72099EE27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372A4F-DFEC-4C33-A55D-70A38592E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2659BCD-50D0-4AA9-9C8E-B6EE8DC2B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268139-D3CE-4EFA-81A9-E8DAFF8C4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0BD9AE-8A41-4835-BB61-53419CCB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3BCFD7C-1777-45B8-A1ED-4FE1D471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2684217-98DC-46F0-800A-01A45DB3B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3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05A9A-2F31-44F5-A18E-77C65D596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B33BB74-D19A-466F-BC45-4DD7ED09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A921C2-A684-44C9-81DB-732A2C55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54E1B2D-E63A-4C65-BECF-60D70FF36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837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CE7247B-DC49-4508-B5E0-4ED41036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69C2F5C-E09A-4E0A-9D88-7CFF94AE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E318A3-2845-4681-B06B-07B7A86D9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045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457A68-91E7-493D-8B38-96B4BE2C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46079A-5D2E-4B42-AEA9-ECE60C6E0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002517B-B16C-4D2D-B348-1D93580D0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BEB25FA-DAEB-4157-8544-DE8D0A3E6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4AAFCD0-D3FC-4C5F-BD8E-7475991A3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D6D0A6-05A6-4FA5-806B-7053138E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758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AC0E68-0325-4EED-A9D1-BA15C953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7784F09-FB1A-4263-B9BA-35F97238F0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5C41D4-D4BC-48FD-92E3-CAD2701A1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CB51BC-B02A-4A2F-9EC2-4CB5AD6D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9B7003-D55D-45FA-AED2-AFD0F26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9010C7-3251-4C68-987F-4D5D83912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2502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6B24C7-F0CA-4460-817E-1D6A6C0EA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6EF3407-64B7-4B3E-97B7-205FA1945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7D9B9D-B9E3-4AD2-85D7-FBD5D33F2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F90B7-CE08-48C5-AA49-C0D5C3041767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54319-8E96-4357-B0E0-E7DAFFA72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DBB143-F10F-41A1-B6A3-C9EC32D51C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46E6D-FE9E-40D4-95B6-A8A71BC71C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41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2">
            <a:extLst>
              <a:ext uri="{FF2B5EF4-FFF2-40B4-BE49-F238E27FC236}">
                <a16:creationId xmlns:a16="http://schemas.microsoft.com/office/drawing/2014/main" id="{621D517C-A800-445F-B79F-5B015C1F064C}"/>
              </a:ext>
            </a:extLst>
          </p:cNvPr>
          <p:cNvSpPr txBox="1"/>
          <p:nvPr/>
        </p:nvSpPr>
        <p:spPr>
          <a:xfrm>
            <a:off x="2735031" y="3085596"/>
            <a:ext cx="1813902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/>
              <a:t>LOINC 2160-0</a:t>
            </a:r>
          </a:p>
          <a:p>
            <a:pPr algn="ctr"/>
            <a:r>
              <a:rPr lang="en-US" sz="1600"/>
              <a:t>status: active</a:t>
            </a:r>
          </a:p>
          <a:p>
            <a:pPr algn="ctr"/>
            <a:r>
              <a:rPr lang="en-US" sz="1600"/>
              <a:t>…</a:t>
            </a:r>
          </a:p>
        </p:txBody>
      </p:sp>
      <p:sp>
        <p:nvSpPr>
          <p:cNvPr id="21" name="TextBox 44">
            <a:extLst>
              <a:ext uri="{FF2B5EF4-FFF2-40B4-BE49-F238E27FC236}">
                <a16:creationId xmlns:a16="http://schemas.microsoft.com/office/drawing/2014/main" id="{68D5414F-875D-41FC-B43E-42904748D25E}"/>
              </a:ext>
            </a:extLst>
          </p:cNvPr>
          <p:cNvSpPr txBox="1"/>
          <p:nvPr/>
        </p:nvSpPr>
        <p:spPr>
          <a:xfrm>
            <a:off x="2735031" y="2714527"/>
            <a:ext cx="1813902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/>
              <a:t>Serum creatinine</a:t>
            </a:r>
            <a:endParaRPr lang="en-US" sz="2400" b="1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3CA1439E-74D3-43FA-BF10-476C3853F1D8}"/>
              </a:ext>
            </a:extLst>
          </p:cNvPr>
          <p:cNvCxnSpPr>
            <a:cxnSpLocks/>
            <a:stCxn id="20" idx="2"/>
            <a:endCxn id="38" idx="0"/>
          </p:cNvCxnSpPr>
          <p:nvPr/>
        </p:nvCxnSpPr>
        <p:spPr>
          <a:xfrm>
            <a:off x="3641982" y="3916593"/>
            <a:ext cx="2933559" cy="1020765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6BE0F957-FE14-4876-9AAB-FE65FB0C5060}"/>
              </a:ext>
            </a:extLst>
          </p:cNvPr>
          <p:cNvSpPr txBox="1"/>
          <p:nvPr/>
        </p:nvSpPr>
        <p:spPr>
          <a:xfrm>
            <a:off x="3837007" y="4240926"/>
            <a:ext cx="254350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output observation</a:t>
            </a:r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7768F6FD-2E41-4334-88CA-5E4D4E1A3E0D}"/>
              </a:ext>
            </a:extLst>
          </p:cNvPr>
          <p:cNvSpPr/>
          <p:nvPr/>
        </p:nvSpPr>
        <p:spPr>
          <a:xfrm>
            <a:off x="2342105" y="2695944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" name="TextBox 63">
            <a:extLst>
              <a:ext uri="{FF2B5EF4-FFF2-40B4-BE49-F238E27FC236}">
                <a16:creationId xmlns:a16="http://schemas.microsoft.com/office/drawing/2014/main" id="{E4B36D63-A444-4430-89D8-C3C2FA0B4693}"/>
              </a:ext>
            </a:extLst>
          </p:cNvPr>
          <p:cNvSpPr txBox="1"/>
          <p:nvPr/>
        </p:nvSpPr>
        <p:spPr>
          <a:xfrm>
            <a:off x="5394729" y="5315202"/>
            <a:ext cx="2361624" cy="584775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/>
              <a:t>LOINC 2160-0</a:t>
            </a:r>
          </a:p>
          <a:p>
            <a:pPr algn="ctr"/>
            <a:r>
              <a:rPr lang="en-US" sz="1600"/>
              <a:t>mg/dL</a:t>
            </a:r>
          </a:p>
        </p:txBody>
      </p:sp>
      <p:sp>
        <p:nvSpPr>
          <p:cNvPr id="38" name="TextBox 64">
            <a:extLst>
              <a:ext uri="{FF2B5EF4-FFF2-40B4-BE49-F238E27FC236}">
                <a16:creationId xmlns:a16="http://schemas.microsoft.com/office/drawing/2014/main" id="{DF33F5E9-C0EC-4FE0-A926-E90DD88D17CC}"/>
              </a:ext>
            </a:extLst>
          </p:cNvPr>
          <p:cNvSpPr txBox="1"/>
          <p:nvPr/>
        </p:nvSpPr>
        <p:spPr>
          <a:xfrm>
            <a:off x="5394729" y="4937358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Serum creatinine</a:t>
            </a:r>
            <a:endParaRPr lang="en-US" sz="2400"/>
          </a:p>
        </p:txBody>
      </p:sp>
      <p:sp>
        <p:nvSpPr>
          <p:cNvPr id="39" name="Titre 1">
            <a:extLst>
              <a:ext uri="{FF2B5EF4-FFF2-40B4-BE49-F238E27FC236}">
                <a16:creationId xmlns:a16="http://schemas.microsoft.com/office/drawing/2014/main" id="{B013AF6F-5E60-484E-B840-063B74778D8D}"/>
              </a:ext>
            </a:extLst>
          </p:cNvPr>
          <p:cNvSpPr txBox="1">
            <a:spLocks/>
          </p:cNvSpPr>
          <p:nvPr/>
        </p:nvSpPr>
        <p:spPr>
          <a:xfrm>
            <a:off x="2240752" y="715628"/>
            <a:ext cx="9086612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/>
              <a:t>Example E4: single test “serum creatinine”, orderable</a:t>
            </a:r>
          </a:p>
        </p:txBody>
      </p:sp>
      <p:sp>
        <p:nvSpPr>
          <p:cNvPr id="40" name="TextBox 46">
            <a:extLst>
              <a:ext uri="{FF2B5EF4-FFF2-40B4-BE49-F238E27FC236}">
                <a16:creationId xmlns:a16="http://schemas.microsoft.com/office/drawing/2014/main" id="{A659C92D-2555-44BE-AF5A-8FC7D8312229}"/>
              </a:ext>
            </a:extLst>
          </p:cNvPr>
          <p:cNvSpPr txBox="1"/>
          <p:nvPr/>
        </p:nvSpPr>
        <p:spPr>
          <a:xfrm>
            <a:off x="5955393" y="2001552"/>
            <a:ext cx="2655207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/>
              <a:t>Preferred: Serum, yellow cap</a:t>
            </a:r>
          </a:p>
          <a:p>
            <a:pPr algn="ctr"/>
            <a:r>
              <a:rPr lang="en-US" sz="1600"/>
              <a:t>minimum volume …</a:t>
            </a:r>
          </a:p>
        </p:txBody>
      </p:sp>
      <p:sp>
        <p:nvSpPr>
          <p:cNvPr id="41" name="TextBox 48">
            <a:extLst>
              <a:ext uri="{FF2B5EF4-FFF2-40B4-BE49-F238E27FC236}">
                <a16:creationId xmlns:a16="http://schemas.microsoft.com/office/drawing/2014/main" id="{EC1713AB-FE0F-4FBC-9937-F96C70E51DA3}"/>
              </a:ext>
            </a:extLst>
          </p:cNvPr>
          <p:cNvSpPr txBox="1"/>
          <p:nvPr/>
        </p:nvSpPr>
        <p:spPr>
          <a:xfrm>
            <a:off x="5955393" y="1692073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Venous blood specimen</a:t>
            </a:r>
            <a:endParaRPr lang="en-US" sz="2400"/>
          </a:p>
        </p:txBody>
      </p:sp>
      <p:cxnSp>
        <p:nvCxnSpPr>
          <p:cNvPr id="42" name="Straight Arrow Connector 7">
            <a:extLst>
              <a:ext uri="{FF2B5EF4-FFF2-40B4-BE49-F238E27FC236}">
                <a16:creationId xmlns:a16="http://schemas.microsoft.com/office/drawing/2014/main" id="{BC6B2E4D-14B2-4590-BCFE-280B73BC0C5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4548933" y="1914873"/>
            <a:ext cx="1404182" cy="1586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6">
            <a:extLst>
              <a:ext uri="{FF2B5EF4-FFF2-40B4-BE49-F238E27FC236}">
                <a16:creationId xmlns:a16="http://schemas.microsoft.com/office/drawing/2014/main" id="{2A1CA753-8224-4761-A232-7A9816C10D51}"/>
              </a:ext>
            </a:extLst>
          </p:cNvPr>
          <p:cNvSpPr txBox="1"/>
          <p:nvPr/>
        </p:nvSpPr>
        <p:spPr>
          <a:xfrm>
            <a:off x="5955393" y="2574138"/>
            <a:ext cx="2655207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/>
              <a:t>Alternate: Plasma, green cap</a:t>
            </a:r>
          </a:p>
          <a:p>
            <a:pPr algn="ctr"/>
            <a:r>
              <a:rPr lang="en-US" sz="1600"/>
              <a:t>minimum volume …</a:t>
            </a:r>
          </a:p>
        </p:txBody>
      </p:sp>
      <p:sp>
        <p:nvSpPr>
          <p:cNvPr id="46" name="TextBox 46">
            <a:extLst>
              <a:ext uri="{FF2B5EF4-FFF2-40B4-BE49-F238E27FC236}">
                <a16:creationId xmlns:a16="http://schemas.microsoft.com/office/drawing/2014/main" id="{DB7EFFF4-3A06-48BF-8C98-0E79D64B1FBA}"/>
              </a:ext>
            </a:extLst>
          </p:cNvPr>
          <p:cNvSpPr txBox="1"/>
          <p:nvPr/>
        </p:nvSpPr>
        <p:spPr>
          <a:xfrm>
            <a:off x="5955393" y="3747316"/>
            <a:ext cx="2655207" cy="3385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/>
              <a:t>container …</a:t>
            </a:r>
          </a:p>
        </p:txBody>
      </p:sp>
      <p:sp>
        <p:nvSpPr>
          <p:cNvPr id="47" name="TextBox 48">
            <a:extLst>
              <a:ext uri="{FF2B5EF4-FFF2-40B4-BE49-F238E27FC236}">
                <a16:creationId xmlns:a16="http://schemas.microsoft.com/office/drawing/2014/main" id="{389B7D7E-C0B7-4CD9-BF64-FD3D7056CDAA}"/>
              </a:ext>
            </a:extLst>
          </p:cNvPr>
          <p:cNvSpPr txBox="1"/>
          <p:nvPr/>
        </p:nvSpPr>
        <p:spPr>
          <a:xfrm>
            <a:off x="5955393" y="3437837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/>
              <a:t>Capillary blood specimen</a:t>
            </a:r>
            <a:endParaRPr lang="en-US" sz="2400"/>
          </a:p>
        </p:txBody>
      </p:sp>
      <p:cxnSp>
        <p:nvCxnSpPr>
          <p:cNvPr id="49" name="Straight Arrow Connector 7">
            <a:extLst>
              <a:ext uri="{FF2B5EF4-FFF2-40B4-BE49-F238E27FC236}">
                <a16:creationId xmlns:a16="http://schemas.microsoft.com/office/drawing/2014/main" id="{738753C5-DF92-4E58-BD94-6873EF68E422}"/>
              </a:ext>
            </a:extLst>
          </p:cNvPr>
          <p:cNvCxnSpPr>
            <a:cxnSpLocks/>
            <a:stCxn id="20" idx="3"/>
            <a:endCxn id="47" idx="1"/>
          </p:cNvCxnSpPr>
          <p:nvPr/>
        </p:nvCxnSpPr>
        <p:spPr>
          <a:xfrm>
            <a:off x="4548933" y="3501095"/>
            <a:ext cx="1406460" cy="121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73FAFECB-C030-44FF-B3E9-54EB5AD04E14}"/>
              </a:ext>
            </a:extLst>
          </p:cNvPr>
          <p:cNvCxnSpPr>
            <a:cxnSpLocks/>
            <a:stCxn id="52" idx="0"/>
          </p:cNvCxnSpPr>
          <p:nvPr/>
        </p:nvCxnSpPr>
        <p:spPr>
          <a:xfrm rot="16200000" flipV="1">
            <a:off x="5148614" y="2802590"/>
            <a:ext cx="306220" cy="177197"/>
          </a:xfrm>
          <a:prstGeom prst="curvedConnector3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rc 50">
            <a:extLst>
              <a:ext uri="{FF2B5EF4-FFF2-40B4-BE49-F238E27FC236}">
                <a16:creationId xmlns:a16="http://schemas.microsoft.com/office/drawing/2014/main" id="{01817E22-87AA-4C12-92A0-4B54C981F2EC}"/>
              </a:ext>
            </a:extLst>
          </p:cNvPr>
          <p:cNvCxnSpPr>
            <a:cxnSpLocks/>
            <a:stCxn id="52" idx="2"/>
          </p:cNvCxnSpPr>
          <p:nvPr/>
        </p:nvCxnSpPr>
        <p:spPr>
          <a:xfrm rot="16200000" flipH="1">
            <a:off x="5282450" y="3424300"/>
            <a:ext cx="259878" cy="44135"/>
          </a:xfrm>
          <a:prstGeom prst="curvedConnector3">
            <a:avLst>
              <a:gd name="adj1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 : coins arrondis 51">
            <a:extLst>
              <a:ext uri="{FF2B5EF4-FFF2-40B4-BE49-F238E27FC236}">
                <a16:creationId xmlns:a16="http://schemas.microsoft.com/office/drawing/2014/main" id="{9B9C13B5-0E52-46FB-A309-1ED0531B5EF2}"/>
              </a:ext>
            </a:extLst>
          </p:cNvPr>
          <p:cNvSpPr/>
          <p:nvPr/>
        </p:nvSpPr>
        <p:spPr>
          <a:xfrm>
            <a:off x="4956313" y="3044299"/>
            <a:ext cx="868017" cy="2721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choice</a:t>
            </a:r>
          </a:p>
        </p:txBody>
      </p:sp>
    </p:spTree>
    <p:extLst>
      <p:ext uri="{BB962C8B-B14F-4D97-AF65-F5344CB8AC3E}">
        <p14:creationId xmlns:p14="http://schemas.microsoft.com/office/powerpoint/2010/main" val="278088136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2</cp:revision>
  <dcterms:created xsi:type="dcterms:W3CDTF">2020-02-11T13:20:08Z</dcterms:created>
  <dcterms:modified xsi:type="dcterms:W3CDTF">2020-06-12T18:03:43Z</dcterms:modified>
</cp:coreProperties>
</file>