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107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13BEB-CCF6-48C3-BDEB-D57F9AA2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83C311-4501-4B22-B855-C7B43AB4F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A1921-529B-4AA2-82BC-A27C293A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AC734-4949-4DC2-8DAB-6593CD05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C6FA9-1FC8-4BA0-9943-FF41622E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6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BD6B0-CD96-4C37-8A1B-0388891E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424DB9-B6C8-4F7D-B507-7CEC2DD5E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E7C13-5080-432D-ACF5-08AB635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3A9C8-097B-40A3-AA97-4381DF7C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2CD6C-14B7-468D-B7AB-2B7916B9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68CB2C-F11F-47E5-BF56-6CBDAAC02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96112B-1826-4420-B691-BFAF8908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ABC536-D883-4A4D-9268-0ED7402F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62E76-54C0-45C1-8A54-68104991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08F2F-2C5A-4971-B0F0-DDF029C5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3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549A9-4A8B-40D1-9E96-E35DABA4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1E692-E7D1-4645-9C0A-CB717250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7D36D-E0A1-4356-BDBA-FE04F27F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4A75E-4E51-4226-B94C-A4BD4562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86CE3-6BFD-4960-ACB8-D392AA66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7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E0F99-5AED-4EDD-924F-67E7BC47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07E2E-E503-4614-AD81-AC61D2B5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014F2-03B2-42E2-A176-5F1DDCEC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397AF-D198-4ED1-A904-CBBD8171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4A0B2-923D-4212-A967-379D374F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7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BFFD2-7335-48FA-9349-8BBBB469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4A1E6-BE1A-43A0-B7F3-91D31967E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7C2E2-B7A3-4055-A158-6306B4C1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7C5874-DCF7-40F1-8CFD-AE885389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728C76-C21A-4D15-BFF1-88496C0F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175B5-5F36-4DF8-A5F1-534B0037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F1D69-AFED-4D83-90C4-6FE71C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4AE448-B518-44D1-8A4A-EBF2DA82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8CF2E2-77AE-4201-A8BB-5E437765D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43C30E-0625-44FC-84CB-52005178E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B9C58A-03A5-4D9C-B05A-46486CCCF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B16178-9367-4658-B6BC-FCEEAE6C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4C8D5D-AD48-43BD-B185-66DD61D6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234C06-86B4-46B7-9876-C9BC51C3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9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9E615-5E0C-4FF0-898E-7DE8AB01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999426-B012-4DB6-A2EC-5160FE9B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BAE1C7-8C35-4BFB-8570-9B5882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9CA2F-E81F-4554-A336-FA6E9DAE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D57B3-20BC-4976-8C5B-9F92FFB8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3B4E4C-AF2A-4870-A21E-06A34CD7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212B9E-C7DD-47CB-87E9-9978ADC7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2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2ACAF-870C-4531-ACB4-5BE403CF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0DEC5-295D-4035-96E5-BF468E6D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7A03A5-C3D2-4DE8-B185-81E5EE73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6FB20-0FFF-45CE-9938-453EFC05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83248-1B28-4B95-8FCB-6799141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8F86B-EED0-435C-A8C1-2D8D2930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4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866E7-407E-41EF-B674-CF980374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6C117C-3DAD-47AD-AFF6-D8DDE76A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42C24-F034-4D8C-88E8-FEA9ADB9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68DE9B-8924-4A8B-9353-2315B891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0F32FD-79C9-4A8E-A433-280D38A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D109-63AE-4637-B3C5-89DB79A3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7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92BA3B-EC78-452B-A771-BF2AEFE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33E20-58BC-4677-B537-8E271A29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7E809-1A09-4B85-9D87-73BE9CDA8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0506-317F-4DB9-92D4-7565E8A7FA1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60E40-C5CC-48DE-AEF0-E5CC0341B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99EED-A0DD-43EC-92AF-80344356D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6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0AA7395-B344-497C-B703-7716AEAFE94A}"/>
              </a:ext>
            </a:extLst>
          </p:cNvPr>
          <p:cNvSpPr/>
          <p:nvPr/>
        </p:nvSpPr>
        <p:spPr>
          <a:xfrm>
            <a:off x="6548272" y="1836993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24h urine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F1ECB2D-5AD1-498C-8C35-2A6281C675E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045901" y="2155977"/>
            <a:ext cx="1502371" cy="1774377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CB92840-70DC-4B95-8129-E07830BADF2A}"/>
              </a:ext>
            </a:extLst>
          </p:cNvPr>
          <p:cNvSpPr/>
          <p:nvPr/>
        </p:nvSpPr>
        <p:spPr>
          <a:xfrm>
            <a:off x="9930363" y="3560479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serum creatinine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468B3D1-9F2A-4FAE-B71D-BD2CF120C01E}"/>
              </a:ext>
            </a:extLst>
          </p:cNvPr>
          <p:cNvSpPr/>
          <p:nvPr/>
        </p:nvSpPr>
        <p:spPr>
          <a:xfrm>
            <a:off x="2359374" y="523461"/>
            <a:ext cx="3602074" cy="6243099"/>
          </a:xfrm>
          <a:prstGeom prst="roundRect">
            <a:avLst>
              <a:gd name="adj" fmla="val 3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creatinine 24h renal clearance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(code: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, value: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specimenRequested [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{    exclusiveGroup [	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{ material  [] },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{material  [] }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]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},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{    exclusiveGroup [	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{material  [] }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]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}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]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34555-3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groupingBehavior =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logical-group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selectionBehavior =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all</a:t>
            </a:r>
            <a:endParaRPr lang="en-US" noProof="1">
              <a:solidFill>
                <a:schemeClr val="accent2">
                  <a:lumMod val="50000"/>
                </a:schemeClr>
              </a:solidFill>
            </a:endParaRP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     definitionCanonical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</a:t>
            </a:r>
            <a:r>
              <a:rPr lang="en-US" sz="1600" noProof="1">
                <a:solidFill>
                  <a:srgbClr val="0070C0"/>
                </a:solidFill>
              </a:rPr>
              <a:t>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    definitionCanonical</a:t>
            </a:r>
          </a:p>
          <a:p>
            <a:pPr marL="628650"/>
            <a:endParaRPr lang="en-US" sz="1600" noProof="1">
              <a:solidFill>
                <a:srgbClr val="0070C0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9A21401-4C7C-469C-92E4-F7F7F8906B7A}"/>
              </a:ext>
            </a:extLst>
          </p:cNvPr>
          <p:cNvSpPr txBox="1"/>
          <p:nvPr/>
        </p:nvSpPr>
        <p:spPr>
          <a:xfrm>
            <a:off x="154206" y="26710"/>
            <a:ext cx="6039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E5: Creatinine 24H renal clearance </a:t>
            </a:r>
            <a:r>
              <a:rPr lang="en-US" sz="2200" dirty="0">
                <a:highlight>
                  <a:srgbClr val="00FF00"/>
                </a:highlight>
              </a:rPr>
              <a:t>panel</a:t>
            </a:r>
            <a:r>
              <a:rPr lang="en-US" sz="2200" dirty="0"/>
              <a:t>, </a:t>
            </a:r>
            <a:r>
              <a:rPr lang="en-US" sz="2200" dirty="0">
                <a:highlight>
                  <a:srgbClr val="FFFF00"/>
                </a:highlight>
              </a:rPr>
              <a:t>orderable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689D85E9-77D9-4A18-94EE-328CE8CE2158}"/>
              </a:ext>
            </a:extLst>
          </p:cNvPr>
          <p:cNvSpPr/>
          <p:nvPr/>
        </p:nvSpPr>
        <p:spPr>
          <a:xfrm>
            <a:off x="6421890" y="3628466"/>
            <a:ext cx="3078577" cy="905764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0F620CD-893A-452F-8310-90CA5C6D2DDD}"/>
              </a:ext>
            </a:extLst>
          </p:cNvPr>
          <p:cNvSpPr/>
          <p:nvPr/>
        </p:nvSpPr>
        <p:spPr>
          <a:xfrm>
            <a:off x="6810659" y="399432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serum venous bld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9B846CD-FF04-46B9-B261-264C63945085}"/>
              </a:ext>
            </a:extLst>
          </p:cNvPr>
          <p:cNvSpPr/>
          <p:nvPr/>
        </p:nvSpPr>
        <p:spPr>
          <a:xfrm>
            <a:off x="6810659" y="1114348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serum capillary bld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0229672-09AF-47CF-BCF2-9CA563897829}"/>
              </a:ext>
            </a:extLst>
          </p:cNvPr>
          <p:cNvSpPr/>
          <p:nvPr/>
        </p:nvSpPr>
        <p:spPr>
          <a:xfrm>
            <a:off x="9924380" y="4454361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urine coll. duration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E8F6061F-9C27-4818-A262-64D93466BDCB}"/>
              </a:ext>
            </a:extLst>
          </p:cNvPr>
          <p:cNvSpPr/>
          <p:nvPr/>
        </p:nvSpPr>
        <p:spPr>
          <a:xfrm>
            <a:off x="9924380" y="5215137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24h urine volume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4CB3F9B4-7A3F-41E2-8543-42837F09B394}"/>
              </a:ext>
            </a:extLst>
          </p:cNvPr>
          <p:cNvSpPr/>
          <p:nvPr/>
        </p:nvSpPr>
        <p:spPr>
          <a:xfrm>
            <a:off x="9924380" y="5981072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24h urine creatinine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9DDB90B-9571-4355-87A5-52AFDF8AB64A}"/>
              </a:ext>
            </a:extLst>
          </p:cNvPr>
          <p:cNvSpPr/>
          <p:nvPr/>
        </p:nvSpPr>
        <p:spPr>
          <a:xfrm>
            <a:off x="9930363" y="2638986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creatinine clearance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0FA69F6-0578-4CB3-ACFD-AE8E14B003A7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121965" y="718416"/>
            <a:ext cx="1688694" cy="2004906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42EC282-D48A-47F9-904C-4CCD0C49BD6C}"/>
              </a:ext>
            </a:extLst>
          </p:cNvPr>
          <p:cNvCxnSpPr>
            <a:cxnSpLocks/>
          </p:cNvCxnSpPr>
          <p:nvPr/>
        </p:nvCxnSpPr>
        <p:spPr>
          <a:xfrm flipV="1">
            <a:off x="9435548" y="3891916"/>
            <a:ext cx="460665" cy="4349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7F45383-2F5A-4B03-B06F-6FD7A7FED27E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4548146" y="3020293"/>
            <a:ext cx="1976330" cy="26373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DFF12442-0139-4B50-8E12-31B37B9BFEA3}"/>
              </a:ext>
            </a:extLst>
          </p:cNvPr>
          <p:cNvSpPr/>
          <p:nvPr/>
        </p:nvSpPr>
        <p:spPr>
          <a:xfrm>
            <a:off x="6421890" y="4702614"/>
            <a:ext cx="3110343" cy="1912951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24h urine creatinine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3F89C18-FBB1-4273-AED3-D70B1749C7B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992573" y="4081348"/>
            <a:ext cx="1429317" cy="20306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66CAE93C-5E30-4304-ACEA-82042D680C48}"/>
              </a:ext>
            </a:extLst>
          </p:cNvPr>
          <p:cNvSpPr/>
          <p:nvPr/>
        </p:nvSpPr>
        <p:spPr>
          <a:xfrm>
            <a:off x="6524476" y="2565958"/>
            <a:ext cx="3209245" cy="908669"/>
          </a:xfrm>
          <a:prstGeom prst="roundRect">
            <a:avLst>
              <a:gd name="adj" fmla="val 10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title: </a:t>
            </a:r>
            <a:r>
              <a:rPr lang="en-US" sz="1600" noProof="1">
                <a:solidFill>
                  <a:schemeClr val="tx1"/>
                </a:solidFill>
              </a:rPr>
              <a:t>creatinine 24h renal clearance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C8541941-3493-4FCB-A51F-6A2188070E28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866292" y="5659090"/>
            <a:ext cx="1555598" cy="9564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7A377DA-5A7D-4268-96C0-156B75DBA9D9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9476838" y="2957970"/>
            <a:ext cx="453525" cy="3395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B10328A-DA53-440A-BC3C-F2DFF7ECE4DF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9018104" y="4773345"/>
            <a:ext cx="906276" cy="6534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2CA9F10-AEE4-490E-80BD-6443243B656D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965096" y="5534121"/>
            <a:ext cx="959284" cy="123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5D42478-8D30-48B1-AC8A-74A595F9EE8F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9442174" y="6300056"/>
            <a:ext cx="482206" cy="1073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F50659C-B937-4826-A799-AD8BCF065326}"/>
              </a:ext>
            </a:extLst>
          </p:cNvPr>
          <p:cNvCxnSpPr>
            <a:cxnSpLocks/>
          </p:cNvCxnSpPr>
          <p:nvPr/>
        </p:nvCxnSpPr>
        <p:spPr>
          <a:xfrm flipV="1">
            <a:off x="9476838" y="5589660"/>
            <a:ext cx="416462" cy="5725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733D696-D8A0-4997-A9AB-98C7A7682B16}"/>
              </a:ext>
            </a:extLst>
          </p:cNvPr>
          <p:cNvCxnSpPr>
            <a:cxnSpLocks/>
          </p:cNvCxnSpPr>
          <p:nvPr/>
        </p:nvCxnSpPr>
        <p:spPr>
          <a:xfrm flipV="1">
            <a:off x="9442174" y="4827659"/>
            <a:ext cx="438426" cy="1046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ccolade ouvrante 62">
            <a:extLst>
              <a:ext uri="{FF2B5EF4-FFF2-40B4-BE49-F238E27FC236}">
                <a16:creationId xmlns:a16="http://schemas.microsoft.com/office/drawing/2014/main" id="{B311068E-BDA0-44E1-A898-CDF9439197BD}"/>
              </a:ext>
            </a:extLst>
          </p:cNvPr>
          <p:cNvSpPr/>
          <p:nvPr/>
        </p:nvSpPr>
        <p:spPr>
          <a:xfrm>
            <a:off x="2459655" y="5856161"/>
            <a:ext cx="265479" cy="820898"/>
          </a:xfrm>
          <a:prstGeom prst="leftBrace">
            <a:avLst>
              <a:gd name="adj1" fmla="val 35919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D00F2482-9CB5-434E-9CA7-6411EB662C11}"/>
              </a:ext>
            </a:extLst>
          </p:cNvPr>
          <p:cNvSpPr txBox="1"/>
          <p:nvPr/>
        </p:nvSpPr>
        <p:spPr>
          <a:xfrm>
            <a:off x="91729" y="5825265"/>
            <a:ext cx="217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Group AND: adds sub-actions for test and panel embedded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39DEF9A7-D27C-436E-BA0D-6E0743F73223}"/>
              </a:ext>
            </a:extLst>
          </p:cNvPr>
          <p:cNvCxnSpPr>
            <a:cxnSpLocks/>
          </p:cNvCxnSpPr>
          <p:nvPr/>
        </p:nvCxnSpPr>
        <p:spPr>
          <a:xfrm flipH="1">
            <a:off x="2134830" y="990056"/>
            <a:ext cx="396335" cy="2395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B7AB1C14-2EE5-405E-BBAD-E54E3A100140}"/>
              </a:ext>
            </a:extLst>
          </p:cNvPr>
          <p:cNvSpPr/>
          <p:nvPr/>
        </p:nvSpPr>
        <p:spPr>
          <a:xfrm>
            <a:off x="50154" y="709457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988F82FF-3B64-48DA-8230-83F8F2F86E8A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121965" y="1433332"/>
            <a:ext cx="1688694" cy="1524638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34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171</Words>
  <Application>Microsoft Office PowerPoint</Application>
  <PresentationFormat>Grand écran</PresentationFormat>
  <Paragraphs>62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11</cp:revision>
  <dcterms:created xsi:type="dcterms:W3CDTF">2020-02-11T13:33:37Z</dcterms:created>
  <dcterms:modified xsi:type="dcterms:W3CDTF">2020-06-12T18:08:20Z</dcterms:modified>
</cp:coreProperties>
</file>