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7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19D89-A27F-4A05-B630-B8D333DC8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775612-B91B-42EA-A32E-59E3E443F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F09F9-D492-4501-87A1-29409319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4E72EF-6684-495E-A410-C7325ADC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97AF75-A5DF-4455-A509-F260E751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83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55D9F-4BBD-4B48-9539-CB3275C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DF951A-18F9-4F7E-A821-2A7F302C3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E3EFF8-76F3-4521-8F6C-3E69D7FE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1358AC-09D6-4E99-95FD-C27B0889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769569-5158-4913-B489-D7E61C51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10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4898B1-F227-4C26-B0E0-D3875024D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1803F9-B30D-4A27-9DF7-DA8A6EDC2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37DD1-4EDC-4B42-8096-CCCC6000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C1F71-6726-40DF-9F39-5F3DD59E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9E49D-09AF-4563-851E-05C36DB2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E680E-88EB-4801-8BDF-CFECC111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7A55A9-7AE0-42AC-A93F-389914FF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39D16-18D6-40BE-9E8A-868FEBC1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206BA1-9BFD-4E9A-9DEA-3F071EC7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23D1EB-F3C2-4085-9D03-5B95ACD1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84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DBEFEB-C00E-480D-91CB-E52AFA77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2F0FA7-2703-4794-924B-D03B54C30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29EC29-A42A-4E31-BFBB-AE7448E4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18078F-089E-4CA8-B4A2-BC22F88F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F9F2FF-EFB3-4798-97B9-03F0F241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2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F7B8EF-2A27-45B7-B0EB-840D6247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EAC0B-648E-4C56-AFB0-2359DDC99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B2BEB9-6673-4B27-9F76-D63E39DFC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56180D-86CA-4908-AE16-3DEAD9B6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11CD89-C6DA-4FC1-8C4F-AB807291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FD72B-B070-4686-B1C6-E047333A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54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34885-30EE-40CF-81ED-9F5061C7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3747E0-FB2D-4920-8A95-E0C874DA1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341478E-FE26-4448-948B-563EC10E6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783A70-446A-4BF6-81E0-8F264C61C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5C854A-1445-4060-98AC-6835EBBBD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FB451C-2E49-4DCA-A2A6-0C0EF701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FD4489B-566B-47FB-A7E9-267F46E9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56BC73A-CD20-4BDE-B443-D1880C3A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22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F504A-0B18-4AA4-A56C-DCC3D8EC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2474DD-0A2C-47FC-A030-9831AD8D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47EF83-652C-484C-9CC8-B271AD75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D0EBB1-6D17-4A33-BA22-BA7253A1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11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1EB7358-5E13-497D-AE2F-60C5AC77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7EE675-D2D6-483B-8649-5CC600E7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53ED2A-9802-43F0-8767-BA3832D3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4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63778-2A46-4AB3-97A7-DF708037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9407F3-A9B9-4C7E-8303-1453A188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E0195B-91CC-4D16-8402-BE6B6562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91756B-9469-4823-A124-8F58ABD65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6108C6-A76B-4A56-BAD0-9C04874A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6EB8CA-5474-4817-BD9A-A71193E9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30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9BA37-9CA4-4915-97A3-774FE59D0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21DA949-2C63-47B1-8EF4-55302381E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EB986F-E7F1-4B00-A42B-C657764A5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A7755E4-A555-45E6-B2DC-5885C911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D4C26A-3956-4B5D-8C27-E8426912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CC9AEE-16AA-497D-B8DC-E4680A943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2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299B1CA-B91D-4A46-B4F0-75343EC9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7DCAB2-17A2-4B6C-9FD2-FC9986783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1E339A-7320-4224-8756-FDD37C97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6A26B-42CF-4B68-AB09-D93023A697CD}" type="datetimeFigureOut">
              <a:rPr lang="fr-FR" smtClean="0"/>
              <a:t>08/07/2022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F907B4-A760-452C-991B-FBC45F1315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9E431-26AA-4255-9917-4CB6D8427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4C33-4A88-4AA1-AB63-D50F5C1DB7C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767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2734E1-F359-4769-97FE-FEBA54D39044}"/>
              </a:ext>
            </a:extLst>
          </p:cNvPr>
          <p:cNvSpPr/>
          <p:nvPr/>
        </p:nvSpPr>
        <p:spPr>
          <a:xfrm>
            <a:off x="6883986" y="2211275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22DF3-11AA-4B62-9717-84E798D0AB58}"/>
              </a:ext>
            </a:extLst>
          </p:cNvPr>
          <p:cNvSpPr/>
          <p:nvPr/>
        </p:nvSpPr>
        <p:spPr>
          <a:xfrm>
            <a:off x="3005755" y="42088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6C0EF-6FCF-4345-9BAD-7D7CE9C12061}"/>
              </a:ext>
            </a:extLst>
          </p:cNvPr>
          <p:cNvSpPr/>
          <p:nvPr/>
        </p:nvSpPr>
        <p:spPr>
          <a:xfrm>
            <a:off x="2534232" y="42088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BC6CBA-1E1D-4C86-8A6E-5354DD9A7ABB}"/>
              </a:ext>
            </a:extLst>
          </p:cNvPr>
          <p:cNvSpPr/>
          <p:nvPr/>
        </p:nvSpPr>
        <p:spPr>
          <a:xfrm>
            <a:off x="3970802" y="42088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635D77-73C0-40ED-83FA-5D48DECD3C92}"/>
              </a:ext>
            </a:extLst>
          </p:cNvPr>
          <p:cNvSpPr/>
          <p:nvPr/>
        </p:nvSpPr>
        <p:spPr>
          <a:xfrm>
            <a:off x="3554703" y="420886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528D9-627B-4589-A941-3F6167AAE7F5}"/>
              </a:ext>
            </a:extLst>
          </p:cNvPr>
          <p:cNvSpPr/>
          <p:nvPr/>
        </p:nvSpPr>
        <p:spPr>
          <a:xfrm>
            <a:off x="2527058" y="505033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59BDC2-3754-46F5-AAEA-B73630D9EF4B}"/>
              </a:ext>
            </a:extLst>
          </p:cNvPr>
          <p:cNvSpPr/>
          <p:nvPr/>
        </p:nvSpPr>
        <p:spPr>
          <a:xfrm>
            <a:off x="3982678" y="5044393"/>
            <a:ext cx="96673" cy="3077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35FCE9-87B1-495B-99E4-B4F7FC99D2E1}"/>
              </a:ext>
            </a:extLst>
          </p:cNvPr>
          <p:cNvSpPr/>
          <p:nvPr/>
        </p:nvSpPr>
        <p:spPr>
          <a:xfrm>
            <a:off x="3554703" y="5050332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A143D3-BA3A-4CFC-86FD-F69765223445}"/>
              </a:ext>
            </a:extLst>
          </p:cNvPr>
          <p:cNvSpPr/>
          <p:nvPr/>
        </p:nvSpPr>
        <p:spPr>
          <a:xfrm>
            <a:off x="3960328" y="5049859"/>
            <a:ext cx="133849" cy="21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3C3EC5-ABA5-4394-8033-298E635254D7}"/>
              </a:ext>
            </a:extLst>
          </p:cNvPr>
          <p:cNvSpPr/>
          <p:nvPr/>
        </p:nvSpPr>
        <p:spPr>
          <a:xfrm>
            <a:off x="3960329" y="5675163"/>
            <a:ext cx="133902" cy="9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9BF2A1-3BE5-462B-9871-DFB679C1C2CC}"/>
              </a:ext>
            </a:extLst>
          </p:cNvPr>
          <p:cNvSpPr/>
          <p:nvPr/>
        </p:nvSpPr>
        <p:spPr>
          <a:xfrm>
            <a:off x="8077558" y="4819341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795C16-30A9-4D7E-8F50-F7432B5A4A4E}"/>
              </a:ext>
            </a:extLst>
          </p:cNvPr>
          <p:cNvSpPr/>
          <p:nvPr/>
        </p:nvSpPr>
        <p:spPr>
          <a:xfrm>
            <a:off x="7439491" y="4819341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09182D-E344-4979-B1A5-4EF7697E7566}"/>
              </a:ext>
            </a:extLst>
          </p:cNvPr>
          <p:cNvSpPr/>
          <p:nvPr/>
        </p:nvSpPr>
        <p:spPr>
          <a:xfrm>
            <a:off x="5699271" y="1690463"/>
            <a:ext cx="159533" cy="23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11FCE5-AE19-411D-8B8E-78F0164873F7}"/>
              </a:ext>
            </a:extLst>
          </p:cNvPr>
          <p:cNvSpPr/>
          <p:nvPr/>
        </p:nvSpPr>
        <p:spPr>
          <a:xfrm>
            <a:off x="3573828" y="3003718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C3C2F9-3C57-40B3-A950-A124B17C60B7}"/>
              </a:ext>
            </a:extLst>
          </p:cNvPr>
          <p:cNvSpPr/>
          <p:nvPr/>
        </p:nvSpPr>
        <p:spPr>
          <a:xfrm>
            <a:off x="3573488" y="2660445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3B49A2-22F1-47A2-A328-3A93B0D1B894}"/>
              </a:ext>
            </a:extLst>
          </p:cNvPr>
          <p:cNvSpPr/>
          <p:nvPr/>
        </p:nvSpPr>
        <p:spPr>
          <a:xfrm>
            <a:off x="5613161" y="2307794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BB7B0-354A-437F-A159-AB324F7120EE}"/>
              </a:ext>
            </a:extLst>
          </p:cNvPr>
          <p:cNvSpPr/>
          <p:nvPr/>
        </p:nvSpPr>
        <p:spPr>
          <a:xfrm>
            <a:off x="5873134" y="2307794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7393F-AEEB-468A-A393-528EDCB616E1}"/>
              </a:ext>
            </a:extLst>
          </p:cNvPr>
          <p:cNvSpPr/>
          <p:nvPr/>
        </p:nvSpPr>
        <p:spPr>
          <a:xfrm>
            <a:off x="6835894" y="1796074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371994B-81EA-4E1E-B7FD-DE8DBA386DDB}"/>
              </a:ext>
            </a:extLst>
          </p:cNvPr>
          <p:cNvSpPr txBox="1"/>
          <p:nvPr/>
        </p:nvSpPr>
        <p:spPr>
          <a:xfrm>
            <a:off x="2854934" y="1084597"/>
            <a:ext cx="482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AEC70951-B1A3-433D-A670-BDC8ABAC0B15}"/>
              </a:ext>
            </a:extLst>
          </p:cNvPr>
          <p:cNvCxnSpPr>
            <a:cxnSpLocks/>
            <a:stCxn id="5" idx="0"/>
            <a:endCxn id="30" idx="2"/>
          </p:cNvCxnSpPr>
          <p:nvPr/>
        </p:nvCxnSpPr>
        <p:spPr>
          <a:xfrm rot="16200000" flipV="1">
            <a:off x="4124775" y="215575"/>
            <a:ext cx="586924" cy="235665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F1359BC-B00E-4968-9928-813335AD6743}"/>
              </a:ext>
            </a:extLst>
          </p:cNvPr>
          <p:cNvSpPr/>
          <p:nvPr/>
        </p:nvSpPr>
        <p:spPr>
          <a:xfrm>
            <a:off x="2442666" y="487671"/>
            <a:ext cx="1594487" cy="612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785D21B-C29D-4A80-B812-F7A8878DA009}"/>
              </a:ext>
            </a:extLst>
          </p:cNvPr>
          <p:cNvSpPr txBox="1"/>
          <p:nvPr/>
        </p:nvSpPr>
        <p:spPr>
          <a:xfrm>
            <a:off x="3348055" y="1185932"/>
            <a:ext cx="141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AF70F0-12E6-42BD-AD6B-D135A2476B70}"/>
              </a:ext>
            </a:extLst>
          </p:cNvPr>
          <p:cNvSpPr txBox="1"/>
          <p:nvPr/>
        </p:nvSpPr>
        <p:spPr>
          <a:xfrm>
            <a:off x="4133696" y="4913143"/>
            <a:ext cx="408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7473E88-73A2-4511-BC3F-02FF44A0F5EA}"/>
              </a:ext>
            </a:extLst>
          </p:cNvPr>
          <p:cNvSpPr txBox="1"/>
          <p:nvPr/>
        </p:nvSpPr>
        <p:spPr>
          <a:xfrm>
            <a:off x="1164182" y="408930"/>
            <a:ext cx="1274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/>
              <a:t>a catalog of medications handled with method 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9A81BE1-0426-4385-9D20-5E7AB17F9833}"/>
              </a:ext>
            </a:extLst>
          </p:cNvPr>
          <p:cNvSpPr txBox="1"/>
          <p:nvPr/>
        </p:nvSpPr>
        <p:spPr>
          <a:xfrm>
            <a:off x="5683097" y="1241095"/>
            <a:ext cx="102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200" i="1" noProof="1">
                <a:solidFill>
                  <a:schemeClr val="tx1"/>
                </a:solidFill>
              </a:rPr>
              <a:t>A medication in the catalog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1B85A6-A11B-4B5E-BCC2-C41FADC96A58}"/>
              </a:ext>
            </a:extLst>
          </p:cNvPr>
          <p:cNvSpPr txBox="1"/>
          <p:nvPr/>
        </p:nvSpPr>
        <p:spPr>
          <a:xfrm>
            <a:off x="6923099" y="2943753"/>
            <a:ext cx="99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 warning or precaution of use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0A15782-BD91-4B41-BDF9-C4F845986135}"/>
              </a:ext>
            </a:extLst>
          </p:cNvPr>
          <p:cNvSpPr txBox="1"/>
          <p:nvPr/>
        </p:nvSpPr>
        <p:spPr>
          <a:xfrm>
            <a:off x="3773108" y="2849478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97DD0B3E-F8B5-4AB5-B54B-29B28EE82F6E}"/>
              </a:ext>
            </a:extLst>
          </p:cNvPr>
          <p:cNvCxnSpPr>
            <a:cxnSpLocks/>
          </p:cNvCxnSpPr>
          <p:nvPr/>
        </p:nvCxnSpPr>
        <p:spPr>
          <a:xfrm flipH="1" flipV="1">
            <a:off x="7012636" y="1731667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48F65B3-8E6C-4227-B8B3-899E8C4D8B04}"/>
              </a:ext>
            </a:extLst>
          </p:cNvPr>
          <p:cNvSpPr txBox="1"/>
          <p:nvPr/>
        </p:nvSpPr>
        <p:spPr>
          <a:xfrm>
            <a:off x="6983766" y="1856943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DA3344-8289-4D5A-A057-D1535720BF62}"/>
              </a:ext>
            </a:extLst>
          </p:cNvPr>
          <p:cNvSpPr/>
          <p:nvPr/>
        </p:nvSpPr>
        <p:spPr>
          <a:xfrm>
            <a:off x="7192495" y="1679268"/>
            <a:ext cx="32089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relatedMedicationKnowledge </a:t>
            </a:r>
            <a:r>
              <a:rPr lang="en-US" sz="1000" noProof="1"/>
              <a:t>(</a:t>
            </a:r>
            <a:r>
              <a:rPr lang="en-US" sz="1000" noProof="1">
                <a:solidFill>
                  <a:srgbClr val="0070C0"/>
                </a:solidFill>
              </a:rPr>
              <a:t>.type </a:t>
            </a:r>
            <a:r>
              <a:rPr lang="en-US" sz="1000" noProof="1"/>
              <a:t>= type of association)</a:t>
            </a:r>
            <a:endParaRPr lang="en-US" sz="10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B28E38-DD45-43FE-9F00-2EE8BA5D6BEC}"/>
              </a:ext>
            </a:extLst>
          </p:cNvPr>
          <p:cNvSpPr/>
          <p:nvPr/>
        </p:nvSpPr>
        <p:spPr>
          <a:xfrm>
            <a:off x="8721146" y="487671"/>
            <a:ext cx="1433977" cy="61276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Catalog profile of Composition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C05A81FE-BC78-47D5-8C3C-F8AFDF3EFF50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rot="5400000" flipH="1" flipV="1">
            <a:off x="7856546" y="110646"/>
            <a:ext cx="591794" cy="2571383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14FF8C2-58A0-41C4-969F-FEB982672582}"/>
              </a:ext>
            </a:extLst>
          </p:cNvPr>
          <p:cNvSpPr txBox="1"/>
          <p:nvPr/>
        </p:nvSpPr>
        <p:spPr>
          <a:xfrm>
            <a:off x="6835894" y="1399334"/>
            <a:ext cx="444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D1987F7-64AB-4276-885C-ABB5E203F9F7}"/>
              </a:ext>
            </a:extLst>
          </p:cNvPr>
          <p:cNvSpPr txBox="1"/>
          <p:nvPr/>
        </p:nvSpPr>
        <p:spPr>
          <a:xfrm>
            <a:off x="10164832" y="391870"/>
            <a:ext cx="112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noProof="1"/>
              <a:t>a catalog of medications handled with method 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8F3692A-6BD3-4364-86E2-2F8A35E63556}"/>
              </a:ext>
            </a:extLst>
          </p:cNvPr>
          <p:cNvSpPr txBox="1"/>
          <p:nvPr/>
        </p:nvSpPr>
        <p:spPr>
          <a:xfrm>
            <a:off x="8599457" y="1183958"/>
            <a:ext cx="898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section.entry</a:t>
            </a:r>
          </a:p>
        </p:txBody>
      </p: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DC7035E1-0312-457C-8D8E-B608F693E7FF}"/>
              </a:ext>
            </a:extLst>
          </p:cNvPr>
          <p:cNvCxnSpPr>
            <a:cxnSpLocks/>
            <a:stCxn id="123" idx="3"/>
            <a:endCxn id="22" idx="2"/>
          </p:cNvCxnSpPr>
          <p:nvPr/>
        </p:nvCxnSpPr>
        <p:spPr>
          <a:xfrm flipV="1">
            <a:off x="3770477" y="2440074"/>
            <a:ext cx="1922451" cy="292947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C07E1394-BC95-4443-B969-97AA316D0A40}"/>
              </a:ext>
            </a:extLst>
          </p:cNvPr>
          <p:cNvCxnSpPr>
            <a:cxnSpLocks/>
            <a:stCxn id="20" idx="3"/>
            <a:endCxn id="23" idx="2"/>
          </p:cNvCxnSpPr>
          <p:nvPr/>
        </p:nvCxnSpPr>
        <p:spPr>
          <a:xfrm flipV="1">
            <a:off x="3765640" y="2440074"/>
            <a:ext cx="2187261" cy="618652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E83DCFB-C4BB-48F9-98BF-C7C5D89CBBCF}"/>
              </a:ext>
            </a:extLst>
          </p:cNvPr>
          <p:cNvSpPr/>
          <p:nvPr/>
        </p:nvSpPr>
        <p:spPr>
          <a:xfrm>
            <a:off x="4042578" y="2503760"/>
            <a:ext cx="5790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author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E2227B-071A-4C20-A41E-253016E66462}"/>
              </a:ext>
            </a:extLst>
          </p:cNvPr>
          <p:cNvSpPr/>
          <p:nvPr/>
        </p:nvSpPr>
        <p:spPr>
          <a:xfrm>
            <a:off x="4031015" y="2829576"/>
            <a:ext cx="20056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regulatory[*].regulatoryAuthority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F891DED-D9D3-48EB-A5A1-F1E15E837EBD}"/>
              </a:ext>
            </a:extLst>
          </p:cNvPr>
          <p:cNvSpPr txBox="1"/>
          <p:nvPr/>
        </p:nvSpPr>
        <p:spPr>
          <a:xfrm>
            <a:off x="3770968" y="2510067"/>
            <a:ext cx="38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71AA2D-B596-4E27-A8E5-312D41526BFA}"/>
              </a:ext>
            </a:extLst>
          </p:cNvPr>
          <p:cNvSpPr/>
          <p:nvPr/>
        </p:nvSpPr>
        <p:spPr>
          <a:xfrm>
            <a:off x="2442666" y="3713357"/>
            <a:ext cx="1666397" cy="63907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IndicationDefinition profile of ClinicalUseDefinition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91188D-4926-4A5A-8338-E1AA2A80525B}"/>
              </a:ext>
            </a:extLst>
          </p:cNvPr>
          <p:cNvSpPr/>
          <p:nvPr/>
        </p:nvSpPr>
        <p:spPr>
          <a:xfrm>
            <a:off x="6085889" y="3554607"/>
            <a:ext cx="1666398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WarningDefinition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973F3054-ACA1-4C24-BEEC-EF27B0170C3C}"/>
              </a:ext>
            </a:extLst>
          </p:cNvPr>
          <p:cNvCxnSpPr>
            <a:cxnSpLocks/>
            <a:stCxn id="114" idx="2"/>
            <a:endCxn id="63" idx="0"/>
          </p:cNvCxnSpPr>
          <p:nvPr/>
        </p:nvCxnSpPr>
        <p:spPr>
          <a:xfrm rot="5400000">
            <a:off x="4116455" y="1607717"/>
            <a:ext cx="1265051" cy="2946229"/>
          </a:xfrm>
          <a:prstGeom prst="bentConnector3">
            <a:avLst>
              <a:gd name="adj1" fmla="val 76284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37B5F18A-C185-436E-A300-58BAADFC258B}"/>
              </a:ext>
            </a:extLst>
          </p:cNvPr>
          <p:cNvCxnSpPr>
            <a:cxnSpLocks/>
            <a:stCxn id="98" idx="2"/>
            <a:endCxn id="64" idx="0"/>
          </p:cNvCxnSpPr>
          <p:nvPr/>
        </p:nvCxnSpPr>
        <p:spPr>
          <a:xfrm rot="16200000" flipH="1">
            <a:off x="6360857" y="2996375"/>
            <a:ext cx="1114607" cy="1856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80627F96-B80B-4B96-9023-1C63A88F5877}"/>
              </a:ext>
            </a:extLst>
          </p:cNvPr>
          <p:cNvSpPr txBox="1"/>
          <p:nvPr/>
        </p:nvSpPr>
        <p:spPr>
          <a:xfrm>
            <a:off x="6576228" y="3264541"/>
            <a:ext cx="405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E2A38EA-069E-4141-B5C0-922040A304F4}"/>
              </a:ext>
            </a:extLst>
          </p:cNvPr>
          <p:cNvSpPr txBox="1"/>
          <p:nvPr/>
        </p:nvSpPr>
        <p:spPr>
          <a:xfrm>
            <a:off x="2920426" y="3504600"/>
            <a:ext cx="42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F5F5744-DE68-44D7-90A3-865A0E763A11}"/>
              </a:ext>
            </a:extLst>
          </p:cNvPr>
          <p:cNvSpPr txBox="1"/>
          <p:nvPr/>
        </p:nvSpPr>
        <p:spPr>
          <a:xfrm>
            <a:off x="4031015" y="3201017"/>
            <a:ext cx="2115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indicationGuideline[*].indication[*]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A6C9008-0FE6-4740-B809-8E9A196E9ECE}"/>
              </a:ext>
            </a:extLst>
          </p:cNvPr>
          <p:cNvSpPr txBox="1"/>
          <p:nvPr/>
        </p:nvSpPr>
        <p:spPr>
          <a:xfrm>
            <a:off x="6855007" y="2493727"/>
            <a:ext cx="1534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clinicalUseIssue[*]</a:t>
            </a:r>
            <a:endParaRPr lang="en-US" sz="1000" noProof="1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00C1C37-6575-463B-B882-B38B4289B347}"/>
              </a:ext>
            </a:extLst>
          </p:cNvPr>
          <p:cNvSpPr txBox="1"/>
          <p:nvPr/>
        </p:nvSpPr>
        <p:spPr>
          <a:xfrm>
            <a:off x="1493071" y="3705685"/>
            <a:ext cx="92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200" i="1" noProof="1">
                <a:solidFill>
                  <a:schemeClr val="tx1"/>
                </a:solidFill>
              </a:rPr>
              <a:t>An indication of use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9F5BD1-28BB-4E2E-89DE-62E26274748B}"/>
              </a:ext>
            </a:extLst>
          </p:cNvPr>
          <p:cNvSpPr txBox="1"/>
          <p:nvPr/>
        </p:nvSpPr>
        <p:spPr>
          <a:xfrm>
            <a:off x="8076775" y="3850172"/>
            <a:ext cx="120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 </a:t>
            </a:r>
          </a:p>
          <a:p>
            <a:r>
              <a:rPr lang="en-US" sz="1200" i="1" noProof="1">
                <a:solidFill>
                  <a:schemeClr val="tx1"/>
                </a:solidFill>
              </a:rPr>
              <a:t>contraindication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2AEBE686-129F-4170-95B4-272DD5B65443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2575414" y="4341142"/>
            <a:ext cx="7174" cy="7091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C2D76D2D-488F-490C-8EBA-8BF24A3B0E9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3054108" y="4341142"/>
            <a:ext cx="3" cy="715128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96DC2E4-E267-4989-98F6-535EF7AEF41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3603059" y="4341142"/>
            <a:ext cx="0" cy="70919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D46E1C0A-D4B7-4889-B9C5-475B4F1C8685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4019158" y="4341142"/>
            <a:ext cx="11857" cy="70325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 : en angle 76">
            <a:extLst>
              <a:ext uri="{FF2B5EF4-FFF2-40B4-BE49-F238E27FC236}">
                <a16:creationId xmlns:a16="http://schemas.microsoft.com/office/drawing/2014/main" id="{C7288BD5-7DB5-49CB-B431-7AAD55D22535}"/>
              </a:ext>
            </a:extLst>
          </p:cNvPr>
          <p:cNvCxnSpPr>
            <a:cxnSpLocks/>
            <a:stCxn id="17" idx="2"/>
            <a:endCxn id="14" idx="3"/>
          </p:cNvCxnSpPr>
          <p:nvPr/>
        </p:nvCxnSpPr>
        <p:spPr>
          <a:xfrm rot="5400000">
            <a:off x="5687359" y="3358439"/>
            <a:ext cx="207306" cy="339367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 : en angle 77">
            <a:extLst>
              <a:ext uri="{FF2B5EF4-FFF2-40B4-BE49-F238E27FC236}">
                <a16:creationId xmlns:a16="http://schemas.microsoft.com/office/drawing/2014/main" id="{CA987016-76DC-4BA0-839D-530486E448B8}"/>
              </a:ext>
            </a:extLst>
          </p:cNvPr>
          <p:cNvCxnSpPr>
            <a:cxnSpLocks/>
            <a:stCxn id="118" idx="2"/>
            <a:endCxn id="113" idx="3"/>
          </p:cNvCxnSpPr>
          <p:nvPr/>
        </p:nvCxnSpPr>
        <p:spPr>
          <a:xfrm rot="5400000">
            <a:off x="5706809" y="3352490"/>
            <a:ext cx="483831" cy="369200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 : en angle 78">
            <a:extLst>
              <a:ext uri="{FF2B5EF4-FFF2-40B4-BE49-F238E27FC236}">
                <a16:creationId xmlns:a16="http://schemas.microsoft.com/office/drawing/2014/main" id="{58FF35A5-0DA6-4762-BAD8-24682DB8649E}"/>
              </a:ext>
            </a:extLst>
          </p:cNvPr>
          <p:cNvCxnSpPr>
            <a:cxnSpLocks/>
            <a:stCxn id="16" idx="2"/>
            <a:endCxn id="15" idx="3"/>
          </p:cNvCxnSpPr>
          <p:nvPr/>
        </p:nvCxnSpPr>
        <p:spPr>
          <a:xfrm rot="5400000">
            <a:off x="5724862" y="3320991"/>
            <a:ext cx="770423" cy="4031683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FFB8B304-59EB-4391-9C35-30D414F3DF76}"/>
              </a:ext>
            </a:extLst>
          </p:cNvPr>
          <p:cNvSpPr txBox="1"/>
          <p:nvPr/>
        </p:nvSpPr>
        <p:spPr>
          <a:xfrm>
            <a:off x="4962089" y="5519823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contraindication.diseaseSymptomProcedure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B5658C6-F9D9-4C64-A7C4-C1A089CA94D1}"/>
              </a:ext>
            </a:extLst>
          </p:cNvPr>
          <p:cNvSpPr txBox="1"/>
          <p:nvPr/>
        </p:nvSpPr>
        <p:spPr>
          <a:xfrm>
            <a:off x="4133614" y="5543820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A707687-3043-4619-902C-120AB73718CC}"/>
              </a:ext>
            </a:extLst>
          </p:cNvPr>
          <p:cNvSpPr txBox="1"/>
          <p:nvPr/>
        </p:nvSpPr>
        <p:spPr>
          <a:xfrm>
            <a:off x="4962089" y="5228203"/>
            <a:ext cx="1956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contraindication.diseaseStatus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077A9DF6-32C9-438D-868F-E326C8415727}"/>
              </a:ext>
            </a:extLst>
          </p:cNvPr>
          <p:cNvSpPr txBox="1"/>
          <p:nvPr/>
        </p:nvSpPr>
        <p:spPr>
          <a:xfrm>
            <a:off x="4132085" y="5248301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3C514AD-DA74-4FD2-87A0-D9B0CD96718A}"/>
              </a:ext>
            </a:extLst>
          </p:cNvPr>
          <p:cNvSpPr txBox="1"/>
          <p:nvPr/>
        </p:nvSpPr>
        <p:spPr>
          <a:xfrm>
            <a:off x="4962089" y="4951586"/>
            <a:ext cx="1942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contraindication.comorbidity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280CE32-85E4-468B-BFEC-8E57DC250F98}"/>
              </a:ext>
            </a:extLst>
          </p:cNvPr>
          <p:cNvSpPr txBox="1"/>
          <p:nvPr/>
        </p:nvSpPr>
        <p:spPr>
          <a:xfrm>
            <a:off x="2217919" y="4789804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2034A71C-9984-4104-8F48-99C4F0353CB7}"/>
              </a:ext>
            </a:extLst>
          </p:cNvPr>
          <p:cNvSpPr txBox="1"/>
          <p:nvPr/>
        </p:nvSpPr>
        <p:spPr>
          <a:xfrm>
            <a:off x="3208419" y="4345976"/>
            <a:ext cx="876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1000" noProof="1">
                <a:solidFill>
                  <a:srgbClr val="0070C0"/>
                </a:solidFill>
              </a:rPr>
              <a:t>.comorbidity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9C81B80E-43C2-4E91-9ED3-AE0BCA83F2FA}"/>
              </a:ext>
            </a:extLst>
          </p:cNvPr>
          <p:cNvSpPr txBox="1"/>
          <p:nvPr/>
        </p:nvSpPr>
        <p:spPr>
          <a:xfrm>
            <a:off x="484631" y="4345976"/>
            <a:ext cx="21485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noProof="1">
                <a:solidFill>
                  <a:srgbClr val="0070C0"/>
                </a:solidFill>
              </a:rPr>
              <a:t>indication.diseaseSymptomProcedure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A60DE952-27C4-4BF5-8D44-C7122B97DD53}"/>
              </a:ext>
            </a:extLst>
          </p:cNvPr>
          <p:cNvSpPr txBox="1"/>
          <p:nvPr/>
        </p:nvSpPr>
        <p:spPr>
          <a:xfrm>
            <a:off x="2492511" y="4475614"/>
            <a:ext cx="9452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noProof="1">
                <a:solidFill>
                  <a:srgbClr val="0070C0"/>
                </a:solidFill>
              </a:rPr>
              <a:t>indication</a:t>
            </a:r>
          </a:p>
          <a:p>
            <a:pPr algn="ctr"/>
            <a:r>
              <a:rPr lang="en-US" sz="1000" noProof="1">
                <a:solidFill>
                  <a:srgbClr val="0070C0"/>
                </a:solidFill>
              </a:rPr>
              <a:t>.diseaseStatus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99BAC9F-718A-4F9A-A1AE-58E4F4B473B2}"/>
              </a:ext>
            </a:extLst>
          </p:cNvPr>
          <p:cNvSpPr txBox="1"/>
          <p:nvPr/>
        </p:nvSpPr>
        <p:spPr>
          <a:xfrm>
            <a:off x="4013989" y="4345976"/>
            <a:ext cx="18197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indication.intendedEffect</a:t>
            </a:r>
          </a:p>
        </p:txBody>
      </p: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AF31BB94-EA71-4F17-AAC2-F7F7DCC594F8}"/>
              </a:ext>
            </a:extLst>
          </p:cNvPr>
          <p:cNvCxnSpPr>
            <a:cxnSpLocks/>
            <a:stCxn id="98" idx="2"/>
            <a:endCxn id="32" idx="0"/>
          </p:cNvCxnSpPr>
          <p:nvPr/>
        </p:nvCxnSpPr>
        <p:spPr>
          <a:xfrm rot="16200000" flipH="1">
            <a:off x="6551135" y="2806097"/>
            <a:ext cx="1919876" cy="1187682"/>
          </a:xfrm>
          <a:prstGeom prst="bentConnector3">
            <a:avLst>
              <a:gd name="adj1" fmla="val 20619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>
            <a:extLst>
              <a:ext uri="{FF2B5EF4-FFF2-40B4-BE49-F238E27FC236}">
                <a16:creationId xmlns:a16="http://schemas.microsoft.com/office/drawing/2014/main" id="{E442B860-ED6A-4E60-9C7A-BD0B4D1A51FB}"/>
              </a:ext>
            </a:extLst>
          </p:cNvPr>
          <p:cNvSpPr txBox="1"/>
          <p:nvPr/>
        </p:nvSpPr>
        <p:spPr>
          <a:xfrm>
            <a:off x="2693966" y="4789804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88838B9B-2672-43F4-BA9B-7104046E6419}"/>
              </a:ext>
            </a:extLst>
          </p:cNvPr>
          <p:cNvSpPr txBox="1"/>
          <p:nvPr/>
        </p:nvSpPr>
        <p:spPr>
          <a:xfrm>
            <a:off x="3294893" y="4794127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198B16B7-A69F-48A5-A1B5-8AAE1A280E2C}"/>
              </a:ext>
            </a:extLst>
          </p:cNvPr>
          <p:cNvSpPr txBox="1"/>
          <p:nvPr/>
        </p:nvSpPr>
        <p:spPr>
          <a:xfrm>
            <a:off x="3725265" y="4795796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655016C-23E5-4F9B-A388-EFF435C3409A}"/>
              </a:ext>
            </a:extLst>
          </p:cNvPr>
          <p:cNvSpPr/>
          <p:nvPr/>
        </p:nvSpPr>
        <p:spPr>
          <a:xfrm>
            <a:off x="6868876" y="2307720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68FF18-EDD8-4903-A85F-D664E85658FE}"/>
              </a:ext>
            </a:extLst>
          </p:cNvPr>
          <p:cNvSpPr/>
          <p:nvPr/>
        </p:nvSpPr>
        <p:spPr>
          <a:xfrm>
            <a:off x="8514600" y="5165152"/>
            <a:ext cx="1886827" cy="67128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UndesirableEffectDefinition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ClinicalUseDefinition</a:t>
            </a:r>
          </a:p>
        </p:txBody>
      </p: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6893540D-735B-4E54-BE0D-A0CB18D585E6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 rot="16200000" flipH="1">
            <a:off x="6825047" y="2532185"/>
            <a:ext cx="2725152" cy="2540782"/>
          </a:xfrm>
          <a:prstGeom prst="bentConnector3">
            <a:avLst>
              <a:gd name="adj1" fmla="val 14485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4EFD1B4-9D10-49A7-B64A-0018FEBF4404}"/>
              </a:ext>
            </a:extLst>
          </p:cNvPr>
          <p:cNvSpPr txBox="1"/>
          <p:nvPr/>
        </p:nvSpPr>
        <p:spPr>
          <a:xfrm>
            <a:off x="7725338" y="4103291"/>
            <a:ext cx="528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CA9BD92-F468-4628-ADCE-B46C42DD02AD}"/>
              </a:ext>
            </a:extLst>
          </p:cNvPr>
          <p:cNvSpPr txBox="1"/>
          <p:nvPr/>
        </p:nvSpPr>
        <p:spPr>
          <a:xfrm>
            <a:off x="9064504" y="4951028"/>
            <a:ext cx="399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103" name="Connecteur : en angle 102">
            <a:extLst>
              <a:ext uri="{FF2B5EF4-FFF2-40B4-BE49-F238E27FC236}">
                <a16:creationId xmlns:a16="http://schemas.microsoft.com/office/drawing/2014/main" id="{1835DAE2-7BB9-43E4-B25C-9194549213AE}"/>
              </a:ext>
            </a:extLst>
          </p:cNvPr>
          <p:cNvCxnSpPr>
            <a:cxnSpLocks/>
            <a:stCxn id="99" idx="2"/>
            <a:endCxn id="111" idx="2"/>
          </p:cNvCxnSpPr>
          <p:nvPr/>
        </p:nvCxnSpPr>
        <p:spPr>
          <a:xfrm rot="5400000" flipH="1">
            <a:off x="6571150" y="2949577"/>
            <a:ext cx="12629" cy="5761098"/>
          </a:xfrm>
          <a:prstGeom prst="bentConnector3">
            <a:avLst>
              <a:gd name="adj1" fmla="val -181012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A376255D-039B-43BA-81E1-0D7E5A6EA8AB}"/>
              </a:ext>
            </a:extLst>
          </p:cNvPr>
          <p:cNvSpPr txBox="1"/>
          <p:nvPr/>
        </p:nvSpPr>
        <p:spPr>
          <a:xfrm>
            <a:off x="3710811" y="5800112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F8B3CF8F-BBF4-4507-8FA7-42DC32547BF8}"/>
              </a:ext>
            </a:extLst>
          </p:cNvPr>
          <p:cNvSpPr txBox="1"/>
          <p:nvPr/>
        </p:nvSpPr>
        <p:spPr>
          <a:xfrm>
            <a:off x="4962089" y="5852389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undesirableEffect.symptomConditionEffect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0E06B7C-F6E6-4961-A3AC-C71B25A1B8A6}"/>
              </a:ext>
            </a:extLst>
          </p:cNvPr>
          <p:cNvSpPr/>
          <p:nvPr/>
        </p:nvSpPr>
        <p:spPr>
          <a:xfrm>
            <a:off x="10009328" y="5986017"/>
            <a:ext cx="1524638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InteractionDefinition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95B53F9C-C42C-4106-9B57-E0D5105101D9}"/>
              </a:ext>
            </a:extLst>
          </p:cNvPr>
          <p:cNvCxnSpPr>
            <a:cxnSpLocks/>
            <a:stCxn id="98" idx="2"/>
            <a:endCxn id="106" idx="0"/>
          </p:cNvCxnSpPr>
          <p:nvPr/>
        </p:nvCxnSpPr>
        <p:spPr>
          <a:xfrm rot="16200000" flipH="1">
            <a:off x="7071431" y="2285800"/>
            <a:ext cx="3546017" cy="3854415"/>
          </a:xfrm>
          <a:prstGeom prst="bentConnector3">
            <a:avLst>
              <a:gd name="adj1" fmla="val 11233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589A9CB-6C83-4E95-BDBA-DA21BC9A597D}"/>
              </a:ext>
            </a:extLst>
          </p:cNvPr>
          <p:cNvSpPr txBox="1"/>
          <p:nvPr/>
        </p:nvSpPr>
        <p:spPr>
          <a:xfrm>
            <a:off x="10423453" y="5788152"/>
            <a:ext cx="465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A92452E6-AEE7-49F6-A917-E95A3EC45AAB}"/>
              </a:ext>
            </a:extLst>
          </p:cNvPr>
          <p:cNvSpPr txBox="1"/>
          <p:nvPr/>
        </p:nvSpPr>
        <p:spPr>
          <a:xfrm>
            <a:off x="9442168" y="4427807"/>
            <a:ext cx="964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An undesirable effect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A73A546A-5E27-421D-B102-603CDC867588}"/>
              </a:ext>
            </a:extLst>
          </p:cNvPr>
          <p:cNvSpPr txBox="1"/>
          <p:nvPr/>
        </p:nvSpPr>
        <p:spPr>
          <a:xfrm>
            <a:off x="10746177" y="5593418"/>
            <a:ext cx="1089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An interaction</a:t>
            </a:r>
          </a:p>
        </p:txBody>
      </p:sp>
      <p:cxnSp>
        <p:nvCxnSpPr>
          <p:cNvPr id="112" name="Connecteur : en angle 111">
            <a:extLst>
              <a:ext uri="{FF2B5EF4-FFF2-40B4-BE49-F238E27FC236}">
                <a16:creationId xmlns:a16="http://schemas.microsoft.com/office/drawing/2014/main" id="{5A13EB4F-088D-4A36-867B-E9F255B5C9C8}"/>
              </a:ext>
            </a:extLst>
          </p:cNvPr>
          <p:cNvCxnSpPr>
            <a:cxnSpLocks/>
            <a:stCxn id="106" idx="1"/>
            <a:endCxn id="113" idx="2"/>
          </p:cNvCxnSpPr>
          <p:nvPr/>
        </p:nvCxnSpPr>
        <p:spPr>
          <a:xfrm rot="10800000">
            <a:off x="3272694" y="5838651"/>
            <a:ext cx="6736635" cy="44809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ZoneTexte 114">
            <a:extLst>
              <a:ext uri="{FF2B5EF4-FFF2-40B4-BE49-F238E27FC236}">
                <a16:creationId xmlns:a16="http://schemas.microsoft.com/office/drawing/2014/main" id="{A1BA8A93-C45B-4AEB-910E-2F4CA4A58831}"/>
              </a:ext>
            </a:extLst>
          </p:cNvPr>
          <p:cNvSpPr txBox="1"/>
          <p:nvPr/>
        </p:nvSpPr>
        <p:spPr>
          <a:xfrm>
            <a:off x="2908758" y="5797252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7B97091A-2D1D-47C5-B755-EEF1F70C747D}"/>
              </a:ext>
            </a:extLst>
          </p:cNvPr>
          <p:cNvSpPr txBox="1"/>
          <p:nvPr/>
        </p:nvSpPr>
        <p:spPr>
          <a:xfrm>
            <a:off x="4962089" y="6074615"/>
            <a:ext cx="27434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interaction.effect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2600506-07A5-4F8E-AAB5-3473FC22A5DA}"/>
              </a:ext>
            </a:extLst>
          </p:cNvPr>
          <p:cNvSpPr/>
          <p:nvPr/>
        </p:nvSpPr>
        <p:spPr>
          <a:xfrm>
            <a:off x="7746372" y="4824299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46F790-574D-4238-9A9A-0219D8BBBE58}"/>
              </a:ext>
            </a:extLst>
          </p:cNvPr>
          <p:cNvSpPr/>
          <p:nvPr/>
        </p:nvSpPr>
        <p:spPr>
          <a:xfrm>
            <a:off x="7192495" y="4359876"/>
            <a:ext cx="1824838" cy="6488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ContraindicationDefinition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B1993-E895-4A54-B43B-A032379B29F8}"/>
              </a:ext>
            </a:extLst>
          </p:cNvPr>
          <p:cNvSpPr/>
          <p:nvPr/>
        </p:nvSpPr>
        <p:spPr>
          <a:xfrm>
            <a:off x="5544000" y="1687364"/>
            <a:ext cx="105126" cy="38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7652CC-F8FD-4C87-8479-64ABAE0F22CB}"/>
              </a:ext>
            </a:extLst>
          </p:cNvPr>
          <p:cNvSpPr/>
          <p:nvPr/>
        </p:nvSpPr>
        <p:spPr>
          <a:xfrm>
            <a:off x="6776517" y="1692234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9B6C1C6-DB63-4910-B033-6AA7BC75C979}"/>
              </a:ext>
            </a:extLst>
          </p:cNvPr>
          <p:cNvSpPr/>
          <p:nvPr/>
        </p:nvSpPr>
        <p:spPr>
          <a:xfrm>
            <a:off x="5410125" y="1682263"/>
            <a:ext cx="1623937" cy="76604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DrugKnowledge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MedicationKnowledge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DA159AD-0D4A-4117-B840-3204521369E3}"/>
              </a:ext>
            </a:extLst>
          </p:cNvPr>
          <p:cNvSpPr/>
          <p:nvPr/>
        </p:nvSpPr>
        <p:spPr>
          <a:xfrm>
            <a:off x="3648560" y="5691531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9A5B53-3565-479E-B2DB-9E790BF7326B}"/>
              </a:ext>
            </a:extLst>
          </p:cNvPr>
          <p:cNvSpPr/>
          <p:nvPr/>
        </p:nvSpPr>
        <p:spPr>
          <a:xfrm>
            <a:off x="5634516" y="487670"/>
            <a:ext cx="1232235" cy="612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0070C0"/>
                </a:solidFill>
              </a:rPr>
              <a:t>Any</a:t>
            </a:r>
          </a:p>
        </p:txBody>
      </p:sp>
      <p:cxnSp>
        <p:nvCxnSpPr>
          <p:cNvPr id="125" name="Connecteur : en angle 124">
            <a:extLst>
              <a:ext uri="{FF2B5EF4-FFF2-40B4-BE49-F238E27FC236}">
                <a16:creationId xmlns:a16="http://schemas.microsoft.com/office/drawing/2014/main" id="{09B48E84-9AE2-405A-9022-0EBD678895E9}"/>
              </a:ext>
            </a:extLst>
          </p:cNvPr>
          <p:cNvCxnSpPr>
            <a:cxnSpLocks/>
            <a:stCxn id="30" idx="3"/>
            <a:endCxn id="124" idx="1"/>
          </p:cNvCxnSpPr>
          <p:nvPr/>
        </p:nvCxnSpPr>
        <p:spPr>
          <a:xfrm flipV="1">
            <a:off x="4037153" y="794055"/>
            <a:ext cx="1597363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D9F558CD-5D97-44CA-BC1C-9433EA040700}"/>
              </a:ext>
            </a:extLst>
          </p:cNvPr>
          <p:cNvCxnSpPr>
            <a:cxnSpLocks/>
            <a:stCxn id="46" idx="1"/>
            <a:endCxn id="124" idx="3"/>
          </p:cNvCxnSpPr>
          <p:nvPr/>
        </p:nvCxnSpPr>
        <p:spPr>
          <a:xfrm rot="10800000">
            <a:off x="6866752" y="794056"/>
            <a:ext cx="1854395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EB604591-8E0B-4FE6-8C2E-36FF9685F168}"/>
              </a:ext>
            </a:extLst>
          </p:cNvPr>
          <p:cNvSpPr txBox="1"/>
          <p:nvPr/>
        </p:nvSpPr>
        <p:spPr>
          <a:xfrm>
            <a:off x="4140770" y="566938"/>
            <a:ext cx="679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subject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8A597F53-2973-4527-9BDC-03485142C35D}"/>
              </a:ext>
            </a:extLst>
          </p:cNvPr>
          <p:cNvSpPr txBox="1"/>
          <p:nvPr/>
        </p:nvSpPr>
        <p:spPr>
          <a:xfrm>
            <a:off x="8001237" y="557603"/>
            <a:ext cx="679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subject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C076F-2815-4F6B-9F59-C31CB1C19DCA}"/>
              </a:ext>
            </a:extLst>
          </p:cNvPr>
          <p:cNvSpPr/>
          <p:nvPr/>
        </p:nvSpPr>
        <p:spPr>
          <a:xfrm>
            <a:off x="3005752" y="5056270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B1738E6-22A4-49FE-BCE4-2AD1C93E7B06}"/>
              </a:ext>
            </a:extLst>
          </p:cNvPr>
          <p:cNvSpPr/>
          <p:nvPr/>
        </p:nvSpPr>
        <p:spPr>
          <a:xfrm>
            <a:off x="2442666" y="5042170"/>
            <a:ext cx="1660053" cy="7964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ObservationDefinition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B12EA8E9-65D2-4845-8382-719149651DED}"/>
              </a:ext>
            </a:extLst>
          </p:cNvPr>
          <p:cNvSpPr txBox="1"/>
          <p:nvPr/>
        </p:nvSpPr>
        <p:spPr>
          <a:xfrm>
            <a:off x="5284755" y="29873"/>
            <a:ext cx="1931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Plan or set of dispositions subject of the catalog</a:t>
            </a:r>
            <a:endParaRPr lang="fr-FR" dirty="0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B9D8C0C-C365-4751-AEFD-139926DC4481}"/>
              </a:ext>
            </a:extLst>
          </p:cNvPr>
          <p:cNvSpPr txBox="1"/>
          <p:nvPr/>
        </p:nvSpPr>
        <p:spPr>
          <a:xfrm>
            <a:off x="5302705" y="813424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23128E52-B54B-4872-94FB-6987737533F4}"/>
              </a:ext>
            </a:extLst>
          </p:cNvPr>
          <p:cNvSpPr txBox="1"/>
          <p:nvPr/>
        </p:nvSpPr>
        <p:spPr>
          <a:xfrm>
            <a:off x="6810074" y="805996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D0E6507-31C1-2247-18DC-00F26E2330AE}"/>
              </a:ext>
            </a:extLst>
          </p:cNvPr>
          <p:cNvSpPr/>
          <p:nvPr/>
        </p:nvSpPr>
        <p:spPr>
          <a:xfrm>
            <a:off x="3578665" y="2678013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3FE5E6-3D83-441E-BE40-A7B85EDFADC1}"/>
              </a:ext>
            </a:extLst>
          </p:cNvPr>
          <p:cNvSpPr/>
          <p:nvPr/>
        </p:nvSpPr>
        <p:spPr>
          <a:xfrm>
            <a:off x="2442666" y="2583698"/>
            <a:ext cx="1335702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Organization</a:t>
            </a:r>
          </a:p>
        </p:txBody>
      </p: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7AB962E6-302C-9C0B-BBB6-497F05313922}"/>
              </a:ext>
            </a:extLst>
          </p:cNvPr>
          <p:cNvCxnSpPr>
            <a:cxnSpLocks/>
            <a:endCxn id="129" idx="1"/>
          </p:cNvCxnSpPr>
          <p:nvPr/>
        </p:nvCxnSpPr>
        <p:spPr>
          <a:xfrm>
            <a:off x="7032902" y="2264521"/>
            <a:ext cx="1868095" cy="369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46D1CEEB-869D-12DB-82F4-261509DC0627}"/>
              </a:ext>
            </a:extLst>
          </p:cNvPr>
          <p:cNvSpPr txBox="1"/>
          <p:nvPr/>
        </p:nvSpPr>
        <p:spPr>
          <a:xfrm>
            <a:off x="8562368" y="2279905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72F418F8-0584-936C-B250-3A4C5315CD1E}"/>
              </a:ext>
            </a:extLst>
          </p:cNvPr>
          <p:cNvSpPr txBox="1"/>
          <p:nvPr/>
        </p:nvSpPr>
        <p:spPr>
          <a:xfrm>
            <a:off x="7074576" y="2047726"/>
            <a:ext cx="1853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packaging[*].packagedProduct</a:t>
            </a:r>
            <a:endParaRPr lang="en-US" sz="1000" noProof="1"/>
          </a:p>
        </p:txBody>
      </p:sp>
      <p:cxnSp>
        <p:nvCxnSpPr>
          <p:cNvPr id="116" name="Connecteur : en angle 115">
            <a:extLst>
              <a:ext uri="{FF2B5EF4-FFF2-40B4-BE49-F238E27FC236}">
                <a16:creationId xmlns:a16="http://schemas.microsoft.com/office/drawing/2014/main" id="{F19CB25A-BDC4-A88B-B9E7-7046B7BEE7CA}"/>
              </a:ext>
            </a:extLst>
          </p:cNvPr>
          <p:cNvCxnSpPr>
            <a:cxnSpLocks/>
            <a:stCxn id="119" idx="3"/>
            <a:endCxn id="119" idx="0"/>
          </p:cNvCxnSpPr>
          <p:nvPr/>
        </p:nvCxnSpPr>
        <p:spPr>
          <a:xfrm flipH="1" flipV="1">
            <a:off x="10687550" y="1950801"/>
            <a:ext cx="90234" cy="62905"/>
          </a:xfrm>
          <a:prstGeom prst="bentConnector4">
            <a:avLst>
              <a:gd name="adj1" fmla="val -253341"/>
              <a:gd name="adj2" fmla="val 463405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7994CA5B-DBEB-DBAD-BA04-7CE03C822319}"/>
              </a:ext>
            </a:extLst>
          </p:cNvPr>
          <p:cNvSpPr txBox="1"/>
          <p:nvPr/>
        </p:nvSpPr>
        <p:spPr>
          <a:xfrm>
            <a:off x="10708994" y="2009798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42EC9FD-F82D-6E05-58EF-D704E2048CE9}"/>
              </a:ext>
            </a:extLst>
          </p:cNvPr>
          <p:cNvSpPr/>
          <p:nvPr/>
        </p:nvSpPr>
        <p:spPr>
          <a:xfrm>
            <a:off x="10597315" y="1950801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9099836-BBF8-FEB3-4E56-E759F803868A}"/>
              </a:ext>
            </a:extLst>
          </p:cNvPr>
          <p:cNvSpPr/>
          <p:nvPr/>
        </p:nvSpPr>
        <p:spPr>
          <a:xfrm>
            <a:off x="8900997" y="1937367"/>
            <a:ext cx="1886827" cy="65504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DrugPackage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PackagedProductDefinition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40DDBA-1597-39D7-D307-71F21624E3B9}"/>
              </a:ext>
            </a:extLst>
          </p:cNvPr>
          <p:cNvSpPr/>
          <p:nvPr/>
        </p:nvSpPr>
        <p:spPr>
          <a:xfrm>
            <a:off x="10448966" y="1479745"/>
            <a:ext cx="16795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package.containedItem.item 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E89E59D-A8B8-46D9-EC0A-7DCFBFE4E748}"/>
              </a:ext>
            </a:extLst>
          </p:cNvPr>
          <p:cNvSpPr/>
          <p:nvPr/>
        </p:nvSpPr>
        <p:spPr>
          <a:xfrm>
            <a:off x="11019958" y="1694143"/>
            <a:ext cx="929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/>
              <a:t>(a contained package)</a:t>
            </a:r>
            <a:endParaRPr lang="en-US" sz="10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2734E1-F359-4769-97FE-FEBA54D39044}"/>
              </a:ext>
            </a:extLst>
          </p:cNvPr>
          <p:cNvSpPr/>
          <p:nvPr/>
        </p:nvSpPr>
        <p:spPr>
          <a:xfrm>
            <a:off x="6883986" y="2211275"/>
            <a:ext cx="133875" cy="1054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09182D-E344-4979-B1A5-4EF7697E7566}"/>
              </a:ext>
            </a:extLst>
          </p:cNvPr>
          <p:cNvSpPr/>
          <p:nvPr/>
        </p:nvSpPr>
        <p:spPr>
          <a:xfrm>
            <a:off x="5699271" y="1690463"/>
            <a:ext cx="159533" cy="231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11FCE5-AE19-411D-8B8E-78F0164873F7}"/>
              </a:ext>
            </a:extLst>
          </p:cNvPr>
          <p:cNvSpPr/>
          <p:nvPr/>
        </p:nvSpPr>
        <p:spPr>
          <a:xfrm>
            <a:off x="3573828" y="2905526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C3C2F9-3C57-40B3-A950-A124B17C60B7}"/>
              </a:ext>
            </a:extLst>
          </p:cNvPr>
          <p:cNvSpPr/>
          <p:nvPr/>
        </p:nvSpPr>
        <p:spPr>
          <a:xfrm>
            <a:off x="3573488" y="2562253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3B49A2-22F1-47A2-A328-3A93B0D1B894}"/>
              </a:ext>
            </a:extLst>
          </p:cNvPr>
          <p:cNvSpPr/>
          <p:nvPr/>
        </p:nvSpPr>
        <p:spPr>
          <a:xfrm>
            <a:off x="5613161" y="2307794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ABB7B0-354A-437F-A159-AB324F7120EE}"/>
              </a:ext>
            </a:extLst>
          </p:cNvPr>
          <p:cNvSpPr/>
          <p:nvPr/>
        </p:nvSpPr>
        <p:spPr>
          <a:xfrm>
            <a:off x="5873134" y="2307794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E7393F-AEEB-468A-A393-528EDCB616E1}"/>
              </a:ext>
            </a:extLst>
          </p:cNvPr>
          <p:cNvSpPr/>
          <p:nvPr/>
        </p:nvSpPr>
        <p:spPr>
          <a:xfrm>
            <a:off x="6835894" y="1796074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371994B-81EA-4E1E-B7FD-DE8DBA386DDB}"/>
              </a:ext>
            </a:extLst>
          </p:cNvPr>
          <p:cNvSpPr txBox="1"/>
          <p:nvPr/>
        </p:nvSpPr>
        <p:spPr>
          <a:xfrm>
            <a:off x="3174057" y="1084597"/>
            <a:ext cx="482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29" name="Connecteur : en angle 28">
            <a:extLst>
              <a:ext uri="{FF2B5EF4-FFF2-40B4-BE49-F238E27FC236}">
                <a16:creationId xmlns:a16="http://schemas.microsoft.com/office/drawing/2014/main" id="{AEC70951-B1A3-433D-A670-BDC8ABAC0B15}"/>
              </a:ext>
            </a:extLst>
          </p:cNvPr>
          <p:cNvCxnSpPr>
            <a:cxnSpLocks/>
            <a:stCxn id="5" idx="0"/>
            <a:endCxn id="30" idx="2"/>
          </p:cNvCxnSpPr>
          <p:nvPr/>
        </p:nvCxnSpPr>
        <p:spPr>
          <a:xfrm rot="16200000" flipV="1">
            <a:off x="4284336" y="375137"/>
            <a:ext cx="586924" cy="2037530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F1359BC-B00E-4968-9928-813335AD6743}"/>
              </a:ext>
            </a:extLst>
          </p:cNvPr>
          <p:cNvSpPr/>
          <p:nvPr/>
        </p:nvSpPr>
        <p:spPr>
          <a:xfrm>
            <a:off x="2761789" y="487671"/>
            <a:ext cx="1594487" cy="6127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785D21B-C29D-4A80-B812-F7A8878DA009}"/>
              </a:ext>
            </a:extLst>
          </p:cNvPr>
          <p:cNvSpPr txBox="1"/>
          <p:nvPr/>
        </p:nvSpPr>
        <p:spPr>
          <a:xfrm>
            <a:off x="3667178" y="1185932"/>
            <a:ext cx="1415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catalogReference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7473E88-73A2-4511-BC3F-02FF44A0F5EA}"/>
              </a:ext>
            </a:extLst>
          </p:cNvPr>
          <p:cNvSpPr txBox="1"/>
          <p:nvPr/>
        </p:nvSpPr>
        <p:spPr>
          <a:xfrm>
            <a:off x="1483305" y="408930"/>
            <a:ext cx="1274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noProof="1"/>
              <a:t>a catalog of medications handled with method 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9A81BE1-0426-4385-9D20-5E7AB17F9833}"/>
              </a:ext>
            </a:extLst>
          </p:cNvPr>
          <p:cNvSpPr txBox="1"/>
          <p:nvPr/>
        </p:nvSpPr>
        <p:spPr>
          <a:xfrm>
            <a:off x="5683097" y="1241095"/>
            <a:ext cx="102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200" i="1" noProof="1">
                <a:solidFill>
                  <a:schemeClr val="tx1"/>
                </a:solidFill>
              </a:rPr>
              <a:t>A medication in the catalog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21B85A6-A11B-4B5E-BCC2-C41FADC96A58}"/>
              </a:ext>
            </a:extLst>
          </p:cNvPr>
          <p:cNvSpPr txBox="1"/>
          <p:nvPr/>
        </p:nvSpPr>
        <p:spPr>
          <a:xfrm>
            <a:off x="7407237" y="3469259"/>
            <a:ext cx="1274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200" i="1" noProof="1">
                <a:solidFill>
                  <a:schemeClr val="tx1"/>
                </a:solidFill>
              </a:rPr>
              <a:t>A warning or precaution of use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0A15782-BD91-4B41-BDF9-C4F845986135}"/>
              </a:ext>
            </a:extLst>
          </p:cNvPr>
          <p:cNvSpPr txBox="1"/>
          <p:nvPr/>
        </p:nvSpPr>
        <p:spPr>
          <a:xfrm>
            <a:off x="3773108" y="2751286"/>
            <a:ext cx="386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97DD0B3E-F8B5-4AB5-B54B-29B28EE82F6E}"/>
              </a:ext>
            </a:extLst>
          </p:cNvPr>
          <p:cNvCxnSpPr>
            <a:cxnSpLocks/>
          </p:cNvCxnSpPr>
          <p:nvPr/>
        </p:nvCxnSpPr>
        <p:spPr>
          <a:xfrm flipH="1" flipV="1">
            <a:off x="7012636" y="1731667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48F65B3-8E6C-4227-B8B3-899E8C4D8B04}"/>
              </a:ext>
            </a:extLst>
          </p:cNvPr>
          <p:cNvSpPr txBox="1"/>
          <p:nvPr/>
        </p:nvSpPr>
        <p:spPr>
          <a:xfrm>
            <a:off x="6983766" y="1856943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DA3344-8289-4D5A-A057-D1535720BF62}"/>
              </a:ext>
            </a:extLst>
          </p:cNvPr>
          <p:cNvSpPr/>
          <p:nvPr/>
        </p:nvSpPr>
        <p:spPr>
          <a:xfrm>
            <a:off x="7201646" y="1590525"/>
            <a:ext cx="17859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relatedMedicationKnowledge </a:t>
            </a:r>
            <a:r>
              <a:rPr lang="en-US" sz="1000" noProof="1"/>
              <a:t>(</a:t>
            </a:r>
            <a:r>
              <a:rPr lang="en-US" sz="1000" noProof="1">
                <a:solidFill>
                  <a:srgbClr val="0070C0"/>
                </a:solidFill>
              </a:rPr>
              <a:t>.type </a:t>
            </a:r>
            <a:r>
              <a:rPr lang="en-US" sz="1000" noProof="1"/>
              <a:t>= type of association)</a:t>
            </a:r>
            <a:endParaRPr lang="en-US" sz="10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B28E38-DD45-43FE-9F00-2EE8BA5D6BEC}"/>
              </a:ext>
            </a:extLst>
          </p:cNvPr>
          <p:cNvSpPr/>
          <p:nvPr/>
        </p:nvSpPr>
        <p:spPr>
          <a:xfrm>
            <a:off x="8285423" y="487671"/>
            <a:ext cx="1433977" cy="61276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Catalog profile of Composition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C05A81FE-BC78-47D5-8C3C-F8AFDF3EFF50}"/>
              </a:ext>
            </a:extLst>
          </p:cNvPr>
          <p:cNvCxnSpPr>
            <a:cxnSpLocks/>
            <a:stCxn id="45" idx="0"/>
            <a:endCxn id="46" idx="2"/>
          </p:cNvCxnSpPr>
          <p:nvPr/>
        </p:nvCxnSpPr>
        <p:spPr>
          <a:xfrm rot="5400000" flipH="1" flipV="1">
            <a:off x="7638685" y="328507"/>
            <a:ext cx="591794" cy="2135660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114FF8C2-58A0-41C4-969F-FEB982672582}"/>
              </a:ext>
            </a:extLst>
          </p:cNvPr>
          <p:cNvSpPr txBox="1"/>
          <p:nvPr/>
        </p:nvSpPr>
        <p:spPr>
          <a:xfrm>
            <a:off x="6835894" y="1399334"/>
            <a:ext cx="4441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D1987F7-64AB-4276-885C-ABB5E203F9F7}"/>
              </a:ext>
            </a:extLst>
          </p:cNvPr>
          <p:cNvSpPr txBox="1"/>
          <p:nvPr/>
        </p:nvSpPr>
        <p:spPr>
          <a:xfrm>
            <a:off x="9729109" y="391870"/>
            <a:ext cx="1123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noProof="1"/>
              <a:t>a catalog of medications handled with method 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8F3692A-6BD3-4364-86E2-2F8A35E63556}"/>
              </a:ext>
            </a:extLst>
          </p:cNvPr>
          <p:cNvSpPr txBox="1"/>
          <p:nvPr/>
        </p:nvSpPr>
        <p:spPr>
          <a:xfrm>
            <a:off x="8163734" y="1183958"/>
            <a:ext cx="8982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section.entry</a:t>
            </a:r>
          </a:p>
        </p:txBody>
      </p:sp>
      <p:cxnSp>
        <p:nvCxnSpPr>
          <p:cNvPr id="53" name="Connecteur : en angle 52">
            <a:extLst>
              <a:ext uri="{FF2B5EF4-FFF2-40B4-BE49-F238E27FC236}">
                <a16:creationId xmlns:a16="http://schemas.microsoft.com/office/drawing/2014/main" id="{DC7035E1-0312-457C-8D8E-B608F693E7FF}"/>
              </a:ext>
            </a:extLst>
          </p:cNvPr>
          <p:cNvCxnSpPr>
            <a:cxnSpLocks/>
            <a:stCxn id="123" idx="3"/>
            <a:endCxn id="22" idx="2"/>
          </p:cNvCxnSpPr>
          <p:nvPr/>
        </p:nvCxnSpPr>
        <p:spPr>
          <a:xfrm flipV="1">
            <a:off x="3770477" y="2440074"/>
            <a:ext cx="1922451" cy="194755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C07E1394-BC95-4443-B969-97AA316D0A40}"/>
              </a:ext>
            </a:extLst>
          </p:cNvPr>
          <p:cNvCxnSpPr>
            <a:cxnSpLocks/>
            <a:stCxn id="20" idx="3"/>
            <a:endCxn id="23" idx="2"/>
          </p:cNvCxnSpPr>
          <p:nvPr/>
        </p:nvCxnSpPr>
        <p:spPr>
          <a:xfrm flipV="1">
            <a:off x="3765640" y="2440074"/>
            <a:ext cx="2187261" cy="520460"/>
          </a:xfrm>
          <a:prstGeom prst="bentConnector2">
            <a:avLst/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BE83DCFB-C4BB-48F9-98BF-C7C5D89CBBCF}"/>
              </a:ext>
            </a:extLst>
          </p:cNvPr>
          <p:cNvSpPr/>
          <p:nvPr/>
        </p:nvSpPr>
        <p:spPr>
          <a:xfrm>
            <a:off x="4042578" y="2405568"/>
            <a:ext cx="57904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author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E2227B-071A-4C20-A41E-253016E66462}"/>
              </a:ext>
            </a:extLst>
          </p:cNvPr>
          <p:cNvSpPr/>
          <p:nvPr/>
        </p:nvSpPr>
        <p:spPr>
          <a:xfrm>
            <a:off x="4031015" y="2731384"/>
            <a:ext cx="20056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regulatory[*].regulatoryAuthority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7F891DED-D9D3-48EB-A5A1-F1E15E837EBD}"/>
              </a:ext>
            </a:extLst>
          </p:cNvPr>
          <p:cNvSpPr txBox="1"/>
          <p:nvPr/>
        </p:nvSpPr>
        <p:spPr>
          <a:xfrm>
            <a:off x="3770968" y="2411875"/>
            <a:ext cx="388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A71AA2D-B596-4E27-A8E5-312D41526BFA}"/>
              </a:ext>
            </a:extLst>
          </p:cNvPr>
          <p:cNvSpPr/>
          <p:nvPr/>
        </p:nvSpPr>
        <p:spPr>
          <a:xfrm>
            <a:off x="2468100" y="3770637"/>
            <a:ext cx="1666397" cy="63907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IndicationDefinition profile of ClinicalUseDefinition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91188D-4926-4A5A-8338-E1AA2A80525B}"/>
              </a:ext>
            </a:extLst>
          </p:cNvPr>
          <p:cNvSpPr/>
          <p:nvPr/>
        </p:nvSpPr>
        <p:spPr>
          <a:xfrm>
            <a:off x="8777304" y="3588056"/>
            <a:ext cx="1863466" cy="62280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WarningDefinition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973F3054-ACA1-4C24-BEEC-EF27B0170C3C}"/>
              </a:ext>
            </a:extLst>
          </p:cNvPr>
          <p:cNvCxnSpPr>
            <a:cxnSpLocks/>
            <a:stCxn id="114" idx="2"/>
            <a:endCxn id="63" idx="3"/>
          </p:cNvCxnSpPr>
          <p:nvPr/>
        </p:nvCxnSpPr>
        <p:spPr>
          <a:xfrm rot="5400000">
            <a:off x="4357363" y="2225441"/>
            <a:ext cx="1641867" cy="2087597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37B5F18A-C185-436E-A300-58BAADFC258B}"/>
              </a:ext>
            </a:extLst>
          </p:cNvPr>
          <p:cNvCxnSpPr>
            <a:cxnSpLocks/>
            <a:stCxn id="98" idx="2"/>
            <a:endCxn id="64" idx="1"/>
          </p:cNvCxnSpPr>
          <p:nvPr/>
        </p:nvCxnSpPr>
        <p:spPr>
          <a:xfrm rot="16200000" flipH="1">
            <a:off x="7117538" y="2239694"/>
            <a:ext cx="1459461" cy="186007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4E2A38EA-069E-4141-B5C0-922040A304F4}"/>
              </a:ext>
            </a:extLst>
          </p:cNvPr>
          <p:cNvSpPr txBox="1"/>
          <p:nvPr/>
        </p:nvSpPr>
        <p:spPr>
          <a:xfrm>
            <a:off x="4223289" y="4095178"/>
            <a:ext cx="4237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BF5F5744-DE68-44D7-90A3-865A0E763A11}"/>
              </a:ext>
            </a:extLst>
          </p:cNvPr>
          <p:cNvSpPr txBox="1"/>
          <p:nvPr/>
        </p:nvSpPr>
        <p:spPr>
          <a:xfrm>
            <a:off x="4216437" y="3877895"/>
            <a:ext cx="21154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indicationGuideline[*].indication[*]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4A6C9008-0FE6-4740-B809-8E9A196E9ECE}"/>
              </a:ext>
            </a:extLst>
          </p:cNvPr>
          <p:cNvSpPr txBox="1"/>
          <p:nvPr/>
        </p:nvSpPr>
        <p:spPr>
          <a:xfrm>
            <a:off x="6855006" y="2640227"/>
            <a:ext cx="11807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clinicalUseIssue[*]</a:t>
            </a:r>
            <a:endParaRPr lang="en-US" sz="1000" noProof="1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00C1C37-6575-463B-B882-B38B4289B347}"/>
              </a:ext>
            </a:extLst>
          </p:cNvPr>
          <p:cNvSpPr txBox="1"/>
          <p:nvPr/>
        </p:nvSpPr>
        <p:spPr>
          <a:xfrm>
            <a:off x="1563737" y="3770637"/>
            <a:ext cx="92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200" i="1" noProof="1">
                <a:solidFill>
                  <a:schemeClr val="tx1"/>
                </a:solidFill>
              </a:rPr>
              <a:t>An indication of use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D9F5BD1-28BB-4E2E-89DE-62E26274748B}"/>
              </a:ext>
            </a:extLst>
          </p:cNvPr>
          <p:cNvSpPr txBox="1"/>
          <p:nvPr/>
        </p:nvSpPr>
        <p:spPr>
          <a:xfrm>
            <a:off x="7380361" y="4443285"/>
            <a:ext cx="1317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 contraindication</a:t>
            </a:r>
          </a:p>
        </p:txBody>
      </p: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AF31BB94-EA71-4F17-AAC2-F7F7DCC594F8}"/>
              </a:ext>
            </a:extLst>
          </p:cNvPr>
          <p:cNvCxnSpPr>
            <a:cxnSpLocks/>
            <a:stCxn id="98" idx="2"/>
            <a:endCxn id="32" idx="1"/>
          </p:cNvCxnSpPr>
          <p:nvPr/>
        </p:nvCxnSpPr>
        <p:spPr>
          <a:xfrm rot="16200000" flipH="1">
            <a:off x="6718837" y="2638395"/>
            <a:ext cx="2256863" cy="186007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9655016C-23E5-4F9B-A388-EFF435C3409A}"/>
              </a:ext>
            </a:extLst>
          </p:cNvPr>
          <p:cNvSpPr/>
          <p:nvPr/>
        </p:nvSpPr>
        <p:spPr>
          <a:xfrm>
            <a:off x="6868876" y="2307720"/>
            <a:ext cx="96711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68FF18-EDD8-4903-A85F-D664E85658FE}"/>
              </a:ext>
            </a:extLst>
          </p:cNvPr>
          <p:cNvSpPr/>
          <p:nvPr/>
        </p:nvSpPr>
        <p:spPr>
          <a:xfrm>
            <a:off x="8777304" y="5165152"/>
            <a:ext cx="1863466" cy="67128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UndesirableEffectDefinition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ClinicalUseDefinition</a:t>
            </a:r>
          </a:p>
        </p:txBody>
      </p: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6893540D-735B-4E54-BE0D-A0CB18D585E6}"/>
              </a:ext>
            </a:extLst>
          </p:cNvPr>
          <p:cNvCxnSpPr>
            <a:cxnSpLocks/>
            <a:stCxn id="98" idx="2"/>
            <a:endCxn id="99" idx="1"/>
          </p:cNvCxnSpPr>
          <p:nvPr/>
        </p:nvCxnSpPr>
        <p:spPr>
          <a:xfrm rot="16200000" flipH="1">
            <a:off x="6316870" y="3040362"/>
            <a:ext cx="3060796" cy="186007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4EFD1B4-9D10-49A7-B64A-0018FEBF4404}"/>
              </a:ext>
            </a:extLst>
          </p:cNvPr>
          <p:cNvSpPr txBox="1"/>
          <p:nvPr/>
        </p:nvSpPr>
        <p:spPr>
          <a:xfrm>
            <a:off x="8300641" y="4699185"/>
            <a:ext cx="528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5CA9BD92-F468-4628-ADCE-B46C42DD02AD}"/>
              </a:ext>
            </a:extLst>
          </p:cNvPr>
          <p:cNvSpPr txBox="1"/>
          <p:nvPr/>
        </p:nvSpPr>
        <p:spPr>
          <a:xfrm>
            <a:off x="8298774" y="3914358"/>
            <a:ext cx="399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0E06B7C-F6E6-4961-A3AC-C71B25A1B8A6}"/>
              </a:ext>
            </a:extLst>
          </p:cNvPr>
          <p:cNvSpPr/>
          <p:nvPr/>
        </p:nvSpPr>
        <p:spPr>
          <a:xfrm>
            <a:off x="8784132" y="2848440"/>
            <a:ext cx="1856637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InteractionDefinition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95B53F9C-C42C-4106-9B57-E0D5105101D9}"/>
              </a:ext>
            </a:extLst>
          </p:cNvPr>
          <p:cNvCxnSpPr>
            <a:cxnSpLocks/>
            <a:stCxn id="98" idx="2"/>
            <a:endCxn id="106" idx="1"/>
          </p:cNvCxnSpPr>
          <p:nvPr/>
        </p:nvCxnSpPr>
        <p:spPr>
          <a:xfrm rot="16200000" flipH="1">
            <a:off x="7496096" y="1861136"/>
            <a:ext cx="709172" cy="186690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589A9CB-6C83-4E95-BDBA-DA21BC9A597D}"/>
              </a:ext>
            </a:extLst>
          </p:cNvPr>
          <p:cNvSpPr txBox="1"/>
          <p:nvPr/>
        </p:nvSpPr>
        <p:spPr>
          <a:xfrm>
            <a:off x="8319048" y="3148965"/>
            <a:ext cx="465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A92452E6-AEE7-49F6-A917-E95A3EC45AAB}"/>
              </a:ext>
            </a:extLst>
          </p:cNvPr>
          <p:cNvSpPr txBox="1"/>
          <p:nvPr/>
        </p:nvSpPr>
        <p:spPr>
          <a:xfrm>
            <a:off x="7576386" y="5070595"/>
            <a:ext cx="1148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200" i="1" noProof="1">
                <a:solidFill>
                  <a:schemeClr val="tx1"/>
                </a:solidFill>
              </a:rPr>
              <a:t>An undesirable effect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A73A546A-5E27-421D-B102-603CDC867588}"/>
              </a:ext>
            </a:extLst>
          </p:cNvPr>
          <p:cNvSpPr txBox="1"/>
          <p:nvPr/>
        </p:nvSpPr>
        <p:spPr>
          <a:xfrm>
            <a:off x="7647960" y="2868428"/>
            <a:ext cx="107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200" i="1" noProof="1">
                <a:solidFill>
                  <a:schemeClr val="tx1"/>
                </a:solidFill>
              </a:rPr>
              <a:t>An interaction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46F790-574D-4238-9A9A-0219D8BBBE58}"/>
              </a:ext>
            </a:extLst>
          </p:cNvPr>
          <p:cNvSpPr/>
          <p:nvPr/>
        </p:nvSpPr>
        <p:spPr>
          <a:xfrm>
            <a:off x="8777304" y="4372418"/>
            <a:ext cx="1863466" cy="64889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ContraindicationDefinition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ClinicalUseDefinition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FB1993-E895-4A54-B43B-A032379B29F8}"/>
              </a:ext>
            </a:extLst>
          </p:cNvPr>
          <p:cNvSpPr/>
          <p:nvPr/>
        </p:nvSpPr>
        <p:spPr>
          <a:xfrm>
            <a:off x="5544000" y="1687364"/>
            <a:ext cx="105126" cy="385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7652CC-F8FD-4C87-8479-64ABAE0F22CB}"/>
              </a:ext>
            </a:extLst>
          </p:cNvPr>
          <p:cNvSpPr/>
          <p:nvPr/>
        </p:nvSpPr>
        <p:spPr>
          <a:xfrm>
            <a:off x="6776517" y="1692234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29A5B53-3565-479E-B2DB-9E790BF7326B}"/>
              </a:ext>
            </a:extLst>
          </p:cNvPr>
          <p:cNvSpPr/>
          <p:nvPr/>
        </p:nvSpPr>
        <p:spPr>
          <a:xfrm>
            <a:off x="5634516" y="487670"/>
            <a:ext cx="1232235" cy="6127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0070C0"/>
                </a:solidFill>
              </a:rPr>
              <a:t>Any</a:t>
            </a:r>
          </a:p>
        </p:txBody>
      </p:sp>
      <p:cxnSp>
        <p:nvCxnSpPr>
          <p:cNvPr id="125" name="Connecteur : en angle 124">
            <a:extLst>
              <a:ext uri="{FF2B5EF4-FFF2-40B4-BE49-F238E27FC236}">
                <a16:creationId xmlns:a16="http://schemas.microsoft.com/office/drawing/2014/main" id="{09B48E84-9AE2-405A-9022-0EBD678895E9}"/>
              </a:ext>
            </a:extLst>
          </p:cNvPr>
          <p:cNvCxnSpPr>
            <a:cxnSpLocks/>
            <a:stCxn id="30" idx="3"/>
            <a:endCxn id="124" idx="1"/>
          </p:cNvCxnSpPr>
          <p:nvPr/>
        </p:nvCxnSpPr>
        <p:spPr>
          <a:xfrm flipV="1">
            <a:off x="4356276" y="794055"/>
            <a:ext cx="1278240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D9F558CD-5D97-44CA-BC1C-9433EA040700}"/>
              </a:ext>
            </a:extLst>
          </p:cNvPr>
          <p:cNvCxnSpPr>
            <a:cxnSpLocks/>
            <a:stCxn id="46" idx="1"/>
            <a:endCxn id="124" idx="3"/>
          </p:cNvCxnSpPr>
          <p:nvPr/>
        </p:nvCxnSpPr>
        <p:spPr>
          <a:xfrm rot="10800000">
            <a:off x="6866751" y="794056"/>
            <a:ext cx="1418672" cy="1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ZoneTexte 137">
            <a:extLst>
              <a:ext uri="{FF2B5EF4-FFF2-40B4-BE49-F238E27FC236}">
                <a16:creationId xmlns:a16="http://schemas.microsoft.com/office/drawing/2014/main" id="{EB604591-8E0B-4FE6-8C2E-36FF9685F168}"/>
              </a:ext>
            </a:extLst>
          </p:cNvPr>
          <p:cNvSpPr txBox="1"/>
          <p:nvPr/>
        </p:nvSpPr>
        <p:spPr>
          <a:xfrm>
            <a:off x="4459893" y="566938"/>
            <a:ext cx="679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subject</a:t>
            </a:r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8A597F53-2973-4527-9BDC-03485142C35D}"/>
              </a:ext>
            </a:extLst>
          </p:cNvPr>
          <p:cNvSpPr txBox="1"/>
          <p:nvPr/>
        </p:nvSpPr>
        <p:spPr>
          <a:xfrm>
            <a:off x="7565514" y="557603"/>
            <a:ext cx="679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subject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B12EA8E9-65D2-4845-8382-719149651DED}"/>
              </a:ext>
            </a:extLst>
          </p:cNvPr>
          <p:cNvSpPr txBox="1"/>
          <p:nvPr/>
        </p:nvSpPr>
        <p:spPr>
          <a:xfrm>
            <a:off x="5284755" y="29873"/>
            <a:ext cx="1931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Plan or set of dispositions subject of the catalog</a:t>
            </a:r>
            <a:endParaRPr lang="fr-FR" dirty="0"/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B9D8C0C-C365-4751-AEFD-139926DC4481}"/>
              </a:ext>
            </a:extLst>
          </p:cNvPr>
          <p:cNvSpPr txBox="1"/>
          <p:nvPr/>
        </p:nvSpPr>
        <p:spPr>
          <a:xfrm>
            <a:off x="5302705" y="813424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23128E52-B54B-4872-94FB-6987737533F4}"/>
              </a:ext>
            </a:extLst>
          </p:cNvPr>
          <p:cNvSpPr txBox="1"/>
          <p:nvPr/>
        </p:nvSpPr>
        <p:spPr>
          <a:xfrm>
            <a:off x="6810074" y="805996"/>
            <a:ext cx="4051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D0E6507-31C1-2247-18DC-00F26E2330AE}"/>
              </a:ext>
            </a:extLst>
          </p:cNvPr>
          <p:cNvSpPr/>
          <p:nvPr/>
        </p:nvSpPr>
        <p:spPr>
          <a:xfrm>
            <a:off x="3578665" y="2579821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3FE5E6-3D83-441E-BE40-A7B85EDFADC1}"/>
              </a:ext>
            </a:extLst>
          </p:cNvPr>
          <p:cNvSpPr/>
          <p:nvPr/>
        </p:nvSpPr>
        <p:spPr>
          <a:xfrm>
            <a:off x="2442666" y="2473232"/>
            <a:ext cx="1335702" cy="6279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Organization</a:t>
            </a:r>
          </a:p>
        </p:txBody>
      </p: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7AB962E6-302C-9C0B-BBB6-497F05313922}"/>
              </a:ext>
            </a:extLst>
          </p:cNvPr>
          <p:cNvCxnSpPr>
            <a:cxnSpLocks/>
            <a:stCxn id="116" idx="3"/>
            <a:endCxn id="129" idx="1"/>
          </p:cNvCxnSpPr>
          <p:nvPr/>
        </p:nvCxnSpPr>
        <p:spPr>
          <a:xfrm flipV="1">
            <a:off x="7027706" y="2264890"/>
            <a:ext cx="1750549" cy="63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46D1CEEB-869D-12DB-82F4-261509DC0627}"/>
              </a:ext>
            </a:extLst>
          </p:cNvPr>
          <p:cNvSpPr txBox="1"/>
          <p:nvPr/>
        </p:nvSpPr>
        <p:spPr>
          <a:xfrm>
            <a:off x="8359845" y="2279905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72F418F8-0584-936C-B250-3A4C5315CD1E}"/>
              </a:ext>
            </a:extLst>
          </p:cNvPr>
          <p:cNvSpPr txBox="1"/>
          <p:nvPr/>
        </p:nvSpPr>
        <p:spPr>
          <a:xfrm>
            <a:off x="6973764" y="2064923"/>
            <a:ext cx="18096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packaging[*].packagedProduct</a:t>
            </a:r>
            <a:endParaRPr lang="en-US" sz="1000" noProof="1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C760747-110B-FEE6-F826-EE314598DF54}"/>
              </a:ext>
            </a:extLst>
          </p:cNvPr>
          <p:cNvSpPr/>
          <p:nvPr/>
        </p:nvSpPr>
        <p:spPr>
          <a:xfrm>
            <a:off x="6835894" y="2210516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9B6C1C6-DB63-4910-B033-6AA7BC75C979}"/>
              </a:ext>
            </a:extLst>
          </p:cNvPr>
          <p:cNvSpPr/>
          <p:nvPr/>
        </p:nvSpPr>
        <p:spPr>
          <a:xfrm>
            <a:off x="5410125" y="1682263"/>
            <a:ext cx="1623937" cy="76604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DrugKnowledge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MedicationKnowledge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255D5A44-1612-BF8D-B2DF-AF22462136B7}"/>
              </a:ext>
            </a:extLst>
          </p:cNvPr>
          <p:cNvSpPr txBox="1"/>
          <p:nvPr/>
        </p:nvSpPr>
        <p:spPr>
          <a:xfrm>
            <a:off x="8364342" y="5539911"/>
            <a:ext cx="528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cxnSp>
        <p:nvCxnSpPr>
          <p:cNvPr id="73" name="Connecteur : en angle 72">
            <a:extLst>
              <a:ext uri="{FF2B5EF4-FFF2-40B4-BE49-F238E27FC236}">
                <a16:creationId xmlns:a16="http://schemas.microsoft.com/office/drawing/2014/main" id="{5C3B05BD-A20B-F126-B0C7-430EFCEFAC9D}"/>
              </a:ext>
            </a:extLst>
          </p:cNvPr>
          <p:cNvCxnSpPr>
            <a:cxnSpLocks/>
            <a:stCxn id="75" idx="3"/>
            <a:endCxn id="75" idx="0"/>
          </p:cNvCxnSpPr>
          <p:nvPr/>
        </p:nvCxnSpPr>
        <p:spPr>
          <a:xfrm flipH="1" flipV="1">
            <a:off x="10559734" y="1956502"/>
            <a:ext cx="90234" cy="62905"/>
          </a:xfrm>
          <a:prstGeom prst="bentConnector4">
            <a:avLst>
              <a:gd name="adj1" fmla="val -253341"/>
              <a:gd name="adj2" fmla="val 463405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E58FC43B-1344-BF8C-DEC8-83E98B945DDB}"/>
              </a:ext>
            </a:extLst>
          </p:cNvPr>
          <p:cNvSpPr txBox="1"/>
          <p:nvPr/>
        </p:nvSpPr>
        <p:spPr>
          <a:xfrm>
            <a:off x="10581178" y="2015499"/>
            <a:ext cx="41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1"/>
              <a:t>0..*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1E0BC8D-FC53-74D7-DA91-933C1957215F}"/>
              </a:ext>
            </a:extLst>
          </p:cNvPr>
          <p:cNvSpPr/>
          <p:nvPr/>
        </p:nvSpPr>
        <p:spPr>
          <a:xfrm>
            <a:off x="10469499" y="1956502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D644768-6B69-5C79-0AAC-9BA2FD688DFE}"/>
              </a:ext>
            </a:extLst>
          </p:cNvPr>
          <p:cNvSpPr/>
          <p:nvPr/>
        </p:nvSpPr>
        <p:spPr>
          <a:xfrm>
            <a:off x="10337052" y="1485446"/>
            <a:ext cx="167954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noProof="1">
                <a:solidFill>
                  <a:srgbClr val="0070C0"/>
                </a:solidFill>
              </a:rPr>
              <a:t>package.containedItem.item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9CC24C4-1192-CE79-8C19-70BC3D2B3F7E}"/>
              </a:ext>
            </a:extLst>
          </p:cNvPr>
          <p:cNvSpPr/>
          <p:nvPr/>
        </p:nvSpPr>
        <p:spPr>
          <a:xfrm>
            <a:off x="10892142" y="1699844"/>
            <a:ext cx="10924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noProof="1"/>
              <a:t>( a contained package)</a:t>
            </a:r>
            <a:endParaRPr lang="en-US" sz="1200" noProof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9099836-BBF8-FEB3-4E56-E759F803868A}"/>
              </a:ext>
            </a:extLst>
          </p:cNvPr>
          <p:cNvSpPr/>
          <p:nvPr/>
        </p:nvSpPr>
        <p:spPr>
          <a:xfrm>
            <a:off x="8778255" y="1937367"/>
            <a:ext cx="1886827" cy="65504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rgbClr val="FFFF00"/>
                </a:solidFill>
              </a:rPr>
              <a:t>DrugPackage </a:t>
            </a:r>
          </a:p>
          <a:p>
            <a:pPr algn="ctr"/>
            <a:r>
              <a:rPr lang="en-US" sz="1200" noProof="1">
                <a:solidFill>
                  <a:srgbClr val="FFFF00"/>
                </a:solidFill>
              </a:rPr>
              <a:t>profile of PackagedProductDefinition</a:t>
            </a:r>
          </a:p>
        </p:txBody>
      </p:sp>
    </p:spTree>
    <p:extLst>
      <p:ext uri="{BB962C8B-B14F-4D97-AF65-F5344CB8AC3E}">
        <p14:creationId xmlns:p14="http://schemas.microsoft.com/office/powerpoint/2010/main" val="16424913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Grand écran</PresentationFormat>
  <Paragraphs>128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22</cp:revision>
  <dcterms:created xsi:type="dcterms:W3CDTF">2021-08-19T14:07:11Z</dcterms:created>
  <dcterms:modified xsi:type="dcterms:W3CDTF">2022-07-08T20:09:12Z</dcterms:modified>
</cp:coreProperties>
</file>