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2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DADD4-9FD2-4610-AD53-AEA7C76A9F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517094-3F66-42E7-8D02-4AC2389C5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2B3645-F75F-49D7-8243-FF50BC1AD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7D2C2-C07E-4E7F-81EC-BE4E7FC6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53F18-2422-4A18-88DE-F550FEC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1934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576849-0781-472E-9818-1ED1574BF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D39E94-B086-43C0-806C-8A6739ACD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6167C-EAD0-45AC-965E-7B354A869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B996EA-DDAE-40E9-8509-DF8051B66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3F2A67-BB26-4774-9B89-4F43B4B7D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1239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9EA3F1D-64AE-4BC0-B60A-71F2629F5B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C05FAF-CD33-4958-9602-7E64DCBB9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4282AE-4234-4C3C-B5D2-DE355C74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5AB1D5-02B6-425F-AE51-2B27777B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84C5F21-1366-42DE-A72D-A8283CFE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5296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7B304-1080-4787-B9A5-54B1F696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3439D7-DAC4-4EFB-87C9-FD9EF645E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CA0FCA-F68A-4C83-A8A4-82519AC41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C1A9CA-502C-467D-934C-8AF977924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2D861D-8592-4E5F-8CA3-2007AF9D2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8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16DB5-643B-4E60-988B-EF353EABE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19E653-F3EC-4E9C-9218-5F850ABB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E2B53E-C598-4DD1-BDC0-96E757D4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4E8F37-9524-4600-AC8D-229B2CECB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05C808-3ECD-498A-9C31-7EE6C744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68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0E77C-440F-40CA-AC99-FD1D5BDA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2D6C93-6B6E-4236-980F-8AB9651EDA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634F1FF-CF78-4F76-AC8B-B9557CAE4E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EEED14B-A3CF-465D-86C9-C6CC84F9D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958FD72-7C5B-4A67-89B6-301D5076F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7CA5D1-4F64-49B0-9ADF-55F654C3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34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5A22E3-CA10-4FCD-B2FB-E951A161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6017A85-812B-4139-A807-80A573DD1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9FA803-A263-4F0F-BA62-76337E356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F8444-5F90-4E27-8411-AF5B9FD72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30190E8-95E8-4FC7-8A40-D7E5A6F863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BC2E8D-95C2-49C5-B344-475DB2FC0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417F884-4306-4265-AB55-802A8075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252337-CADF-483B-929B-D5F1417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0518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0CFF6-22E2-46CC-A6B7-6238A6FA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0C5C17-CB0B-4931-A7AC-969B6340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4223828-5849-49EC-B679-BAA6A38FD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A7A674-4B0F-4C41-B6FD-D81ECA17A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784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5575BC-86EF-468D-9371-73D03514B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862DF3-2D2E-4F06-9198-ADB96884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30E09-AEB8-4EDF-9F4D-1F6A1D2E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53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44D660-DB48-4305-B166-301F1A63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257AB6-DE8E-47F7-A5EC-E95DE4F25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5E7ABC-5F9A-4BBC-8B20-D32518591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C44E429-4115-4916-BB30-5EB63C42F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269A051-B4EE-4602-9C9B-39AE26C4D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CA0EB7-801D-48E5-A077-9CD753FE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75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B07EF-F6DE-4F6A-9D9C-FAC87AAC4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825828-009B-4718-B0A9-8FFECA6733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731A53-947D-400C-B98B-DF97A270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938B5A-919C-41F3-87A1-BB7FAD30E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7F4EB4-9CA0-4C55-82E4-ACEB5F546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E5F08C-D74E-4343-8FDA-ECB1D6C6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569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3E744A-181B-4785-B16B-C043BAC5C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95335F4-758B-4173-93AD-AD1A651DC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466086-F0B4-4D4C-A2E8-C641ECB0F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CFC60-1DD0-4069-8629-C8406330BC3C}" type="datetimeFigureOut">
              <a:rPr lang="fr-FR" smtClean="0"/>
              <a:t>09/06/2020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C00508D-B7EA-4CED-BB4D-A5445A4A0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76E3A2-FBC8-4ED2-8ABD-502D16527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D3A2B1-4F60-4D55-8E74-AF730D621F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284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450497"/>
            <a:ext cx="2594007" cy="86177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14635-7</a:t>
            </a:r>
            <a:endParaRPr lang="en-US" sz="1600" dirty="0"/>
          </a:p>
          <a:p>
            <a:pPr algn="ctr"/>
            <a:r>
              <a:rPr lang="en-US" sz="1600" dirty="0"/>
              <a:t>status: active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Vitamin D test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7030611" y="1304909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Preferred: Serum, yellow cap</a:t>
            </a:r>
          </a:p>
          <a:p>
            <a:pPr algn="ctr"/>
            <a:r>
              <a:rPr lang="en-US" sz="1600" dirty="0"/>
              <a:t>minimum volume 2 ml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7030611" y="995430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Venous blood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3" idx="3"/>
            <a:endCxn id="49" idx="1"/>
          </p:cNvCxnSpPr>
          <p:nvPr/>
        </p:nvCxnSpPr>
        <p:spPr>
          <a:xfrm flipV="1">
            <a:off x="3778944" y="1180096"/>
            <a:ext cx="3251667" cy="2701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312271"/>
            <a:ext cx="2543507" cy="989988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2104974" y="4413310"/>
            <a:ext cx="25435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68" name="TextBox 46">
            <a:extLst>
              <a:ext uri="{FF2B5EF4-FFF2-40B4-BE49-F238E27FC236}">
                <a16:creationId xmlns:a16="http://schemas.microsoft.com/office/drawing/2014/main" id="{CA5BCEA8-4381-433A-BDA5-B913CE602887}"/>
              </a:ext>
            </a:extLst>
          </p:cNvPr>
          <p:cNvSpPr txBox="1"/>
          <p:nvPr/>
        </p:nvSpPr>
        <p:spPr>
          <a:xfrm>
            <a:off x="7030611" y="2371542"/>
            <a:ext cx="2655207" cy="107721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Alternate: Plasma, green cap</a:t>
            </a:r>
          </a:p>
          <a:p>
            <a:pPr algn="ctr"/>
            <a:r>
              <a:rPr lang="en-US" sz="1600" dirty="0"/>
              <a:t>minimum volume</a:t>
            </a:r>
          </a:p>
          <a:p>
            <a:pPr algn="ctr"/>
            <a:r>
              <a:rPr lang="en-US" sz="1600" dirty="0"/>
              <a:t>handling</a:t>
            </a:r>
          </a:p>
          <a:p>
            <a:pPr algn="ctr"/>
            <a:r>
              <a:rPr lang="en-US" sz="1600" dirty="0"/>
              <a:t>…</a:t>
            </a:r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3844636" y="5680103"/>
            <a:ext cx="2361624" cy="86177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</a:t>
            </a:r>
            <a:r>
              <a:rPr lang="fr-FR" dirty="0"/>
              <a:t>14635-7</a:t>
            </a:r>
            <a:endParaRPr lang="en-US" sz="1600" dirty="0"/>
          </a:p>
          <a:p>
            <a:pPr algn="ctr"/>
            <a:r>
              <a:rPr lang="en-US" sz="1600" dirty="0"/>
              <a:t>pmol/L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3844636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Vitamin D  obs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2104974" y="1364762"/>
            <a:ext cx="2284587" cy="1077218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56820-4</a:t>
            </a:r>
          </a:p>
          <a:p>
            <a:pPr algn="ctr"/>
            <a:r>
              <a:rPr lang="en-US" sz="1600" dirty="0"/>
              <a:t>Property Find, Scale Nom</a:t>
            </a:r>
          </a:p>
          <a:p>
            <a:pPr algn="ctr"/>
            <a:r>
              <a:rPr lang="en-US" sz="1600" dirty="0"/>
              <a:t>Value set of answers</a:t>
            </a:r>
          </a:p>
          <a:p>
            <a:pPr algn="ctr"/>
            <a:r>
              <a:rPr lang="en-US" sz="1600" dirty="0"/>
              <a:t>…</a:t>
            </a:r>
            <a:endParaRPr lang="en-US" sz="1400" dirty="0"/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2109479" y="991174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Problem context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2441980"/>
            <a:ext cx="765327" cy="63744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428890" y="2621855"/>
            <a:ext cx="3219591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5576906" y="1602778"/>
            <a:ext cx="1357446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requirements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631371" y="46977"/>
            <a:ext cx="10990358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E6: single test “vitamin D on serum/plasma”, orderable</a:t>
            </a:r>
          </a:p>
        </p:txBody>
      </p:sp>
      <p:sp>
        <p:nvSpPr>
          <p:cNvPr id="3" name="Rectangle : carré corné 2">
            <a:extLst>
              <a:ext uri="{FF2B5EF4-FFF2-40B4-BE49-F238E27FC236}">
                <a16:creationId xmlns:a16="http://schemas.microsoft.com/office/drawing/2014/main" id="{1B08D58F-309F-4700-BDA2-803BAFA038A7}"/>
              </a:ext>
            </a:extLst>
          </p:cNvPr>
          <p:cNvSpPr/>
          <p:nvPr/>
        </p:nvSpPr>
        <p:spPr>
          <a:xfrm>
            <a:off x="7030611" y="4006197"/>
            <a:ext cx="4290573" cy="2535680"/>
          </a:xfrm>
          <a:prstGeom prst="foldedCorner">
            <a:avLst>
              <a:gd name="adj" fmla="val 917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Billing code: {NABM, 1139}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Reimbursement  of this test can be claimed if clinical focus is one of: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Rickets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Osteomalacia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Monitoring a transplanted kidney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Assessment for bariatric surgery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Assessment of falls risk for the elderly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Requirement related to the current patient medication treatment</a:t>
            </a:r>
          </a:p>
        </p:txBody>
      </p:sp>
    </p:spTree>
    <p:extLst>
      <p:ext uri="{BB962C8B-B14F-4D97-AF65-F5344CB8AC3E}">
        <p14:creationId xmlns:p14="http://schemas.microsoft.com/office/powerpoint/2010/main" val="26051625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125</Words>
  <Application>Microsoft Office PowerPoint</Application>
  <PresentationFormat>Grand écran</PresentationFormat>
  <Paragraphs>34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12</cp:revision>
  <dcterms:created xsi:type="dcterms:W3CDTF">2020-02-11T12:50:25Z</dcterms:created>
  <dcterms:modified xsi:type="dcterms:W3CDTF">2020-06-09T12:19:26Z</dcterms:modified>
</cp:coreProperties>
</file>