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094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EDADD4-9FD2-4610-AD53-AEA7C76A9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4517094-3F66-42E7-8D02-4AC2389C5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2B3645-F75F-49D7-8243-FF50BC1AD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FC60-1DD0-4069-8629-C8406330BC3C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A7D2C2-C07E-4E7F-81EC-BE4E7FC6A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753F18-2422-4A18-88DE-F550FEC2E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A2B1-4F60-4D55-8E74-AF730D621F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1934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576849-0781-472E-9818-1ED1574BF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D39E94-B086-43C0-806C-8A6739ACD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6167C-EAD0-45AC-965E-7B354A869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FC60-1DD0-4069-8629-C8406330BC3C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B996EA-DDAE-40E9-8509-DF8051B66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3F2A67-BB26-4774-9B89-4F43B4B7D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A2B1-4F60-4D55-8E74-AF730D621F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1239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9EA3F1D-64AE-4BC0-B60A-71F2629F5B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7C05FAF-CD33-4958-9602-7E64DCBB9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4282AE-4234-4C3C-B5D2-DE355C74D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FC60-1DD0-4069-8629-C8406330BC3C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5AB1D5-02B6-425F-AE51-2B27777BF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4C5F21-1366-42DE-A72D-A8283CFE4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A2B1-4F60-4D55-8E74-AF730D621F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29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D7B304-1080-4787-B9A5-54B1F6966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3439D7-DAC4-4EFB-87C9-FD9EF645E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CA0FCA-F68A-4C83-A8A4-82519AC41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FC60-1DD0-4069-8629-C8406330BC3C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C1A9CA-502C-467D-934C-8AF977924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2D861D-8592-4E5F-8CA3-2007AF9D2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A2B1-4F60-4D55-8E74-AF730D621F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865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416DB5-643B-4E60-988B-EF353EABE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19E653-F3EC-4E9C-9218-5F850ABBF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E2B53E-C598-4DD1-BDC0-96E757D4F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FC60-1DD0-4069-8629-C8406330BC3C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4E8F37-9524-4600-AC8D-229B2CECB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05C808-3ECD-498A-9C31-7EE6C744A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A2B1-4F60-4D55-8E74-AF730D621F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0682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0E77C-440F-40CA-AC99-FD1D5BDAD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2D6C93-6B6E-4236-980F-8AB9651EDA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634F1FF-CF78-4F76-AC8B-B9557CAE4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EED14B-A3CF-465D-86C9-C6CC84F9D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FC60-1DD0-4069-8629-C8406330BC3C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58FD72-7C5B-4A67-89B6-301D5076F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C7CA5D1-4F64-49B0-9ADF-55F654C3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A2B1-4F60-4D55-8E74-AF730D621F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341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A22E3-CA10-4FCD-B2FB-E951A161F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017A85-812B-4139-A807-80A573DD1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89FA803-A263-4F0F-BA62-76337E356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98F8444-5F90-4E27-8411-AF5B9FD728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30190E8-95E8-4FC7-8A40-D7E5A6F863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BBC2E8D-95C2-49C5-B344-475DB2FC0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FC60-1DD0-4069-8629-C8406330BC3C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417F884-4306-4265-AB55-802A8075C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7252337-CADF-483B-929B-D5F14173D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A2B1-4F60-4D55-8E74-AF730D621F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0518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20CFF6-22E2-46CC-A6B7-6238A6FA9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50C5C17-CB0B-4931-A7AC-969B6340A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FC60-1DD0-4069-8629-C8406330BC3C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4223828-5849-49EC-B679-BAA6A38FD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CA7A674-4B0F-4C41-B6FD-D81ECA17A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A2B1-4F60-4D55-8E74-AF730D621F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5784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25575BC-86EF-468D-9371-73D03514B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FC60-1DD0-4069-8629-C8406330BC3C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D862DF3-2D2E-4F06-9198-ADB968841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0930E09-AEB8-4EDF-9F4D-1F6A1D2E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A2B1-4F60-4D55-8E74-AF730D621F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0853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44D660-DB48-4305-B166-301F1A636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257AB6-DE8E-47F7-A5EC-E95DE4F25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15E7ABC-5F9A-4BBC-8B20-D32518591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44E429-4115-4916-BB30-5EB63C42F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FC60-1DD0-4069-8629-C8406330BC3C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69A051-B4EE-4602-9C9B-39AE26C4D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ECA0EB7-801D-48E5-A077-9CD753FEE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A2B1-4F60-4D55-8E74-AF730D621F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3755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BB07EF-F6DE-4F6A-9D9C-FAC87AAC4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2825828-009B-4718-B0A9-8FFECA6733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2731A53-947D-400C-B98B-DF97A2700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938B5A-919C-41F3-87A1-BB7FAD30E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FC60-1DD0-4069-8629-C8406330BC3C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7F4EB4-9CA0-4C55-82E4-ACEB5F546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E5F08C-D74E-4343-8FDA-ECB1D6C6B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A2B1-4F60-4D55-8E74-AF730D621F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6569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43E744A-181B-4785-B16B-C043BAC5C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5335F4-758B-4173-93AD-AD1A651DC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466086-F0B4-4D4C-A2E8-C641ECB0F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CFC60-1DD0-4069-8629-C8406330BC3C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00508D-B7EA-4CED-BB4D-A5445A4A0A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76E3A2-FBC8-4ED2-8ABD-502D165270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3A2B1-4F60-4D55-8E74-AF730D621F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2840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5B5179A0-7416-46FA-8ED4-892CB8EDB4ED}"/>
              </a:ext>
            </a:extLst>
          </p:cNvPr>
          <p:cNvSpPr txBox="1"/>
          <p:nvPr/>
        </p:nvSpPr>
        <p:spPr>
          <a:xfrm>
            <a:off x="1184937" y="3450497"/>
            <a:ext cx="2594007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LOINC 2823-3</a:t>
            </a:r>
          </a:p>
          <a:p>
            <a:pPr algn="ctr"/>
            <a:r>
              <a:rPr lang="en-US" sz="1600" dirty="0"/>
              <a:t>status: active</a:t>
            </a:r>
          </a:p>
          <a:p>
            <a:pPr algn="ctr"/>
            <a:r>
              <a:rPr lang="en-US" sz="1600" dirty="0"/>
              <a:t>…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E3939E8-FD23-4AF0-AC08-FFDEBA850058}"/>
              </a:ext>
            </a:extLst>
          </p:cNvPr>
          <p:cNvSpPr txBox="1"/>
          <p:nvPr/>
        </p:nvSpPr>
        <p:spPr>
          <a:xfrm>
            <a:off x="1184937" y="3079428"/>
            <a:ext cx="2594007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Serum Potassium test</a:t>
            </a:r>
            <a:endParaRPr lang="en-US" sz="24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D0E11F1-2523-41E1-84C3-11C915E19D14}"/>
              </a:ext>
            </a:extLst>
          </p:cNvPr>
          <p:cNvSpPr txBox="1"/>
          <p:nvPr/>
        </p:nvSpPr>
        <p:spPr>
          <a:xfrm>
            <a:off x="7118555" y="2386221"/>
            <a:ext cx="2655207" cy="107721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Preferred: Serum, yellow cap</a:t>
            </a:r>
          </a:p>
          <a:p>
            <a:pPr algn="ctr"/>
            <a:r>
              <a:rPr lang="en-US" sz="1600" dirty="0"/>
              <a:t>minimum volume 2 ml</a:t>
            </a:r>
          </a:p>
          <a:p>
            <a:pPr algn="ctr"/>
            <a:r>
              <a:rPr lang="en-US" sz="1600" dirty="0"/>
              <a:t>handling</a:t>
            </a:r>
          </a:p>
          <a:p>
            <a:pPr algn="ctr"/>
            <a:r>
              <a:rPr lang="en-US" sz="1600" dirty="0"/>
              <a:t> …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2CF3F5B-D24B-4D50-921C-21E4B919B571}"/>
              </a:ext>
            </a:extLst>
          </p:cNvPr>
          <p:cNvSpPr txBox="1"/>
          <p:nvPr/>
        </p:nvSpPr>
        <p:spPr>
          <a:xfrm>
            <a:off x="7118555" y="2076742"/>
            <a:ext cx="2655207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Venous blood specimen</a:t>
            </a:r>
            <a:endParaRPr lang="en-US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6D6383-23BC-4D3D-AA22-6CE30D34EBD4}"/>
              </a:ext>
            </a:extLst>
          </p:cNvPr>
          <p:cNvCxnSpPr>
            <a:cxnSpLocks/>
            <a:stCxn id="43" idx="3"/>
            <a:endCxn id="49" idx="1"/>
          </p:cNvCxnSpPr>
          <p:nvPr/>
        </p:nvCxnSpPr>
        <p:spPr>
          <a:xfrm flipV="1">
            <a:off x="3778944" y="2261408"/>
            <a:ext cx="3339611" cy="1604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561C305E-D55A-4953-875F-EB67465D015E}"/>
              </a:ext>
            </a:extLst>
          </p:cNvPr>
          <p:cNvCxnSpPr>
            <a:cxnSpLocks/>
            <a:stCxn id="43" idx="2"/>
            <a:endCxn id="64" idx="0"/>
          </p:cNvCxnSpPr>
          <p:nvPr/>
        </p:nvCxnSpPr>
        <p:spPr>
          <a:xfrm>
            <a:off x="2481941" y="4281494"/>
            <a:ext cx="2543507" cy="102076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E8ACFA21-810D-4C32-90B4-C3E35F4D9284}"/>
              </a:ext>
            </a:extLst>
          </p:cNvPr>
          <p:cNvSpPr txBox="1"/>
          <p:nvPr/>
        </p:nvSpPr>
        <p:spPr>
          <a:xfrm>
            <a:off x="2104974" y="4413310"/>
            <a:ext cx="2543507" cy="276999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output observation</a:t>
            </a:r>
          </a:p>
        </p:txBody>
      </p:sp>
      <p:sp>
        <p:nvSpPr>
          <p:cNvPr id="68" name="TextBox 46">
            <a:extLst>
              <a:ext uri="{FF2B5EF4-FFF2-40B4-BE49-F238E27FC236}">
                <a16:creationId xmlns:a16="http://schemas.microsoft.com/office/drawing/2014/main" id="{CA5BCEA8-4381-433A-BDA5-B913CE602887}"/>
              </a:ext>
            </a:extLst>
          </p:cNvPr>
          <p:cNvSpPr txBox="1"/>
          <p:nvPr/>
        </p:nvSpPr>
        <p:spPr>
          <a:xfrm>
            <a:off x="7118555" y="3452854"/>
            <a:ext cx="2655207" cy="107721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Alternate: Plasma, green cap</a:t>
            </a:r>
          </a:p>
          <a:p>
            <a:pPr algn="ctr"/>
            <a:r>
              <a:rPr lang="en-US" sz="1600" dirty="0"/>
              <a:t>minimum volume</a:t>
            </a:r>
          </a:p>
          <a:p>
            <a:pPr algn="ctr"/>
            <a:r>
              <a:rPr lang="en-US" sz="1600" dirty="0"/>
              <a:t>handling</a:t>
            </a:r>
          </a:p>
          <a:p>
            <a:pPr algn="ctr"/>
            <a:r>
              <a:rPr lang="en-US" sz="1600" dirty="0"/>
              <a:t>…</a:t>
            </a:r>
          </a:p>
        </p:txBody>
      </p:sp>
      <p:sp>
        <p:nvSpPr>
          <p:cNvPr id="29" name="Flèche : droite 28">
            <a:extLst>
              <a:ext uri="{FF2B5EF4-FFF2-40B4-BE49-F238E27FC236}">
                <a16:creationId xmlns:a16="http://schemas.microsoft.com/office/drawing/2014/main" id="{AAAB9118-BA6F-4C49-962D-E3008DAA68C0}"/>
              </a:ext>
            </a:extLst>
          </p:cNvPr>
          <p:cNvSpPr/>
          <p:nvPr/>
        </p:nvSpPr>
        <p:spPr>
          <a:xfrm>
            <a:off x="792012" y="3060845"/>
            <a:ext cx="304257" cy="427158"/>
          </a:xfrm>
          <a:prstGeom prst="rightArrow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3" name="TextBox 63">
            <a:extLst>
              <a:ext uri="{FF2B5EF4-FFF2-40B4-BE49-F238E27FC236}">
                <a16:creationId xmlns:a16="http://schemas.microsoft.com/office/drawing/2014/main" id="{A32B4C2C-2F5F-4FBB-9A30-86CB63722763}"/>
              </a:ext>
            </a:extLst>
          </p:cNvPr>
          <p:cNvSpPr txBox="1"/>
          <p:nvPr/>
        </p:nvSpPr>
        <p:spPr>
          <a:xfrm>
            <a:off x="3844636" y="5680103"/>
            <a:ext cx="2361624" cy="830997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LOINC 2823-3</a:t>
            </a:r>
          </a:p>
          <a:p>
            <a:pPr algn="ctr"/>
            <a:r>
              <a:rPr lang="en-US" sz="1600" dirty="0"/>
              <a:t>mmol/L</a:t>
            </a:r>
          </a:p>
          <a:p>
            <a:pPr algn="ctr"/>
            <a:r>
              <a:rPr lang="en-US" sz="1600" dirty="0"/>
              <a:t>…</a:t>
            </a:r>
            <a:endParaRPr lang="en-US" sz="1400" dirty="0"/>
          </a:p>
        </p:txBody>
      </p:sp>
      <p:sp>
        <p:nvSpPr>
          <p:cNvPr id="64" name="TextBox 64">
            <a:extLst>
              <a:ext uri="{FF2B5EF4-FFF2-40B4-BE49-F238E27FC236}">
                <a16:creationId xmlns:a16="http://schemas.microsoft.com/office/drawing/2014/main" id="{B9239B60-2572-4A89-AB12-A0894855E2A1}"/>
              </a:ext>
            </a:extLst>
          </p:cNvPr>
          <p:cNvSpPr txBox="1"/>
          <p:nvPr/>
        </p:nvSpPr>
        <p:spPr>
          <a:xfrm>
            <a:off x="3844636" y="5302259"/>
            <a:ext cx="2361624" cy="369332"/>
          </a:xfrm>
          <a:prstGeom prst="rect">
            <a:avLst/>
          </a:prstGeom>
          <a:solidFill>
            <a:srgbClr val="558335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Serum Potassium</a:t>
            </a:r>
            <a:endParaRPr lang="en-US" sz="2400" dirty="0"/>
          </a:p>
        </p:txBody>
      </p:sp>
      <p:sp>
        <p:nvSpPr>
          <p:cNvPr id="24" name="TextBox 63">
            <a:extLst>
              <a:ext uri="{FF2B5EF4-FFF2-40B4-BE49-F238E27FC236}">
                <a16:creationId xmlns:a16="http://schemas.microsoft.com/office/drawing/2014/main" id="{1B030051-70FB-44BC-9933-D1D3D7ED9DDE}"/>
              </a:ext>
            </a:extLst>
          </p:cNvPr>
          <p:cNvSpPr txBox="1"/>
          <p:nvPr/>
        </p:nvSpPr>
        <p:spPr>
          <a:xfrm>
            <a:off x="3029575" y="1345212"/>
            <a:ext cx="2284587" cy="1077218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LOINC 67098-4</a:t>
            </a:r>
          </a:p>
          <a:p>
            <a:pPr algn="ctr"/>
            <a:r>
              <a:rPr lang="en-US" sz="1600" dirty="0"/>
              <a:t>Property Find, Scale Nom</a:t>
            </a:r>
          </a:p>
          <a:p>
            <a:pPr algn="ctr"/>
            <a:r>
              <a:rPr lang="en-US" sz="1600" dirty="0"/>
              <a:t>Value set of answers</a:t>
            </a:r>
          </a:p>
          <a:p>
            <a:pPr algn="ctr"/>
            <a:r>
              <a:rPr lang="en-US" sz="1600" dirty="0"/>
              <a:t>…</a:t>
            </a:r>
            <a:endParaRPr lang="en-US" sz="1400" dirty="0"/>
          </a:p>
        </p:txBody>
      </p:sp>
      <p:sp>
        <p:nvSpPr>
          <p:cNvPr id="25" name="TextBox 64">
            <a:extLst>
              <a:ext uri="{FF2B5EF4-FFF2-40B4-BE49-F238E27FC236}">
                <a16:creationId xmlns:a16="http://schemas.microsoft.com/office/drawing/2014/main" id="{4EB2FA06-E8EA-4FFE-9CCE-904B8DC34FC8}"/>
              </a:ext>
            </a:extLst>
          </p:cNvPr>
          <p:cNvSpPr txBox="1"/>
          <p:nvPr/>
        </p:nvSpPr>
        <p:spPr>
          <a:xfrm>
            <a:off x="3029575" y="1055856"/>
            <a:ext cx="2284587" cy="36933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Reason for testing</a:t>
            </a:r>
            <a:endParaRPr lang="en-US" sz="2400" dirty="0"/>
          </a:p>
        </p:txBody>
      </p:sp>
      <p:cxnSp>
        <p:nvCxnSpPr>
          <p:cNvPr id="26" name="Straight Arrow Connector 7">
            <a:extLst>
              <a:ext uri="{FF2B5EF4-FFF2-40B4-BE49-F238E27FC236}">
                <a16:creationId xmlns:a16="http://schemas.microsoft.com/office/drawing/2014/main" id="{5C136D44-AB46-477F-A7E1-B48E5EB9D6AB}"/>
              </a:ext>
            </a:extLst>
          </p:cNvPr>
          <p:cNvCxnSpPr>
            <a:cxnSpLocks/>
            <a:stCxn id="45" idx="0"/>
            <a:endCxn id="24" idx="2"/>
          </p:cNvCxnSpPr>
          <p:nvPr/>
        </p:nvCxnSpPr>
        <p:spPr>
          <a:xfrm flipV="1">
            <a:off x="2481941" y="2422430"/>
            <a:ext cx="1689928" cy="656998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04F7C4EF-C2E5-454D-84CA-97B9D7B3EDF3}"/>
              </a:ext>
            </a:extLst>
          </p:cNvPr>
          <p:cNvSpPr txBox="1"/>
          <p:nvPr/>
        </p:nvSpPr>
        <p:spPr>
          <a:xfrm>
            <a:off x="1574032" y="2519233"/>
            <a:ext cx="3219591" cy="276999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input observation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5090C2C2-DAD4-470E-8F32-5D51661EC038}"/>
              </a:ext>
            </a:extLst>
          </p:cNvPr>
          <p:cNvSpPr txBox="1"/>
          <p:nvPr/>
        </p:nvSpPr>
        <p:spPr>
          <a:xfrm>
            <a:off x="5233394" y="2540585"/>
            <a:ext cx="1357446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specimen requirements</a:t>
            </a:r>
          </a:p>
        </p:txBody>
      </p:sp>
      <p:sp>
        <p:nvSpPr>
          <p:cNvPr id="27" name="Titre 1">
            <a:extLst>
              <a:ext uri="{FF2B5EF4-FFF2-40B4-BE49-F238E27FC236}">
                <a16:creationId xmlns:a16="http://schemas.microsoft.com/office/drawing/2014/main" id="{89E88535-CF7D-4F44-9EE2-CF7FF587E874}"/>
              </a:ext>
            </a:extLst>
          </p:cNvPr>
          <p:cNvSpPr txBox="1">
            <a:spLocks/>
          </p:cNvSpPr>
          <p:nvPr/>
        </p:nvSpPr>
        <p:spPr>
          <a:xfrm>
            <a:off x="631371" y="46977"/>
            <a:ext cx="10990358" cy="81607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Example E1: single test “serum potassium”, orderable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09B6099-BAAF-4642-9B3A-44E0AE0D6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725B-D602-4F4A-8836-D4C17398D8E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51625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75</Words>
  <Application>Microsoft Office PowerPoint</Application>
  <PresentationFormat>Grand écran</PresentationFormat>
  <Paragraphs>27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MACARY</dc:creator>
  <cp:lastModifiedBy>François MACARY</cp:lastModifiedBy>
  <cp:revision>1</cp:revision>
  <dcterms:created xsi:type="dcterms:W3CDTF">2020-02-11T12:50:25Z</dcterms:created>
  <dcterms:modified xsi:type="dcterms:W3CDTF">2020-02-11T12:52:05Z</dcterms:modified>
</cp:coreProperties>
</file>