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8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B179B-27D0-4009-AD17-2AD44ADDF364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9E016-993A-4158-A249-AE00FBD7ADE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1102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5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721F7B-182D-4A3E-9C9A-66B099B2C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21D056-7433-4ED8-9B11-06F31B7A4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9257BA-3748-4EB7-9998-853727080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A45FC-A755-4AC0-BFDF-7C667381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7852FD-6777-4A12-90FF-54A3568F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8001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1A1DB1-A22A-4E9C-9BE3-E1AE73382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66ED26D-651F-4F07-89FD-1B3EBA3BCE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3A4092-3C90-4B4B-B9F8-676C85AC6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F56AB53-18F0-4653-8689-17E5C3461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439CB19-1A8F-4494-8DE7-1E37B75B6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03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559BECC-BD60-451B-8FAC-0F15B679BD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E95096-2B63-4E73-B58D-6BC8F3EF6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A16A0F-29CA-4F05-B613-F6C2AF993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C36731-94A2-48A3-899C-3B11A6A5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76F232E-4F24-4ECE-9B3E-F2485D6E6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1395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48722-8358-4F8B-A241-38DE4F62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70B814-D3D3-4345-8988-383AEDFD7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BE9E7D-60AD-40B8-B8EE-953F097F8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AF8D8B-7B29-4CA5-AD4E-0D6F78C7A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5D05C9-D1F1-44FE-9FF9-0D301D2D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9173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861E0C-11C8-4094-ABD2-798FC695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76B53D-6026-4E95-8F03-B5AF692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3B1B1A-CA1C-4CD6-9D9B-1966A26DD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90BCF9B-7672-4223-B66D-45AC91CC1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D1DA14-13CC-4FD3-A5B6-6337A6AA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52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C9D94-6243-442D-90E0-7C473D1E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6FC0D3-4841-4A14-BC6C-72E84CBB2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01E5B5D-2DAE-4FBC-A904-B64A0C6C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3AB27-7B7E-47C1-8AFB-558A4AFE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315455-1EDD-4747-830F-8D9B6DC46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5F4AF8C-5B94-4911-AF4A-6792ED45C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576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23C00A-9A7D-460F-B732-9E740F7D3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9C362F0-342A-4D40-B48D-39033D0FE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2E6637-FFEB-4BB7-9DE9-D8F92C287D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6F984C2-79EF-4F77-8BDE-68F6F8F2B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15C6DEC-FAB4-4A09-AECB-DB42DE7DE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7CF956-336F-450C-8260-DC9626D34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1745FB9-1132-483D-96D9-291F1215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F89ABAE-4BF4-4361-9155-00654803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316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9A9246-E137-4DF1-8147-35D24493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42CD4FE-F1FD-4865-873F-1A5D73C14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4054FC0-BEC9-4CA5-9E12-3E641421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154ECEF-C018-4F68-8830-3896417C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2294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2B59124-9223-47D6-99BE-8A939890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F45FEC2-8C11-4AA8-B266-16A478227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84EBAB5-1D21-49CD-9EA4-3451DD46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94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6BCB0D-6BD0-4923-A25E-FAF44B07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14E0D1D-981D-4BE7-AAE7-E5DDB4A30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146C41-B08E-43F3-95F8-CD704786F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04D8763-2B91-48F5-B606-5C466C527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5BA7D6-85B1-4F09-9B3C-1C13E4B6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B8D6CA-90BC-445C-ACD5-DF6DF612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77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77D65E-03C0-4492-ACD3-626534E4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D0746E6-C230-4248-BF0C-9CFEEAD4E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AFBE728-D77D-4741-BB72-0C846094C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2B761A-3939-455C-BEF0-BC5C936C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7B961B1-C6AE-448F-8053-95D397B0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3DCC67-6FF8-4E3A-AD12-E12D5E850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4325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CF0077-9504-4370-8A64-7A71D4DB7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576966-58A0-465E-8912-5381BBA3F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6A1C2E-77AF-4246-A223-0CBD9F085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38CE4-AACE-4F24-8461-CA2A0F97AD61}" type="datetimeFigureOut">
              <a:rPr lang="fr-FR" smtClean="0"/>
              <a:t>11/02/2020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8C230C-45F9-40AC-89B7-7E0E667B1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6080D-D12B-43C2-99A3-B1773811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45241-DE56-4347-8BF8-319BFCF25F5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77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B5179A0-7416-46FA-8ED4-892CB8EDB4ED}"/>
              </a:ext>
            </a:extLst>
          </p:cNvPr>
          <p:cNvSpPr txBox="1"/>
          <p:nvPr/>
        </p:nvSpPr>
        <p:spPr>
          <a:xfrm>
            <a:off x="1184937" y="3715969"/>
            <a:ext cx="2594007" cy="33855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65634-8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E3939E8-FD23-4AF0-AC08-FFDEBA850058}"/>
              </a:ext>
            </a:extLst>
          </p:cNvPr>
          <p:cNvSpPr txBox="1"/>
          <p:nvPr/>
        </p:nvSpPr>
        <p:spPr>
          <a:xfrm>
            <a:off x="1184937" y="3079428"/>
            <a:ext cx="2594007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Creatinine on 24H urine panel </a:t>
            </a:r>
            <a:endParaRPr lang="en-US" sz="2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0E11F1-2523-41E1-84C3-11C915E19D14}"/>
              </a:ext>
            </a:extLst>
          </p:cNvPr>
          <p:cNvSpPr txBox="1"/>
          <p:nvPr/>
        </p:nvSpPr>
        <p:spPr>
          <a:xfrm>
            <a:off x="6666271" y="2386221"/>
            <a:ext cx="2655207" cy="5847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24-hour urine specimen container …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2CF3F5B-D24B-4D50-921C-21E4B919B571}"/>
              </a:ext>
            </a:extLst>
          </p:cNvPr>
          <p:cNvSpPr txBox="1"/>
          <p:nvPr/>
        </p:nvSpPr>
        <p:spPr>
          <a:xfrm>
            <a:off x="6666271" y="2076742"/>
            <a:ext cx="2655207" cy="3693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24H urine specimen</a:t>
            </a:r>
            <a:endParaRPr lang="en-US" sz="2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6D6383-23BC-4D3D-AA22-6CE30D34EBD4}"/>
              </a:ext>
            </a:extLst>
          </p:cNvPr>
          <p:cNvCxnSpPr>
            <a:cxnSpLocks/>
            <a:stCxn id="45" idx="3"/>
            <a:endCxn id="49" idx="1"/>
          </p:cNvCxnSpPr>
          <p:nvPr/>
        </p:nvCxnSpPr>
        <p:spPr>
          <a:xfrm flipV="1">
            <a:off x="3778944" y="2261408"/>
            <a:ext cx="2887327" cy="114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561C305E-D55A-4953-875F-EB67465D015E}"/>
              </a:ext>
            </a:extLst>
          </p:cNvPr>
          <p:cNvCxnSpPr>
            <a:cxnSpLocks/>
            <a:stCxn id="43" idx="2"/>
            <a:endCxn id="64" idx="0"/>
          </p:cNvCxnSpPr>
          <p:nvPr/>
        </p:nvCxnSpPr>
        <p:spPr>
          <a:xfrm>
            <a:off x="2481941" y="4054523"/>
            <a:ext cx="4038014" cy="124773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AAAB9118-BA6F-4C49-962D-E3008DAA68C0}"/>
              </a:ext>
            </a:extLst>
          </p:cNvPr>
          <p:cNvSpPr/>
          <p:nvPr/>
        </p:nvSpPr>
        <p:spPr>
          <a:xfrm>
            <a:off x="792012" y="3060845"/>
            <a:ext cx="304257" cy="427158"/>
          </a:xfrm>
          <a:prstGeom prst="rightArrow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3" name="TextBox 63">
            <a:extLst>
              <a:ext uri="{FF2B5EF4-FFF2-40B4-BE49-F238E27FC236}">
                <a16:creationId xmlns:a16="http://schemas.microsoft.com/office/drawing/2014/main" id="{A32B4C2C-2F5F-4FBB-9A30-86CB63722763}"/>
              </a:ext>
            </a:extLst>
          </p:cNvPr>
          <p:cNvSpPr txBox="1"/>
          <p:nvPr/>
        </p:nvSpPr>
        <p:spPr>
          <a:xfrm>
            <a:off x="5339143" y="5680103"/>
            <a:ext cx="2361624" cy="83099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2162-6</a:t>
            </a:r>
          </a:p>
          <a:p>
            <a:pPr algn="ctr"/>
            <a:r>
              <a:rPr lang="en-US" sz="1600" dirty="0"/>
              <a:t>Creatinine [Mass/​time] in 24-hour Urine</a:t>
            </a:r>
            <a:endParaRPr lang="en-US" sz="1400" dirty="0"/>
          </a:p>
        </p:txBody>
      </p:sp>
      <p:sp>
        <p:nvSpPr>
          <p:cNvPr id="64" name="TextBox 64">
            <a:extLst>
              <a:ext uri="{FF2B5EF4-FFF2-40B4-BE49-F238E27FC236}">
                <a16:creationId xmlns:a16="http://schemas.microsoft.com/office/drawing/2014/main" id="{B9239B60-2572-4A89-AB12-A0894855E2A1}"/>
              </a:ext>
            </a:extLst>
          </p:cNvPr>
          <p:cNvSpPr txBox="1"/>
          <p:nvPr/>
        </p:nvSpPr>
        <p:spPr>
          <a:xfrm>
            <a:off x="5339143" y="5302259"/>
            <a:ext cx="2361624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Creatinine / 24H urine</a:t>
            </a:r>
            <a:endParaRPr lang="en-US" sz="2400" dirty="0"/>
          </a:p>
        </p:txBody>
      </p:sp>
      <p:sp>
        <p:nvSpPr>
          <p:cNvPr id="24" name="TextBox 63">
            <a:extLst>
              <a:ext uri="{FF2B5EF4-FFF2-40B4-BE49-F238E27FC236}">
                <a16:creationId xmlns:a16="http://schemas.microsoft.com/office/drawing/2014/main" id="{1B030051-70FB-44BC-9933-D1D3D7ED9DDE}"/>
              </a:ext>
            </a:extLst>
          </p:cNvPr>
          <p:cNvSpPr txBox="1"/>
          <p:nvPr/>
        </p:nvSpPr>
        <p:spPr>
          <a:xfrm>
            <a:off x="3334376" y="1591012"/>
            <a:ext cx="2284587" cy="338554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3167-4</a:t>
            </a:r>
          </a:p>
        </p:txBody>
      </p:sp>
      <p:sp>
        <p:nvSpPr>
          <p:cNvPr id="25" name="TextBox 64">
            <a:extLst>
              <a:ext uri="{FF2B5EF4-FFF2-40B4-BE49-F238E27FC236}">
                <a16:creationId xmlns:a16="http://schemas.microsoft.com/office/drawing/2014/main" id="{4EB2FA06-E8EA-4FFE-9CCE-904B8DC34FC8}"/>
              </a:ext>
            </a:extLst>
          </p:cNvPr>
          <p:cNvSpPr txBox="1"/>
          <p:nvPr/>
        </p:nvSpPr>
        <p:spPr>
          <a:xfrm>
            <a:off x="3334376" y="1213168"/>
            <a:ext cx="22845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24H Urine volume</a:t>
            </a:r>
            <a:endParaRPr lang="en-US" sz="2400" dirty="0"/>
          </a:p>
        </p:txBody>
      </p:sp>
      <p:cxnSp>
        <p:nvCxnSpPr>
          <p:cNvPr id="26" name="Straight Arrow Connector 7">
            <a:extLst>
              <a:ext uri="{FF2B5EF4-FFF2-40B4-BE49-F238E27FC236}">
                <a16:creationId xmlns:a16="http://schemas.microsoft.com/office/drawing/2014/main" id="{5C136D44-AB46-477F-A7E1-B48E5EB9D6AB}"/>
              </a:ext>
            </a:extLst>
          </p:cNvPr>
          <p:cNvCxnSpPr>
            <a:cxnSpLocks/>
            <a:stCxn id="45" idx="0"/>
            <a:endCxn id="24" idx="2"/>
          </p:cNvCxnSpPr>
          <p:nvPr/>
        </p:nvCxnSpPr>
        <p:spPr>
          <a:xfrm flipV="1">
            <a:off x="2481941" y="1929566"/>
            <a:ext cx="1994729" cy="1149862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ZoneTexte 49">
            <a:extLst>
              <a:ext uri="{FF2B5EF4-FFF2-40B4-BE49-F238E27FC236}">
                <a16:creationId xmlns:a16="http://schemas.microsoft.com/office/drawing/2014/main" id="{5090C2C2-DAD4-470E-8F32-5D51661EC038}"/>
              </a:ext>
            </a:extLst>
          </p:cNvPr>
          <p:cNvSpPr txBox="1"/>
          <p:nvPr/>
        </p:nvSpPr>
        <p:spPr>
          <a:xfrm>
            <a:off x="4065477" y="2857041"/>
            <a:ext cx="2421963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specimen requirements</a:t>
            </a:r>
          </a:p>
        </p:txBody>
      </p:sp>
      <p:sp>
        <p:nvSpPr>
          <p:cNvPr id="27" name="Titre 1">
            <a:extLst>
              <a:ext uri="{FF2B5EF4-FFF2-40B4-BE49-F238E27FC236}">
                <a16:creationId xmlns:a16="http://schemas.microsoft.com/office/drawing/2014/main" id="{89E88535-CF7D-4F44-9EE2-CF7FF587E874}"/>
              </a:ext>
            </a:extLst>
          </p:cNvPr>
          <p:cNvSpPr txBox="1">
            <a:spLocks/>
          </p:cNvSpPr>
          <p:nvPr/>
        </p:nvSpPr>
        <p:spPr>
          <a:xfrm>
            <a:off x="393290" y="46977"/>
            <a:ext cx="11533239" cy="81607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Example E3: creatinine on 24h urine panel, non-orderable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09B6099-BAAF-4642-9B3A-44E0AE0D6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7725B-D602-4F4A-8836-D4C17398D8E4}" type="slidenum">
              <a:rPr lang="fr-FR" smtClean="0"/>
              <a:t>1</a:t>
            </a:fld>
            <a:endParaRPr lang="fr-FR" dirty="0"/>
          </a:p>
        </p:txBody>
      </p:sp>
      <p:sp>
        <p:nvSpPr>
          <p:cNvPr id="20" name="TextBox 63">
            <a:extLst>
              <a:ext uri="{FF2B5EF4-FFF2-40B4-BE49-F238E27FC236}">
                <a16:creationId xmlns:a16="http://schemas.microsoft.com/office/drawing/2014/main" id="{86BBFFD6-A254-4255-B191-FEA812153FC0}"/>
              </a:ext>
            </a:extLst>
          </p:cNvPr>
          <p:cNvSpPr txBox="1"/>
          <p:nvPr/>
        </p:nvSpPr>
        <p:spPr>
          <a:xfrm>
            <a:off x="471171" y="1597296"/>
            <a:ext cx="2655487" cy="338554"/>
          </a:xfrm>
          <a:prstGeom prst="rect">
            <a:avLst/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13362-9</a:t>
            </a:r>
          </a:p>
        </p:txBody>
      </p:sp>
      <p:sp>
        <p:nvSpPr>
          <p:cNvPr id="21" name="TextBox 64">
            <a:extLst>
              <a:ext uri="{FF2B5EF4-FFF2-40B4-BE49-F238E27FC236}">
                <a16:creationId xmlns:a16="http://schemas.microsoft.com/office/drawing/2014/main" id="{990E8B71-D2F4-4764-AA11-88A431920ABB}"/>
              </a:ext>
            </a:extLst>
          </p:cNvPr>
          <p:cNvSpPr txBox="1"/>
          <p:nvPr/>
        </p:nvSpPr>
        <p:spPr>
          <a:xfrm>
            <a:off x="471171" y="1219452"/>
            <a:ext cx="2655487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Urine collection duration</a:t>
            </a:r>
            <a:endParaRPr lang="en-US" sz="2400" dirty="0"/>
          </a:p>
        </p:txBody>
      </p:sp>
      <p:cxnSp>
        <p:nvCxnSpPr>
          <p:cNvPr id="22" name="Straight Arrow Connector 7">
            <a:extLst>
              <a:ext uri="{FF2B5EF4-FFF2-40B4-BE49-F238E27FC236}">
                <a16:creationId xmlns:a16="http://schemas.microsoft.com/office/drawing/2014/main" id="{74D8AAFC-3A5D-4162-B6E1-5BE65AE1B96C}"/>
              </a:ext>
            </a:extLst>
          </p:cNvPr>
          <p:cNvCxnSpPr>
            <a:cxnSpLocks/>
            <a:stCxn id="45" idx="0"/>
            <a:endCxn id="20" idx="2"/>
          </p:cNvCxnSpPr>
          <p:nvPr/>
        </p:nvCxnSpPr>
        <p:spPr>
          <a:xfrm flipH="1" flipV="1">
            <a:off x="1798915" y="1935850"/>
            <a:ext cx="683026" cy="1143578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4F7C4EF-C2E5-454D-84CA-97B9D7B3EDF3}"/>
              </a:ext>
            </a:extLst>
          </p:cNvPr>
          <p:cNvSpPr txBox="1"/>
          <p:nvPr/>
        </p:nvSpPr>
        <p:spPr>
          <a:xfrm>
            <a:off x="1557070" y="2263586"/>
            <a:ext cx="2655487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input observations</a:t>
            </a:r>
          </a:p>
        </p:txBody>
      </p:sp>
      <p:sp>
        <p:nvSpPr>
          <p:cNvPr id="33" name="TextBox 63">
            <a:extLst>
              <a:ext uri="{FF2B5EF4-FFF2-40B4-BE49-F238E27FC236}">
                <a16:creationId xmlns:a16="http://schemas.microsoft.com/office/drawing/2014/main" id="{71949FD9-C9CC-466F-8531-0824E7FCE025}"/>
              </a:ext>
            </a:extLst>
          </p:cNvPr>
          <p:cNvSpPr txBox="1"/>
          <p:nvPr/>
        </p:nvSpPr>
        <p:spPr>
          <a:xfrm>
            <a:off x="3315521" y="5671591"/>
            <a:ext cx="1856245" cy="33855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3167-4</a:t>
            </a:r>
          </a:p>
        </p:txBody>
      </p:sp>
      <p:sp>
        <p:nvSpPr>
          <p:cNvPr id="34" name="TextBox 64">
            <a:extLst>
              <a:ext uri="{FF2B5EF4-FFF2-40B4-BE49-F238E27FC236}">
                <a16:creationId xmlns:a16="http://schemas.microsoft.com/office/drawing/2014/main" id="{9BC31553-9670-48C7-A829-061C32626971}"/>
              </a:ext>
            </a:extLst>
          </p:cNvPr>
          <p:cNvSpPr txBox="1"/>
          <p:nvPr/>
        </p:nvSpPr>
        <p:spPr>
          <a:xfrm>
            <a:off x="3315521" y="5293747"/>
            <a:ext cx="1856245" cy="369332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24H urine volume</a:t>
            </a:r>
            <a:endParaRPr lang="en-US" sz="2400" dirty="0"/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F54B438E-1AE9-47E0-B674-89D551C5982F}"/>
              </a:ext>
            </a:extLst>
          </p:cNvPr>
          <p:cNvCxnSpPr>
            <a:cxnSpLocks/>
            <a:stCxn id="43" idx="2"/>
            <a:endCxn id="34" idx="0"/>
          </p:cNvCxnSpPr>
          <p:nvPr/>
        </p:nvCxnSpPr>
        <p:spPr>
          <a:xfrm>
            <a:off x="2481941" y="4054523"/>
            <a:ext cx="1761703" cy="1239224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63">
            <a:extLst>
              <a:ext uri="{FF2B5EF4-FFF2-40B4-BE49-F238E27FC236}">
                <a16:creationId xmlns:a16="http://schemas.microsoft.com/office/drawing/2014/main" id="{7505EFD8-CA82-4A64-83EC-F908CA75AFA4}"/>
              </a:ext>
            </a:extLst>
          </p:cNvPr>
          <p:cNvSpPr txBox="1"/>
          <p:nvPr/>
        </p:nvSpPr>
        <p:spPr>
          <a:xfrm>
            <a:off x="1297391" y="5928549"/>
            <a:ext cx="1856245" cy="338554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LOINC 13362-9</a:t>
            </a:r>
          </a:p>
        </p:txBody>
      </p:sp>
      <p:sp>
        <p:nvSpPr>
          <p:cNvPr id="37" name="TextBox 64">
            <a:extLst>
              <a:ext uri="{FF2B5EF4-FFF2-40B4-BE49-F238E27FC236}">
                <a16:creationId xmlns:a16="http://schemas.microsoft.com/office/drawing/2014/main" id="{241208B7-EBE2-4468-AE80-5E18C9C68B80}"/>
              </a:ext>
            </a:extLst>
          </p:cNvPr>
          <p:cNvSpPr txBox="1"/>
          <p:nvPr/>
        </p:nvSpPr>
        <p:spPr>
          <a:xfrm>
            <a:off x="1297391" y="5285235"/>
            <a:ext cx="1856245" cy="646331"/>
          </a:xfrm>
          <a:prstGeom prst="rect">
            <a:avLst/>
          </a:prstGeom>
          <a:solidFill>
            <a:srgbClr val="558335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urine collection duration</a:t>
            </a:r>
            <a:endParaRPr lang="en-US" sz="2400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5F190316-4432-4252-B012-5B573D08D6B5}"/>
              </a:ext>
            </a:extLst>
          </p:cNvPr>
          <p:cNvCxnSpPr>
            <a:cxnSpLocks/>
            <a:stCxn id="43" idx="2"/>
            <a:endCxn id="37" idx="0"/>
          </p:cNvCxnSpPr>
          <p:nvPr/>
        </p:nvCxnSpPr>
        <p:spPr>
          <a:xfrm flipH="1">
            <a:off x="2225514" y="4054523"/>
            <a:ext cx="256427" cy="1230712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E8ACFA21-810D-4C32-90B4-C3E35F4D9284}"/>
              </a:ext>
            </a:extLst>
          </p:cNvPr>
          <p:cNvSpPr txBox="1"/>
          <p:nvPr/>
        </p:nvSpPr>
        <p:spPr>
          <a:xfrm>
            <a:off x="1989599" y="4305953"/>
            <a:ext cx="2222958" cy="276999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Output observations</a:t>
            </a:r>
          </a:p>
        </p:txBody>
      </p:sp>
    </p:spTree>
    <p:extLst>
      <p:ext uri="{BB962C8B-B14F-4D97-AF65-F5344CB8AC3E}">
        <p14:creationId xmlns:p14="http://schemas.microsoft.com/office/powerpoint/2010/main" val="6718776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69</Words>
  <Application>Microsoft Office PowerPoint</Application>
  <PresentationFormat>Grand écran</PresentationFormat>
  <Paragraphs>21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</cp:revision>
  <dcterms:created xsi:type="dcterms:W3CDTF">2020-02-11T13:12:01Z</dcterms:created>
  <dcterms:modified xsi:type="dcterms:W3CDTF">2020-02-11T13:13:07Z</dcterms:modified>
</cp:coreProperties>
</file>