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83E25-ED88-43CC-AA2F-0341AE51D4D3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DEB19C-AE37-4335-92CB-5183370CC59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1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B5004C-0188-4097-A9F4-653273C55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98D54B-6068-4FAB-9F98-7DB1C3DEF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CAE917-65AE-4CCF-A625-3140285D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AEBB07-E086-40A8-855B-9F46F4D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F89E10-CA45-41B3-BD5C-51D3B714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923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55B198-827F-4BD7-9E73-346E0E2B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159946C-335E-4EBE-847A-8ADF1F631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C35EF1-862F-4A7A-9787-3FD7282B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2C73FF-0E03-4193-9953-478A1D4F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1A2F5F-9640-4291-9380-E99DB37A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766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A50C06-CCF0-4032-B0D8-53CFFFB8B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FB95E9-0D53-489B-B961-E97A93FE2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EA9B76-B089-4FA6-972A-BBD98CE8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6B5549-E574-4456-BA8C-AC724BEA2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E9A5FB-AC61-4406-A2ED-1A576B76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8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6414A4-5AA6-4716-A9FF-A5E9F437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75F41C-E922-4087-B3CD-E82670EE8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85923C-6901-4049-BB5B-697BB062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FE3570-4B09-49BA-B225-C58D44B4A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530186-3681-4704-9DAB-C0A7DF16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89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090C7E-564F-4F61-8EEF-683A424A8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221D96-84DB-4BF7-9C97-AA994AFDC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C64DA6-802F-4F64-8492-D611000F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3AF1A8-6716-4C4F-B119-FBD522536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68B040-C77D-4626-B366-6B697536C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4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81C997-DBF0-437C-8E94-CD1C8B5B2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6B78F-EF6E-4507-8236-76E08CF92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286BCC-5E74-40A6-8B13-175F329C77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D7C0F9-DA16-464E-A885-E9CB57D9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316B2-7812-4C01-AA5C-4086272EF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A95423-B152-4D7A-A0A3-06C9E8F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83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945CCB-44FD-453D-8D22-B39D555D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D0976C9-83B3-44B5-BED6-813DCD0D8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58816D-29F3-43EA-95D0-762F29F9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C5D003-4398-4E0A-8818-1644CEBC34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19FB63-678F-4AC9-9C39-F3BE6B2D6B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B6D5A0F-1220-49AC-954B-60F8ADAC8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F2ECF2E-3172-471F-8C43-16DF40C4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DC8A82C-A8F6-45A8-9FF4-BE6E0533B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686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C9F19F-A021-4933-BA34-767ADDCD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46151D-6BCE-49B8-B96B-F598EEFD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3B9068-799B-49F0-BFA6-A7CE2274E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1F44A-9BFC-4220-8EDE-603FDC275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582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5F9F599-42DF-4F72-877F-511205BEE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EBAC5EC-82BD-4174-B67B-69E9D2677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33EC57-88FF-474B-982D-47570D7F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31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15A3D4-4F72-47A2-B45D-F20EBDBE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4A916E-502B-4113-83D7-586445FD1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983B7B-5E86-430F-BE80-C88E6C821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B5BAECC-D638-44D1-ACE4-915599F24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74A9347-32DB-44E0-B4D6-3B7EBDDB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661D8E-1876-4BD3-A641-712EBB2D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742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76F82-832B-40F6-99A9-338C4001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7A2D4E-7C94-461F-8C00-CB0BF3599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8F1B88-37E7-4889-AE8D-384C38F2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3249A89-F0F1-45AE-BABA-8D2B68128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026ECF-65E2-4D85-8153-44E11A66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9D3740-F977-4EBB-AAAE-2BBE7E77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6985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9804B28-6F3F-4D0A-A861-23DDDF5D8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55CE90-946B-45B7-8BC2-3794CC0CB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5BF178-B8DE-45DF-9CDB-67F17F3C7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A785-7AA9-4C7C-BC55-661482E14A35}" type="datetimeFigureOut">
              <a:rPr lang="fr-FR" smtClean="0"/>
              <a:t>14/02/2020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B0283B-4627-42E6-B27A-22CEDD3FF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FA4B6B-CAA2-47A9-9CE7-5C2086980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E5EC2-4347-44FA-A163-3904AABB4F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646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696215" y="2693412"/>
            <a:ext cx="3760688" cy="5847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34555-3</a:t>
            </a:r>
          </a:p>
          <a:p>
            <a:pPr algn="ctr"/>
            <a:r>
              <a:rPr lang="en-US" sz="1600" dirty="0"/>
              <a:t>status: active ; orderable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696215" y="2322343"/>
            <a:ext cx="3760688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Creatinine 24H renal clearance panel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9188183" y="2622923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9188183" y="2313444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7746397" y="2536243"/>
            <a:ext cx="1439508" cy="1523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63">
            <a:extLst>
              <a:ext uri="{FF2B5EF4-FFF2-40B4-BE49-F238E27FC236}">
                <a16:creationId xmlns:a16="http://schemas.microsoft.com/office/drawing/2014/main" id="{1B5DCBCB-289A-4C56-9771-9C412BD7079A}"/>
              </a:ext>
            </a:extLst>
          </p:cNvPr>
          <p:cNvSpPr txBox="1"/>
          <p:nvPr/>
        </p:nvSpPr>
        <p:spPr>
          <a:xfrm>
            <a:off x="7003937" y="6103166"/>
            <a:ext cx="1811175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2164-2</a:t>
            </a:r>
          </a:p>
          <a:p>
            <a:pPr algn="ctr"/>
            <a:r>
              <a:rPr lang="en-US" sz="1600" dirty="0"/>
              <a:t>mL/min</a:t>
            </a:r>
          </a:p>
        </p:txBody>
      </p:sp>
      <p:sp>
        <p:nvSpPr>
          <p:cNvPr id="40" name="TextBox 64">
            <a:extLst>
              <a:ext uri="{FF2B5EF4-FFF2-40B4-BE49-F238E27FC236}">
                <a16:creationId xmlns:a16="http://schemas.microsoft.com/office/drawing/2014/main" id="{15AE8AE6-8FB1-4280-9288-B1B3694ACF49}"/>
              </a:ext>
            </a:extLst>
          </p:cNvPr>
          <p:cNvSpPr txBox="1"/>
          <p:nvPr/>
        </p:nvSpPr>
        <p:spPr>
          <a:xfrm>
            <a:off x="7003361" y="5461440"/>
            <a:ext cx="1810098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renal clearance in 24h</a:t>
            </a:r>
            <a:endParaRPr lang="en-US" sz="2400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9C990A48-F11C-42B3-B842-32099705422A}"/>
              </a:ext>
            </a:extLst>
          </p:cNvPr>
          <p:cNvCxnSpPr>
            <a:cxnSpLocks/>
            <a:stCxn id="43" idx="2"/>
            <a:endCxn id="40" idx="0"/>
          </p:cNvCxnSpPr>
          <p:nvPr/>
        </p:nvCxnSpPr>
        <p:spPr>
          <a:xfrm>
            <a:off x="3576559" y="3278187"/>
            <a:ext cx="4331851" cy="218325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87" idx="2"/>
            <a:endCxn id="64" idx="0"/>
          </p:cNvCxnSpPr>
          <p:nvPr/>
        </p:nvCxnSpPr>
        <p:spPr>
          <a:xfrm>
            <a:off x="6839446" y="4229430"/>
            <a:ext cx="3253191" cy="12206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991B51-E49A-4CB8-8F05-6DADDDEA25EB}"/>
              </a:ext>
            </a:extLst>
          </p:cNvPr>
          <p:cNvCxnSpPr>
            <a:cxnSpLocks/>
            <a:stCxn id="70" idx="2"/>
            <a:endCxn id="54" idx="0"/>
          </p:cNvCxnSpPr>
          <p:nvPr/>
        </p:nvCxnSpPr>
        <p:spPr>
          <a:xfrm>
            <a:off x="3355719" y="5007335"/>
            <a:ext cx="2098906" cy="440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9188183" y="3195509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 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1083440" y="2340391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9201911" y="6105934"/>
            <a:ext cx="1778177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2160-0</a:t>
            </a:r>
          </a:p>
          <a:p>
            <a:pPr algn="ctr"/>
            <a:r>
              <a:rPr lang="en-US" sz="1600" dirty="0"/>
              <a:t>mg/dL</a:t>
            </a:r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9203548" y="5450048"/>
            <a:ext cx="1778177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on serum/ plasma</a:t>
            </a:r>
            <a:endParaRPr lang="en-US" sz="2400" dirty="0"/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125362" y="37670"/>
            <a:ext cx="11928986" cy="71828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E5: complex panel “Creatinine 24H renal clearance”, orderable</a:t>
            </a:r>
          </a:p>
        </p:txBody>
      </p:sp>
      <p:cxnSp>
        <p:nvCxnSpPr>
          <p:cNvPr id="28" name="Straight Arrow Connector 7">
            <a:extLst>
              <a:ext uri="{FF2B5EF4-FFF2-40B4-BE49-F238E27FC236}">
                <a16:creationId xmlns:a16="http://schemas.microsoft.com/office/drawing/2014/main" id="{D06298E4-666F-471D-8690-1743C6E7A290}"/>
              </a:ext>
            </a:extLst>
          </p:cNvPr>
          <p:cNvCxnSpPr>
            <a:cxnSpLocks/>
            <a:stCxn id="70" idx="1"/>
            <a:endCxn id="56" idx="3"/>
          </p:cNvCxnSpPr>
          <p:nvPr/>
        </p:nvCxnSpPr>
        <p:spPr>
          <a:xfrm flipH="1" flipV="1">
            <a:off x="1635791" y="4485654"/>
            <a:ext cx="422924" cy="35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3">
            <a:extLst>
              <a:ext uri="{FF2B5EF4-FFF2-40B4-BE49-F238E27FC236}">
                <a16:creationId xmlns:a16="http://schemas.microsoft.com/office/drawing/2014/main" id="{B9A06F0A-6064-4AD3-A36B-35B287989514}"/>
              </a:ext>
            </a:extLst>
          </p:cNvPr>
          <p:cNvSpPr txBox="1"/>
          <p:nvPr/>
        </p:nvSpPr>
        <p:spPr>
          <a:xfrm>
            <a:off x="238342" y="1183814"/>
            <a:ext cx="2284587" cy="58477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41" name="TextBox 64">
            <a:extLst>
              <a:ext uri="{FF2B5EF4-FFF2-40B4-BE49-F238E27FC236}">
                <a16:creationId xmlns:a16="http://schemas.microsoft.com/office/drawing/2014/main" id="{EBD09343-2AF3-429A-8BBA-F81B5E4799FF}"/>
              </a:ext>
            </a:extLst>
          </p:cNvPr>
          <p:cNvSpPr txBox="1"/>
          <p:nvPr/>
        </p:nvSpPr>
        <p:spPr>
          <a:xfrm>
            <a:off x="238342" y="825634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Volume of 24H urine</a:t>
            </a:r>
            <a:endParaRPr lang="en-US" sz="2400" dirty="0"/>
          </a:p>
        </p:txBody>
      </p:sp>
      <p:sp>
        <p:nvSpPr>
          <p:cNvPr id="44" name="TextBox 63">
            <a:extLst>
              <a:ext uri="{FF2B5EF4-FFF2-40B4-BE49-F238E27FC236}">
                <a16:creationId xmlns:a16="http://schemas.microsoft.com/office/drawing/2014/main" id="{E6F775FF-5792-4A2F-97BE-4781689D0451}"/>
              </a:ext>
            </a:extLst>
          </p:cNvPr>
          <p:cNvSpPr txBox="1"/>
          <p:nvPr/>
        </p:nvSpPr>
        <p:spPr>
          <a:xfrm>
            <a:off x="2684664" y="1179516"/>
            <a:ext cx="2284587" cy="584775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51" name="TextBox 64">
            <a:extLst>
              <a:ext uri="{FF2B5EF4-FFF2-40B4-BE49-F238E27FC236}">
                <a16:creationId xmlns:a16="http://schemas.microsoft.com/office/drawing/2014/main" id="{FDB6A4EE-4F6D-4021-ACA4-E3AA1390D2A6}"/>
              </a:ext>
            </a:extLst>
          </p:cNvPr>
          <p:cNvSpPr txBox="1"/>
          <p:nvPr/>
        </p:nvSpPr>
        <p:spPr>
          <a:xfrm>
            <a:off x="2684664" y="821336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Collection duration</a:t>
            </a:r>
            <a:endParaRPr lang="en-US" sz="2400" dirty="0"/>
          </a:p>
        </p:txBody>
      </p:sp>
      <p:cxnSp>
        <p:nvCxnSpPr>
          <p:cNvPr id="52" name="Straight Arrow Connector 7">
            <a:extLst>
              <a:ext uri="{FF2B5EF4-FFF2-40B4-BE49-F238E27FC236}">
                <a16:creationId xmlns:a16="http://schemas.microsoft.com/office/drawing/2014/main" id="{EB84CB22-9FD0-473F-8CF1-C35B5F8FB0C9}"/>
              </a:ext>
            </a:extLst>
          </p:cNvPr>
          <p:cNvCxnSpPr>
            <a:cxnSpLocks/>
            <a:stCxn id="45" idx="0"/>
            <a:endCxn id="39" idx="2"/>
          </p:cNvCxnSpPr>
          <p:nvPr/>
        </p:nvCxnSpPr>
        <p:spPr>
          <a:xfrm flipH="1" flipV="1">
            <a:off x="1380636" y="1768589"/>
            <a:ext cx="2195923" cy="553754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7">
            <a:extLst>
              <a:ext uri="{FF2B5EF4-FFF2-40B4-BE49-F238E27FC236}">
                <a16:creationId xmlns:a16="http://schemas.microsoft.com/office/drawing/2014/main" id="{6BA74A36-D0F5-45AB-96E0-50B159220054}"/>
              </a:ext>
            </a:extLst>
          </p:cNvPr>
          <p:cNvCxnSpPr>
            <a:cxnSpLocks/>
            <a:stCxn id="45" idx="0"/>
            <a:endCxn id="44" idx="2"/>
          </p:cNvCxnSpPr>
          <p:nvPr/>
        </p:nvCxnSpPr>
        <p:spPr>
          <a:xfrm flipV="1">
            <a:off x="3576559" y="1764291"/>
            <a:ext cx="250399" cy="55805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2094069" y="1930720"/>
            <a:ext cx="1970142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observations</a:t>
            </a:r>
          </a:p>
        </p:txBody>
      </p:sp>
      <p:sp>
        <p:nvSpPr>
          <p:cNvPr id="42" name="TextBox 63">
            <a:extLst>
              <a:ext uri="{FF2B5EF4-FFF2-40B4-BE49-F238E27FC236}">
                <a16:creationId xmlns:a16="http://schemas.microsoft.com/office/drawing/2014/main" id="{0AB0C449-32FA-4167-920F-CE9373F0B1A0}"/>
              </a:ext>
            </a:extLst>
          </p:cNvPr>
          <p:cNvSpPr txBox="1"/>
          <p:nvPr/>
        </p:nvSpPr>
        <p:spPr>
          <a:xfrm>
            <a:off x="4273813" y="5826167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2162-6</a:t>
            </a:r>
          </a:p>
          <a:p>
            <a:pPr algn="ctr"/>
            <a:r>
              <a:rPr lang="en-US" sz="1600" dirty="0"/>
              <a:t>Creatinine [Mass/​time] in 24-hour Urine</a:t>
            </a:r>
            <a:endParaRPr lang="en-US" sz="1400" dirty="0"/>
          </a:p>
        </p:txBody>
      </p:sp>
      <p:sp>
        <p:nvSpPr>
          <p:cNvPr id="54" name="TextBox 64">
            <a:extLst>
              <a:ext uri="{FF2B5EF4-FFF2-40B4-BE49-F238E27FC236}">
                <a16:creationId xmlns:a16="http://schemas.microsoft.com/office/drawing/2014/main" id="{975A2C47-DA7A-4909-8414-54F27F20930D}"/>
              </a:ext>
            </a:extLst>
          </p:cNvPr>
          <p:cNvSpPr txBox="1"/>
          <p:nvPr/>
        </p:nvSpPr>
        <p:spPr>
          <a:xfrm>
            <a:off x="4273813" y="5448323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/ 24H urine</a:t>
            </a:r>
            <a:endParaRPr lang="en-US" sz="2400" dirty="0"/>
          </a:p>
        </p:txBody>
      </p:sp>
      <p:sp>
        <p:nvSpPr>
          <p:cNvPr id="55" name="TextBox 46">
            <a:extLst>
              <a:ext uri="{FF2B5EF4-FFF2-40B4-BE49-F238E27FC236}">
                <a16:creationId xmlns:a16="http://schemas.microsoft.com/office/drawing/2014/main" id="{1EE6AF39-F493-4E38-ABE0-9A035C4F3895}"/>
              </a:ext>
            </a:extLst>
          </p:cNvPr>
          <p:cNvSpPr txBox="1"/>
          <p:nvPr/>
        </p:nvSpPr>
        <p:spPr>
          <a:xfrm>
            <a:off x="240066" y="4816098"/>
            <a:ext cx="1395725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…</a:t>
            </a:r>
          </a:p>
        </p:txBody>
      </p:sp>
      <p:sp>
        <p:nvSpPr>
          <p:cNvPr id="56" name="TextBox 48">
            <a:extLst>
              <a:ext uri="{FF2B5EF4-FFF2-40B4-BE49-F238E27FC236}">
                <a16:creationId xmlns:a16="http://schemas.microsoft.com/office/drawing/2014/main" id="{F3C0748C-05C8-4DA1-97AB-1201D5DB6AE8}"/>
              </a:ext>
            </a:extLst>
          </p:cNvPr>
          <p:cNvSpPr txBox="1"/>
          <p:nvPr/>
        </p:nvSpPr>
        <p:spPr>
          <a:xfrm>
            <a:off x="240066" y="4162488"/>
            <a:ext cx="1395725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specimen</a:t>
            </a:r>
            <a:endParaRPr lang="en-US" sz="2400" dirty="0"/>
          </a:p>
        </p:txBody>
      </p:sp>
      <p:sp>
        <p:nvSpPr>
          <p:cNvPr id="57" name="TextBox 46">
            <a:extLst>
              <a:ext uri="{FF2B5EF4-FFF2-40B4-BE49-F238E27FC236}">
                <a16:creationId xmlns:a16="http://schemas.microsoft.com/office/drawing/2014/main" id="{D3B573C8-7532-41EF-B095-3B4DF9B1A4D8}"/>
              </a:ext>
            </a:extLst>
          </p:cNvPr>
          <p:cNvSpPr txBox="1"/>
          <p:nvPr/>
        </p:nvSpPr>
        <p:spPr>
          <a:xfrm>
            <a:off x="9188183" y="4368687"/>
            <a:ext cx="2655207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container …</a:t>
            </a:r>
          </a:p>
        </p:txBody>
      </p:sp>
      <p:sp>
        <p:nvSpPr>
          <p:cNvPr id="58" name="TextBox 48">
            <a:extLst>
              <a:ext uri="{FF2B5EF4-FFF2-40B4-BE49-F238E27FC236}">
                <a16:creationId xmlns:a16="http://schemas.microsoft.com/office/drawing/2014/main" id="{0E9FB4B5-1532-4306-9C53-EAE48543018E}"/>
              </a:ext>
            </a:extLst>
          </p:cNvPr>
          <p:cNvSpPr txBox="1"/>
          <p:nvPr/>
        </p:nvSpPr>
        <p:spPr>
          <a:xfrm>
            <a:off x="9188183" y="4059208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Capillary blood specimen</a:t>
            </a:r>
            <a:endParaRPr lang="en-US" sz="2400" dirty="0"/>
          </a:p>
        </p:txBody>
      </p:sp>
      <p:cxnSp>
        <p:nvCxnSpPr>
          <p:cNvPr id="59" name="Straight Arrow Connector 7">
            <a:extLst>
              <a:ext uri="{FF2B5EF4-FFF2-40B4-BE49-F238E27FC236}">
                <a16:creationId xmlns:a16="http://schemas.microsoft.com/office/drawing/2014/main" id="{D23CD094-41B0-4D51-8501-DAF1295D746C}"/>
              </a:ext>
            </a:extLst>
          </p:cNvPr>
          <p:cNvCxnSpPr>
            <a:cxnSpLocks/>
            <a:stCxn id="87" idx="3"/>
            <a:endCxn id="58" idx="1"/>
          </p:cNvCxnSpPr>
          <p:nvPr/>
        </p:nvCxnSpPr>
        <p:spPr>
          <a:xfrm>
            <a:off x="7746397" y="4060153"/>
            <a:ext cx="1441786" cy="183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7A78C756-FC71-45A4-85B6-3E9717E68ED3}"/>
              </a:ext>
            </a:extLst>
          </p:cNvPr>
          <p:cNvSpPr/>
          <p:nvPr/>
        </p:nvSpPr>
        <p:spPr>
          <a:xfrm>
            <a:off x="8270483" y="3494799"/>
            <a:ext cx="520539" cy="52053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/>
              <a:t>XOR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0CF94F96-EAAB-4B11-8DAC-876E04FCE58D}"/>
              </a:ext>
            </a:extLst>
          </p:cNvPr>
          <p:cNvCxnSpPr>
            <a:cxnSpLocks/>
            <a:stCxn id="16" idx="0"/>
          </p:cNvCxnSpPr>
          <p:nvPr/>
        </p:nvCxnSpPr>
        <p:spPr>
          <a:xfrm rot="16200000" flipV="1">
            <a:off x="8410826" y="3374872"/>
            <a:ext cx="155014" cy="84840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rc 19">
            <a:extLst>
              <a:ext uri="{FF2B5EF4-FFF2-40B4-BE49-F238E27FC236}">
                <a16:creationId xmlns:a16="http://schemas.microsoft.com/office/drawing/2014/main" id="{F5525F6A-28CE-473E-94CD-184D81DAF3D3}"/>
              </a:ext>
            </a:extLst>
          </p:cNvPr>
          <p:cNvCxnSpPr>
            <a:cxnSpLocks/>
            <a:stCxn id="16" idx="4"/>
          </p:cNvCxnSpPr>
          <p:nvPr/>
        </p:nvCxnSpPr>
        <p:spPr>
          <a:xfrm rot="16200000" flipH="1">
            <a:off x="8517660" y="4028431"/>
            <a:ext cx="162679" cy="136492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3">
            <a:extLst>
              <a:ext uri="{FF2B5EF4-FFF2-40B4-BE49-F238E27FC236}">
                <a16:creationId xmlns:a16="http://schemas.microsoft.com/office/drawing/2014/main" id="{C0CC1BE8-2C83-4640-9A2C-E3C4A9CB5010}"/>
              </a:ext>
            </a:extLst>
          </p:cNvPr>
          <p:cNvSpPr txBox="1"/>
          <p:nvPr/>
        </p:nvSpPr>
        <p:spPr>
          <a:xfrm>
            <a:off x="2258763" y="6104614"/>
            <a:ext cx="1568196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  <a:p>
            <a:pPr algn="ctr"/>
            <a:r>
              <a:rPr lang="en-US" sz="1600" dirty="0"/>
              <a:t>mL</a:t>
            </a:r>
          </a:p>
        </p:txBody>
      </p:sp>
      <p:sp>
        <p:nvSpPr>
          <p:cNvPr id="66" name="TextBox 64">
            <a:extLst>
              <a:ext uri="{FF2B5EF4-FFF2-40B4-BE49-F238E27FC236}">
                <a16:creationId xmlns:a16="http://schemas.microsoft.com/office/drawing/2014/main" id="{320037F9-AF42-4A9A-AE65-B7824F968B6C}"/>
              </a:ext>
            </a:extLst>
          </p:cNvPr>
          <p:cNvSpPr txBox="1"/>
          <p:nvPr/>
        </p:nvSpPr>
        <p:spPr>
          <a:xfrm>
            <a:off x="2258763" y="5451468"/>
            <a:ext cx="1568196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volume</a:t>
            </a:r>
            <a:endParaRPr lang="en-US" sz="2400" dirty="0"/>
          </a:p>
        </p:txBody>
      </p:sp>
      <p:sp>
        <p:nvSpPr>
          <p:cNvPr id="67" name="TextBox 63">
            <a:extLst>
              <a:ext uri="{FF2B5EF4-FFF2-40B4-BE49-F238E27FC236}">
                <a16:creationId xmlns:a16="http://schemas.microsoft.com/office/drawing/2014/main" id="{A002DBEA-CEFE-4B2E-9866-0E8E27B68A31}"/>
              </a:ext>
            </a:extLst>
          </p:cNvPr>
          <p:cNvSpPr txBox="1"/>
          <p:nvPr/>
        </p:nvSpPr>
        <p:spPr>
          <a:xfrm>
            <a:off x="240632" y="6086270"/>
            <a:ext cx="1628041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  <a:p>
            <a:pPr algn="ctr"/>
            <a:r>
              <a:rPr lang="en-US" sz="1600" dirty="0"/>
              <a:t>h</a:t>
            </a:r>
          </a:p>
        </p:txBody>
      </p:sp>
      <p:sp>
        <p:nvSpPr>
          <p:cNvPr id="69" name="TextBox 64">
            <a:extLst>
              <a:ext uri="{FF2B5EF4-FFF2-40B4-BE49-F238E27FC236}">
                <a16:creationId xmlns:a16="http://schemas.microsoft.com/office/drawing/2014/main" id="{06A82A83-FA31-488D-A2C8-7598DC06984F}"/>
              </a:ext>
            </a:extLst>
          </p:cNvPr>
          <p:cNvSpPr txBox="1"/>
          <p:nvPr/>
        </p:nvSpPr>
        <p:spPr>
          <a:xfrm>
            <a:off x="240632" y="5442956"/>
            <a:ext cx="1628041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urine collection duration</a:t>
            </a:r>
            <a:endParaRPr lang="en-US" sz="2400" dirty="0"/>
          </a:p>
        </p:txBody>
      </p:sp>
      <p:sp>
        <p:nvSpPr>
          <p:cNvPr id="70" name="TextBox 42">
            <a:extLst>
              <a:ext uri="{FF2B5EF4-FFF2-40B4-BE49-F238E27FC236}">
                <a16:creationId xmlns:a16="http://schemas.microsoft.com/office/drawing/2014/main" id="{791CABEC-A7B9-44B1-8931-46AFF702FDB2}"/>
              </a:ext>
            </a:extLst>
          </p:cNvPr>
          <p:cNvSpPr txBox="1"/>
          <p:nvPr/>
        </p:nvSpPr>
        <p:spPr>
          <a:xfrm>
            <a:off x="2058715" y="4668781"/>
            <a:ext cx="25940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65634-8</a:t>
            </a:r>
          </a:p>
        </p:txBody>
      </p:sp>
      <p:sp>
        <p:nvSpPr>
          <p:cNvPr id="71" name="TextBox 44">
            <a:extLst>
              <a:ext uri="{FF2B5EF4-FFF2-40B4-BE49-F238E27FC236}">
                <a16:creationId xmlns:a16="http://schemas.microsoft.com/office/drawing/2014/main" id="{2A83E2A6-455A-4A18-B9E1-5D8492926BDD}"/>
              </a:ext>
            </a:extLst>
          </p:cNvPr>
          <p:cNvSpPr txBox="1"/>
          <p:nvPr/>
        </p:nvSpPr>
        <p:spPr>
          <a:xfrm>
            <a:off x="2058715" y="4032240"/>
            <a:ext cx="259400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24h urine creatinine panel </a:t>
            </a:r>
            <a:endParaRPr lang="en-US" sz="2400" b="1" dirty="0"/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E61E0B76-6155-4449-B79E-707850B8F9B6}"/>
              </a:ext>
            </a:extLst>
          </p:cNvPr>
          <p:cNvCxnSpPr>
            <a:cxnSpLocks/>
            <a:stCxn id="70" idx="2"/>
            <a:endCxn id="66" idx="0"/>
          </p:cNvCxnSpPr>
          <p:nvPr/>
        </p:nvCxnSpPr>
        <p:spPr>
          <a:xfrm flipH="1">
            <a:off x="3042861" y="5007335"/>
            <a:ext cx="312858" cy="444133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39815C99-061C-43F6-8C35-6879C093DBDF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 flipH="1">
            <a:off x="1054653" y="5007335"/>
            <a:ext cx="2301066" cy="435621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216265" y="5063053"/>
            <a:ext cx="22789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F060CE4A-4AC5-4379-9585-DBDFD0460AA8}"/>
              </a:ext>
            </a:extLst>
          </p:cNvPr>
          <p:cNvSpPr txBox="1"/>
          <p:nvPr/>
        </p:nvSpPr>
        <p:spPr>
          <a:xfrm>
            <a:off x="8304367" y="4913793"/>
            <a:ext cx="22789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B75EA335-76AC-496C-9390-65B71EBEA90E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flipH="1">
            <a:off x="3355719" y="3278187"/>
            <a:ext cx="220840" cy="754053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42">
            <a:extLst>
              <a:ext uri="{FF2B5EF4-FFF2-40B4-BE49-F238E27FC236}">
                <a16:creationId xmlns:a16="http://schemas.microsoft.com/office/drawing/2014/main" id="{1F6A7249-FEEC-4C9C-B2D4-98856C18400A}"/>
              </a:ext>
            </a:extLst>
          </p:cNvPr>
          <p:cNvSpPr txBox="1"/>
          <p:nvPr/>
        </p:nvSpPr>
        <p:spPr>
          <a:xfrm>
            <a:off x="5932495" y="3890876"/>
            <a:ext cx="1813902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2160-0</a:t>
            </a:r>
          </a:p>
        </p:txBody>
      </p:sp>
      <p:sp>
        <p:nvSpPr>
          <p:cNvPr id="88" name="TextBox 44">
            <a:extLst>
              <a:ext uri="{FF2B5EF4-FFF2-40B4-BE49-F238E27FC236}">
                <a16:creationId xmlns:a16="http://schemas.microsoft.com/office/drawing/2014/main" id="{E322EEEC-3A8F-4F0E-8A10-B6EC4DE6ABC0}"/>
              </a:ext>
            </a:extLst>
          </p:cNvPr>
          <p:cNvSpPr txBox="1"/>
          <p:nvPr/>
        </p:nvSpPr>
        <p:spPr>
          <a:xfrm>
            <a:off x="5932495" y="3244458"/>
            <a:ext cx="181390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Serum creatinine test</a:t>
            </a:r>
            <a:endParaRPr lang="en-US" sz="2400" b="1" dirty="0"/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DB0B3CDF-ADDA-4606-9117-7D0348FFB839}"/>
              </a:ext>
            </a:extLst>
          </p:cNvPr>
          <p:cNvCxnSpPr>
            <a:cxnSpLocks/>
            <a:stCxn id="43" idx="2"/>
            <a:endCxn id="88" idx="1"/>
          </p:cNvCxnSpPr>
          <p:nvPr/>
        </p:nvCxnSpPr>
        <p:spPr>
          <a:xfrm>
            <a:off x="3576559" y="3278187"/>
            <a:ext cx="2355936" cy="289437"/>
          </a:xfrm>
          <a:prstGeom prst="straightConnector1">
            <a:avLst/>
          </a:prstGeom>
          <a:ln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46140CF4-A96B-423F-AF0A-B6B49E552475}"/>
              </a:ext>
            </a:extLst>
          </p:cNvPr>
          <p:cNvSpPr txBox="1"/>
          <p:nvPr/>
        </p:nvSpPr>
        <p:spPr>
          <a:xfrm>
            <a:off x="5246517" y="4561059"/>
            <a:ext cx="22789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BA20994-B14B-484B-AEC4-5C9791DA275D}"/>
              </a:ext>
            </a:extLst>
          </p:cNvPr>
          <p:cNvSpPr/>
          <p:nvPr/>
        </p:nvSpPr>
        <p:spPr>
          <a:xfrm>
            <a:off x="3473108" y="3216657"/>
            <a:ext cx="550320" cy="550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/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784462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Office PowerPoint</Application>
  <PresentationFormat>Grand écran</PresentationFormat>
  <Paragraphs>45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3</cp:revision>
  <dcterms:created xsi:type="dcterms:W3CDTF">2020-02-11T13:31:33Z</dcterms:created>
  <dcterms:modified xsi:type="dcterms:W3CDTF">2020-02-14T12:45:43Z</dcterms:modified>
</cp:coreProperties>
</file>