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33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C2EA5-DDD9-41B5-A743-573E81829967}" type="datetimeFigureOut">
              <a:rPr lang="fr-FR" smtClean="0"/>
              <a:t>23/08/2021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C3D72-9523-4B9D-ACE9-80FF30180E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525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5E47E-F869-4E28-92EF-70EB33640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0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D7A579-5204-4993-842E-5C8790158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58703F-81DA-4849-A0F5-06C3D4136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20DC03-3594-487B-889D-30BCA2EB1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23/08/2021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49DD6E-6441-4DD4-A257-2CFFD1E30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C1E843-19E1-4A2D-A3FA-4D681934B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444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6CF45A-3A6A-418B-A444-DD98FA943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9C79861-7519-4EF0-BD1C-9DF5B6AE3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2E3985-B990-4E6F-BFE7-6F3B6DEB0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23/08/2021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CE1EAD-142C-47C5-A1E8-5C282C812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BF5F82-0382-493C-B915-37551A4A9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4668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5435CC3-7813-463E-AB95-485A5453F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93A6F50-7AE1-40EF-BACD-747AB9901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55A3E5-1E3D-4608-A690-E65ED1EC3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23/08/2021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A0A97C-FB18-472E-9472-17AC170D6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2130E76-7746-40CE-B7C0-C5DEF955C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695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627C49-7589-4F42-81EA-D28EAE1EE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6E96BE-713A-4E60-8D60-62FA13538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1FF944-7692-4E6C-8331-00668812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23/08/2021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D33A06-BC5C-404C-B1EA-BC8712092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FACD0D-E37B-4B84-9CA0-1AC620DBA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7950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BC418F-3606-4B14-8582-EB0954B07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199D1D-4AEB-4406-8477-7D8467A87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0FEBE3-5D8C-4E19-9887-F69A6FDD7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23/08/2021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7DAF95-F104-4A96-B076-73BF10472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E210DB-A997-49B5-9611-F2C13683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775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E3A876-473B-4C19-BA63-42C53B539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DBD61C-2670-4D37-B019-F9C80A6CAA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093A4CF-2B61-48E4-9482-AAF327AC6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F50E4A-94C5-4430-B9DF-8847C66D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23/08/2021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ED642C-4D7F-4B0B-895E-1CD0AF76F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CE1EC4-7F79-4A4B-A667-A968DA6CD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981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23D0AA-8871-4E40-A4CC-2882E2BBB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72705FC-CB73-4D4F-98DC-26FE0F251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E0F8149-EE69-4ABB-9F4E-E479A3571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FD1B5F6-1A02-43FD-B3CC-4D2CF04E88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C998070-8D25-48BB-A188-D67548DA2D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14DC0C7-0BA6-47E0-BCC7-0AF7D9401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23/08/2021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8ACDAF5-786C-4442-BB8C-77E90C56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4EA81E7-8C92-4F28-A8BB-34FFEBCC5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5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392397-4265-4ECA-858E-3B46F0929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B670A94-0D61-48ED-8771-70631593E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23/08/2021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E28DEE-EF36-4611-A91F-35D39F9A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6C44B8-F89C-48D9-A474-A6A3716DF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0204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1B8C0FB-12D5-4FE5-83E3-79A6110FE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23/08/2021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6544E9A-EA1C-45BF-90B7-C6287B80B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EED49FD-B14F-4B05-8D5C-8ED2F5689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22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C3BC82-7F57-409C-B5CC-29EE1E04B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86F8FB-B69F-469E-8049-5F30E48CE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9E53FC-E3BF-4943-B1D3-BA081630B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497159-70B0-4462-8716-BD096D866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23/08/2021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5894408-DEDA-4E62-83B9-3FCD40575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877443-1E5E-4603-BA55-D152D27C9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21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DF6D6F-F0A9-4A88-BE72-B91055C9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29E2DDF-1918-45B9-89CA-A0F14491C4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E5D9D44-0249-481F-A80B-032CB3EE4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CA2153-3731-41C3-B074-F9FF5088E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23/08/2021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ED92CC-CDBF-426C-B5CC-10F3D23AF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5AB24F-92DB-4B4D-A60D-42E5494D7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6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68F6FED-733B-46B7-8EF1-AB50268EB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595156-9C61-45A6-9F95-0E1786225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D63E3C-CFCB-44AC-9F65-8C5C195AAB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A1CB3-45B4-4365-8A01-D60AF6EBF46C}" type="datetimeFigureOut">
              <a:rPr lang="fr-FR" smtClean="0"/>
              <a:t>23/08/2021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5261F0-3C75-4748-B9A6-82DD9F598B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4459AF-0729-4595-88F2-1B1D5A4D0D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03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394F1E5-8B43-4A9F-97E9-90AEE9F5FE73}"/>
              </a:ext>
            </a:extLst>
          </p:cNvPr>
          <p:cNvSpPr/>
          <p:nvPr/>
        </p:nvSpPr>
        <p:spPr>
          <a:xfrm>
            <a:off x="1929089" y="21178"/>
            <a:ext cx="2638740" cy="89989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noProof="1">
                <a:solidFill>
                  <a:srgbClr val="FFFF00"/>
                </a:solidFill>
              </a:rPr>
              <a:t>Catalog</a:t>
            </a:r>
            <a:r>
              <a:rPr lang="en-US" sz="1013" noProof="1">
                <a:solidFill>
                  <a:srgbClr val="FFFF00"/>
                </a:solidFill>
              </a:rPr>
              <a:t> </a:t>
            </a:r>
          </a:p>
          <a:p>
            <a:pPr algn="ctr" defTabSz="457200"/>
            <a:r>
              <a:rPr lang="en-US" sz="2000" noProof="1">
                <a:solidFill>
                  <a:schemeClr val="bg1"/>
                </a:solidFill>
              </a:rPr>
              <a:t>profile of </a:t>
            </a:r>
            <a:r>
              <a:rPr lang="en-US" sz="2000" noProof="1">
                <a:solidFill>
                  <a:srgbClr val="FFFF00"/>
                </a:solidFill>
              </a:rPr>
              <a:t>Composition</a:t>
            </a:r>
          </a:p>
        </p:txBody>
      </p:sp>
      <p:sp>
        <p:nvSpPr>
          <p:cNvPr id="16" name="Nuage 15">
            <a:extLst>
              <a:ext uri="{FF2B5EF4-FFF2-40B4-BE49-F238E27FC236}">
                <a16:creationId xmlns:a16="http://schemas.microsoft.com/office/drawing/2014/main" id="{CA64B564-980D-4B07-B9FE-32CD40B7CC31}"/>
              </a:ext>
            </a:extLst>
          </p:cNvPr>
          <p:cNvSpPr/>
          <p:nvPr/>
        </p:nvSpPr>
        <p:spPr>
          <a:xfrm>
            <a:off x="1265925" y="3749015"/>
            <a:ext cx="2855358" cy="1442889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noProof="1">
                <a:solidFill>
                  <a:schemeClr val="tx1"/>
                </a:solidFill>
              </a:rPr>
              <a:t>Global properties of the catalog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57F29ACB-2F39-4FF5-A15E-6CF4B36906B0}"/>
              </a:ext>
            </a:extLst>
          </p:cNvPr>
          <p:cNvSpPr txBox="1"/>
          <p:nvPr/>
        </p:nvSpPr>
        <p:spPr>
          <a:xfrm>
            <a:off x="1633723" y="5247687"/>
            <a:ext cx="22754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category,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custodian,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title,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date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946E9D0-D148-4527-8D03-943EAE13355B}"/>
              </a:ext>
            </a:extLst>
          </p:cNvPr>
          <p:cNvSpPr txBox="1"/>
          <p:nvPr/>
        </p:nvSpPr>
        <p:spPr>
          <a:xfrm>
            <a:off x="4637660" y="3045567"/>
            <a:ext cx="607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1"/>
              <a:t>0..*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1908B-CC45-41BD-BE20-7F25C0BD8D17}"/>
              </a:ext>
            </a:extLst>
          </p:cNvPr>
          <p:cNvSpPr/>
          <p:nvPr/>
        </p:nvSpPr>
        <p:spPr>
          <a:xfrm>
            <a:off x="5495728" y="1101000"/>
            <a:ext cx="2092574" cy="114054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noProof="1">
                <a:solidFill>
                  <a:schemeClr val="bg1"/>
                </a:solidFill>
              </a:rPr>
              <a:t>Item 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7054F33F-F8D4-4BD0-A2B1-D9402F03BA80}"/>
              </a:ext>
            </a:extLst>
          </p:cNvPr>
          <p:cNvSpPr txBox="1"/>
          <p:nvPr/>
        </p:nvSpPr>
        <p:spPr>
          <a:xfrm>
            <a:off x="4254631" y="5249685"/>
            <a:ext cx="50931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lab compendium: PlanDefinition,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device catalog: DeviceDefinition,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drug formulary: MedicationKnowledge,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Order sets: PlanDefinition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</a:p>
        </p:txBody>
      </p:sp>
      <p:sp>
        <p:nvSpPr>
          <p:cNvPr id="36" name="Nuage 35">
            <a:extLst>
              <a:ext uri="{FF2B5EF4-FFF2-40B4-BE49-F238E27FC236}">
                <a16:creationId xmlns:a16="http://schemas.microsoft.com/office/drawing/2014/main" id="{2BB833A7-DF5B-4C46-B41A-9178DFF7F011}"/>
              </a:ext>
            </a:extLst>
          </p:cNvPr>
          <p:cNvSpPr/>
          <p:nvPr/>
        </p:nvSpPr>
        <p:spPr>
          <a:xfrm>
            <a:off x="4563650" y="3354569"/>
            <a:ext cx="4124130" cy="1902639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noProof="1">
                <a:solidFill>
                  <a:schemeClr val="tx1"/>
                </a:solidFill>
              </a:rPr>
              <a:t>An item (product, service, knowledge artifact …) of the catalog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F7499312-0422-4CD2-B133-A9ED34C47DF7}"/>
              </a:ext>
            </a:extLst>
          </p:cNvPr>
          <p:cNvSpPr txBox="1"/>
          <p:nvPr/>
        </p:nvSpPr>
        <p:spPr>
          <a:xfrm>
            <a:off x="9106283" y="4891071"/>
            <a:ext cx="29624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ActivityDefinition,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 ObservationDefinition,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SpecimenDefinition, 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ConceptMap, 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ChargeItemDefinition 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en-US" sz="200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9E0DC2-4141-467F-9A47-780746B48E5A}"/>
              </a:ext>
            </a:extLst>
          </p:cNvPr>
          <p:cNvSpPr/>
          <p:nvPr/>
        </p:nvSpPr>
        <p:spPr>
          <a:xfrm>
            <a:off x="9505930" y="1099847"/>
            <a:ext cx="2231977" cy="114054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noProof="1">
                <a:solidFill>
                  <a:schemeClr val="bg1"/>
                </a:solidFill>
              </a:rPr>
              <a:t>Supporting definitional resource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70BFF4A9-F4AC-426D-BC71-5EC0C42221DB}"/>
              </a:ext>
            </a:extLst>
          </p:cNvPr>
          <p:cNvSpPr txBox="1"/>
          <p:nvPr/>
        </p:nvSpPr>
        <p:spPr>
          <a:xfrm>
            <a:off x="8853034" y="1283676"/>
            <a:ext cx="631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1"/>
              <a:t>0..*</a:t>
            </a:r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C527A67D-CD1D-4C1E-9352-EB37ECC96742}"/>
              </a:ext>
            </a:extLst>
          </p:cNvPr>
          <p:cNvCxnSpPr>
            <a:cxnSpLocks/>
            <a:stCxn id="11" idx="3"/>
            <a:endCxn id="29" idx="1"/>
          </p:cNvCxnSpPr>
          <p:nvPr/>
        </p:nvCxnSpPr>
        <p:spPr>
          <a:xfrm flipV="1">
            <a:off x="7588302" y="1670118"/>
            <a:ext cx="1917628" cy="1153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Nuage 33">
            <a:extLst>
              <a:ext uri="{FF2B5EF4-FFF2-40B4-BE49-F238E27FC236}">
                <a16:creationId xmlns:a16="http://schemas.microsoft.com/office/drawing/2014/main" id="{672D080D-8BF0-44F4-BF71-8C95CBBC5124}"/>
              </a:ext>
            </a:extLst>
          </p:cNvPr>
          <p:cNvSpPr/>
          <p:nvPr/>
        </p:nvSpPr>
        <p:spPr>
          <a:xfrm>
            <a:off x="9010856" y="3144921"/>
            <a:ext cx="3057837" cy="1778734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noProof="1">
                <a:solidFill>
                  <a:schemeClr val="tx1"/>
                </a:solidFill>
              </a:rPr>
              <a:t>Resources providing further details on the item</a:t>
            </a:r>
          </a:p>
        </p:txBody>
      </p:sp>
      <p:cxnSp>
        <p:nvCxnSpPr>
          <p:cNvPr id="14" name="Connecteur : en angle 13">
            <a:extLst>
              <a:ext uri="{FF2B5EF4-FFF2-40B4-BE49-F238E27FC236}">
                <a16:creationId xmlns:a16="http://schemas.microsoft.com/office/drawing/2014/main" id="{96E14973-247A-449B-98ED-0D425A7A48C1}"/>
              </a:ext>
            </a:extLst>
          </p:cNvPr>
          <p:cNvCxnSpPr>
            <a:cxnSpLocks/>
            <a:stCxn id="11" idx="2"/>
            <a:endCxn id="20" idx="3"/>
          </p:cNvCxnSpPr>
          <p:nvPr/>
        </p:nvCxnSpPr>
        <p:spPr>
          <a:xfrm rot="5400000">
            <a:off x="5150566" y="1664591"/>
            <a:ext cx="814498" cy="1968401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83569E88-8F27-4DF3-BFB2-02B8D67F4DE2}"/>
              </a:ext>
            </a:extLst>
          </p:cNvPr>
          <p:cNvSpPr txBox="1"/>
          <p:nvPr/>
        </p:nvSpPr>
        <p:spPr>
          <a:xfrm>
            <a:off x="6590111" y="709986"/>
            <a:ext cx="607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1"/>
              <a:t>0..*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F34064-8B6F-4B06-B950-EFD89EB71C6D}"/>
              </a:ext>
            </a:extLst>
          </p:cNvPr>
          <p:cNvSpPr/>
          <p:nvPr/>
        </p:nvSpPr>
        <p:spPr>
          <a:xfrm>
            <a:off x="1925144" y="2583027"/>
            <a:ext cx="2648470" cy="94602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2400" noProof="1">
                <a:solidFill>
                  <a:srgbClr val="FFFF00"/>
                </a:solidFill>
              </a:rPr>
              <a:t>CatalogHeader </a:t>
            </a:r>
            <a:r>
              <a:rPr lang="en-US" sz="2000" noProof="1">
                <a:solidFill>
                  <a:schemeClr val="bg1"/>
                </a:solidFill>
              </a:rPr>
              <a:t>profile of </a:t>
            </a:r>
            <a:r>
              <a:rPr lang="en-US" sz="2000" noProof="1">
                <a:solidFill>
                  <a:srgbClr val="FFFF00"/>
                </a:solidFill>
              </a:rPr>
              <a:t>Composition</a:t>
            </a:r>
            <a:endParaRPr lang="en-US" sz="2400" noProof="1">
              <a:solidFill>
                <a:srgbClr val="FFFF00"/>
              </a:solidFill>
            </a:endParaRPr>
          </a:p>
        </p:txBody>
      </p: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B0AAAAD2-C9B1-4D41-98B6-0534699C1F9A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4567829" y="471127"/>
            <a:ext cx="1974186" cy="629873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B63204CC-C3E1-448F-9D19-4CD455160D26}"/>
              </a:ext>
            </a:extLst>
          </p:cNvPr>
          <p:cNvSpPr txBox="1"/>
          <p:nvPr/>
        </p:nvSpPr>
        <p:spPr>
          <a:xfrm>
            <a:off x="5357757" y="2334873"/>
            <a:ext cx="3117297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2000" noProof="1">
                <a:solidFill>
                  <a:srgbClr val="0070C0"/>
                </a:solidFill>
              </a:rPr>
              <a:t>extension:catalogReference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A2DFDAB1-39F2-40ED-A765-CC48D12DE95E}"/>
              </a:ext>
            </a:extLst>
          </p:cNvPr>
          <p:cNvSpPr txBox="1"/>
          <p:nvPr/>
        </p:nvSpPr>
        <p:spPr>
          <a:xfrm>
            <a:off x="4786473" y="328325"/>
            <a:ext cx="1439570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noProof="1">
                <a:solidFill>
                  <a:srgbClr val="0070C0"/>
                </a:solidFill>
              </a:rPr>
              <a:t>section.entry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9925C88-5DDB-4CCF-A9FE-7F7B50870664}"/>
              </a:ext>
            </a:extLst>
          </p:cNvPr>
          <p:cNvSpPr txBox="1"/>
          <p:nvPr/>
        </p:nvSpPr>
        <p:spPr>
          <a:xfrm>
            <a:off x="113851" y="-1838"/>
            <a:ext cx="16886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i="1" noProof="1"/>
              <a:t>a catalog handled with method 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CE0BDDA-6B60-46E0-97FB-017DF6251B3D}"/>
              </a:ext>
            </a:extLst>
          </p:cNvPr>
          <p:cNvSpPr txBox="1"/>
          <p:nvPr/>
        </p:nvSpPr>
        <p:spPr>
          <a:xfrm>
            <a:off x="113851" y="2548207"/>
            <a:ext cx="16886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i="1" noProof="1"/>
              <a:t>a catalog handled with method 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95C44B-8436-47FD-8890-471655C0F355}"/>
              </a:ext>
            </a:extLst>
          </p:cNvPr>
          <p:cNvSpPr/>
          <p:nvPr/>
        </p:nvSpPr>
        <p:spPr>
          <a:xfrm>
            <a:off x="2630369" y="1271066"/>
            <a:ext cx="1239608" cy="89989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noProof="1">
                <a:solidFill>
                  <a:srgbClr val="0070C0"/>
                </a:solidFill>
              </a:rPr>
              <a:t>Any</a:t>
            </a:r>
          </a:p>
        </p:txBody>
      </p:sp>
      <p:cxnSp>
        <p:nvCxnSpPr>
          <p:cNvPr id="23" name="Connecteur : en angle 22">
            <a:extLst>
              <a:ext uri="{FF2B5EF4-FFF2-40B4-BE49-F238E27FC236}">
                <a16:creationId xmlns:a16="http://schemas.microsoft.com/office/drawing/2014/main" id="{25EB9E85-479B-4D6B-B6C3-2653F9F2A543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 rot="5400000">
            <a:off x="3043745" y="2376598"/>
            <a:ext cx="412063" cy="794"/>
          </a:xfrm>
          <a:prstGeom prst="bentConnector3">
            <a:avLst>
              <a:gd name="adj1" fmla="val 50000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DB50664D-5408-4475-976C-839D52058549}"/>
              </a:ext>
            </a:extLst>
          </p:cNvPr>
          <p:cNvCxnSpPr>
            <a:cxnSpLocks/>
            <a:stCxn id="22" idx="0"/>
            <a:endCxn id="5" idx="2"/>
          </p:cNvCxnSpPr>
          <p:nvPr/>
        </p:nvCxnSpPr>
        <p:spPr>
          <a:xfrm rot="16200000" flipV="1">
            <a:off x="3074321" y="1095214"/>
            <a:ext cx="349990" cy="1714"/>
          </a:xfrm>
          <a:prstGeom prst="bentConnector3">
            <a:avLst>
              <a:gd name="adj1" fmla="val 50000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FDE2CA6B-826F-4AAB-A44C-6C5D0A18A69E}"/>
              </a:ext>
            </a:extLst>
          </p:cNvPr>
          <p:cNvSpPr txBox="1"/>
          <p:nvPr/>
        </p:nvSpPr>
        <p:spPr>
          <a:xfrm>
            <a:off x="276335" y="1203504"/>
            <a:ext cx="23229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i="1" dirty="0"/>
              <a:t>Plan or set of dispositions subject of the catalog</a:t>
            </a:r>
            <a:endParaRPr lang="fr-FR" sz="2000" i="1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8E0F5F37-8C08-4088-AF66-625977D1EB29}"/>
              </a:ext>
            </a:extLst>
          </p:cNvPr>
          <p:cNvSpPr txBox="1"/>
          <p:nvPr/>
        </p:nvSpPr>
        <p:spPr>
          <a:xfrm>
            <a:off x="3296293" y="2237038"/>
            <a:ext cx="9180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fr-FR"/>
            </a:defPPr>
            <a:lvl1pPr>
              <a:defRPr sz="2000">
                <a:solidFill>
                  <a:srgbClr val="0070C0"/>
                </a:solidFill>
              </a:defRPr>
            </a:lvl1pPr>
          </a:lstStyle>
          <a:p>
            <a:r>
              <a:rPr lang="en-US" noProof="1"/>
              <a:t>subject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02E908B4-F40A-4226-B372-8D149E10F382}"/>
              </a:ext>
            </a:extLst>
          </p:cNvPr>
          <p:cNvSpPr txBox="1"/>
          <p:nvPr/>
        </p:nvSpPr>
        <p:spPr>
          <a:xfrm>
            <a:off x="3325019" y="901832"/>
            <a:ext cx="9180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fr-FR"/>
            </a:defPPr>
            <a:lvl1pPr>
              <a:defRPr sz="2000">
                <a:solidFill>
                  <a:srgbClr val="0070C0"/>
                </a:solidFill>
              </a:defRPr>
            </a:lvl1pPr>
          </a:lstStyle>
          <a:p>
            <a:r>
              <a:rPr lang="en-US" noProof="1"/>
              <a:t>subject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54AE9AE4-88AA-4F5F-860A-6FA3D57E1D62}"/>
              </a:ext>
            </a:extLst>
          </p:cNvPr>
          <p:cNvSpPr txBox="1"/>
          <p:nvPr/>
        </p:nvSpPr>
        <p:spPr>
          <a:xfrm>
            <a:off x="2693604" y="939878"/>
            <a:ext cx="631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1"/>
              <a:t>0..1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8C098EC2-10EA-43F3-8F9C-54DA47F46E08}"/>
              </a:ext>
            </a:extLst>
          </p:cNvPr>
          <p:cNvSpPr txBox="1"/>
          <p:nvPr/>
        </p:nvSpPr>
        <p:spPr>
          <a:xfrm>
            <a:off x="2682424" y="2072936"/>
            <a:ext cx="631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1"/>
              <a:t>0..1</a:t>
            </a:r>
          </a:p>
        </p:txBody>
      </p:sp>
    </p:spTree>
    <p:extLst>
      <p:ext uri="{BB962C8B-B14F-4D97-AF65-F5344CB8AC3E}">
        <p14:creationId xmlns:p14="http://schemas.microsoft.com/office/powerpoint/2010/main" val="34915620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Microsoft Office PowerPoint</Application>
  <PresentationFormat>Grand écran</PresentationFormat>
  <Paragraphs>38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François MACARY</dc:creator>
  <cp:lastModifiedBy>François MACARY</cp:lastModifiedBy>
  <cp:revision>18</cp:revision>
  <dcterms:created xsi:type="dcterms:W3CDTF">2020-01-10T14:54:47Z</dcterms:created>
  <dcterms:modified xsi:type="dcterms:W3CDTF">2021-08-23T08:59:51Z</dcterms:modified>
</cp:coreProperties>
</file>