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35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037" autoAdjust="0"/>
    <p:restoredTop sz="95822" autoAdjust="0"/>
  </p:normalViewPr>
  <p:slideViewPr>
    <p:cSldViewPr snapToGrid="0">
      <p:cViewPr>
        <p:scale>
          <a:sx n="200" d="100"/>
          <a:sy n="200" d="100"/>
        </p:scale>
        <p:origin x="3174" y="-50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C2EA5-DDD9-41B5-A743-573E81829967}" type="datetimeFigureOut">
              <a:rPr lang="fr-FR" smtClean="0"/>
              <a:t>19/08/2021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C3D72-9523-4B9D-ACE9-80FF30180E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8525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5E47E-F869-4E28-92EF-70EB33640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0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19/08/2021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4199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19/08/2021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3473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19/08/2021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5934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19/08/2021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5053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19/08/2021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3737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19/08/2021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1870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19/08/2021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0006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19/08/2021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4105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19/08/2021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8129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19/08/2021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4178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19/08/2021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8575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A1CB3-45B4-4365-8A01-D60AF6EBF46C}" type="datetimeFigureOut">
              <a:rPr lang="fr-FR" smtClean="0"/>
              <a:t>19/08/2021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2877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13">
            <a:extLst>
              <a:ext uri="{FF2B5EF4-FFF2-40B4-BE49-F238E27FC236}">
                <a16:creationId xmlns:a16="http://schemas.microsoft.com/office/drawing/2014/main" id="{C183E623-BFE6-4FA3-850D-75BF3F93A9A4}"/>
              </a:ext>
            </a:extLst>
          </p:cNvPr>
          <p:cNvSpPr/>
          <p:nvPr/>
        </p:nvSpPr>
        <p:spPr>
          <a:xfrm>
            <a:off x="3703675" y="4171139"/>
            <a:ext cx="133875" cy="105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CB68A4-8BCF-4ED4-B3EC-85128DE8E000}"/>
              </a:ext>
            </a:extLst>
          </p:cNvPr>
          <p:cNvSpPr/>
          <p:nvPr/>
        </p:nvSpPr>
        <p:spPr>
          <a:xfrm>
            <a:off x="2515570" y="3787099"/>
            <a:ext cx="133875" cy="105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A72DB7A0-D5EC-40AC-B3C9-763C793A4C0A}"/>
              </a:ext>
            </a:extLst>
          </p:cNvPr>
          <p:cNvSpPr/>
          <p:nvPr/>
        </p:nvSpPr>
        <p:spPr>
          <a:xfrm>
            <a:off x="1600811" y="6441859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54602CB8-F7C9-43C5-8767-8EAC1E93CF3C}"/>
              </a:ext>
            </a:extLst>
          </p:cNvPr>
          <p:cNvSpPr/>
          <p:nvPr/>
        </p:nvSpPr>
        <p:spPr>
          <a:xfrm>
            <a:off x="1224292" y="6441859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A792B04D-C052-4DE9-9E5B-F5FDFE0D5EC0}"/>
              </a:ext>
            </a:extLst>
          </p:cNvPr>
          <p:cNvSpPr/>
          <p:nvPr/>
        </p:nvSpPr>
        <p:spPr>
          <a:xfrm>
            <a:off x="2429291" y="6441859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2BE86968-1542-4DE7-B8C9-1A66456A8699}"/>
              </a:ext>
            </a:extLst>
          </p:cNvPr>
          <p:cNvSpPr/>
          <p:nvPr/>
        </p:nvSpPr>
        <p:spPr>
          <a:xfrm>
            <a:off x="2084448" y="6441859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5BCA7CEB-5C75-4176-9482-5EC065DE0A2F}"/>
              </a:ext>
            </a:extLst>
          </p:cNvPr>
          <p:cNvSpPr/>
          <p:nvPr/>
        </p:nvSpPr>
        <p:spPr>
          <a:xfrm>
            <a:off x="1600811" y="7514903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A865186-92E8-42D1-8A5F-269ACB67880E}"/>
              </a:ext>
            </a:extLst>
          </p:cNvPr>
          <p:cNvSpPr/>
          <p:nvPr/>
        </p:nvSpPr>
        <p:spPr>
          <a:xfrm>
            <a:off x="1205242" y="7514903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6C901711-59C8-409F-A7C2-E1665F2D2930}"/>
              </a:ext>
            </a:extLst>
          </p:cNvPr>
          <p:cNvSpPr/>
          <p:nvPr/>
        </p:nvSpPr>
        <p:spPr>
          <a:xfrm>
            <a:off x="2429291" y="7514903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B579C4D9-0F20-4FD4-A544-73FA0B1AA16D}"/>
              </a:ext>
            </a:extLst>
          </p:cNvPr>
          <p:cNvSpPr/>
          <p:nvPr/>
        </p:nvSpPr>
        <p:spPr>
          <a:xfrm>
            <a:off x="2084448" y="7514903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B4B0678E-0778-4593-9318-1FAD99F2647A}"/>
              </a:ext>
            </a:extLst>
          </p:cNvPr>
          <p:cNvSpPr/>
          <p:nvPr/>
        </p:nvSpPr>
        <p:spPr>
          <a:xfrm>
            <a:off x="2418818" y="7538182"/>
            <a:ext cx="133902" cy="93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50AB47ED-0AF1-4EC7-A9F9-044A365ADDAF}"/>
              </a:ext>
            </a:extLst>
          </p:cNvPr>
          <p:cNvSpPr/>
          <p:nvPr/>
        </p:nvSpPr>
        <p:spPr>
          <a:xfrm>
            <a:off x="2418818" y="8187238"/>
            <a:ext cx="133902" cy="93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FCF06D8F-9D63-42B7-9EC0-A152E54D03DB}"/>
              </a:ext>
            </a:extLst>
          </p:cNvPr>
          <p:cNvSpPr/>
          <p:nvPr/>
        </p:nvSpPr>
        <p:spPr>
          <a:xfrm>
            <a:off x="4766616" y="7188907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9FFFF386-BE37-49EB-95E1-B0AF5DCD5F41}"/>
              </a:ext>
            </a:extLst>
          </p:cNvPr>
          <p:cNvSpPr/>
          <p:nvPr/>
        </p:nvSpPr>
        <p:spPr>
          <a:xfrm>
            <a:off x="3908856" y="7188907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5C85D6E2-0253-4355-8B9E-CF9E7A0C2CB4}"/>
              </a:ext>
            </a:extLst>
          </p:cNvPr>
          <p:cNvSpPr/>
          <p:nvPr/>
        </p:nvSpPr>
        <p:spPr>
          <a:xfrm>
            <a:off x="2534233" y="4216077"/>
            <a:ext cx="159533" cy="115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80DA291-B4AD-437B-875D-FF5B2108348A}"/>
              </a:ext>
            </a:extLst>
          </p:cNvPr>
          <p:cNvSpPr/>
          <p:nvPr/>
        </p:nvSpPr>
        <p:spPr>
          <a:xfrm>
            <a:off x="2518960" y="3650327"/>
            <a:ext cx="159533" cy="231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EF5492D-0C1A-4FAD-B8A7-8F5F865CEA0D}"/>
              </a:ext>
            </a:extLst>
          </p:cNvPr>
          <p:cNvSpPr/>
          <p:nvPr/>
        </p:nvSpPr>
        <p:spPr>
          <a:xfrm>
            <a:off x="1005097" y="5191407"/>
            <a:ext cx="191812" cy="110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29085B8-64CC-4842-B3AC-BEAC465ED479}"/>
              </a:ext>
            </a:extLst>
          </p:cNvPr>
          <p:cNvSpPr/>
          <p:nvPr/>
        </p:nvSpPr>
        <p:spPr>
          <a:xfrm>
            <a:off x="1004757" y="4756079"/>
            <a:ext cx="191812" cy="110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DAE8B25-5BC6-4119-BF19-A08010E8F53C}"/>
              </a:ext>
            </a:extLst>
          </p:cNvPr>
          <p:cNvSpPr/>
          <p:nvPr/>
        </p:nvSpPr>
        <p:spPr>
          <a:xfrm>
            <a:off x="2644456" y="4267658"/>
            <a:ext cx="159533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D5FA4E3F-19EF-4914-9915-5116C601F01A}"/>
              </a:ext>
            </a:extLst>
          </p:cNvPr>
          <p:cNvSpPr/>
          <p:nvPr/>
        </p:nvSpPr>
        <p:spPr>
          <a:xfrm>
            <a:off x="2777945" y="4267658"/>
            <a:ext cx="159533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72EAEF-6D83-49DD-98E1-F0B22E4F5A26}"/>
              </a:ext>
            </a:extLst>
          </p:cNvPr>
          <p:cNvSpPr/>
          <p:nvPr/>
        </p:nvSpPr>
        <p:spPr>
          <a:xfrm>
            <a:off x="2634310" y="4059402"/>
            <a:ext cx="159533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7C23550-3151-4C8B-98DB-2CB80AC4E95B}"/>
              </a:ext>
            </a:extLst>
          </p:cNvPr>
          <p:cNvSpPr/>
          <p:nvPr/>
        </p:nvSpPr>
        <p:spPr>
          <a:xfrm>
            <a:off x="2513580" y="4292907"/>
            <a:ext cx="191812" cy="110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8DB10793-A547-4478-B757-E91CE222C90E}"/>
              </a:ext>
            </a:extLst>
          </p:cNvPr>
          <p:cNvSpPr/>
          <p:nvPr/>
        </p:nvSpPr>
        <p:spPr>
          <a:xfrm>
            <a:off x="2516605" y="4078951"/>
            <a:ext cx="191812" cy="110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39DD055-8EF1-46D5-A759-909838B13B59}"/>
              </a:ext>
            </a:extLst>
          </p:cNvPr>
          <p:cNvSpPr/>
          <p:nvPr/>
        </p:nvSpPr>
        <p:spPr>
          <a:xfrm>
            <a:off x="3655583" y="3755938"/>
            <a:ext cx="191812" cy="162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946E9D0-D148-4527-8D03-943EAE13355B}"/>
              </a:ext>
            </a:extLst>
          </p:cNvPr>
          <p:cNvSpPr txBox="1"/>
          <p:nvPr/>
        </p:nvSpPr>
        <p:spPr>
          <a:xfrm>
            <a:off x="474621" y="2931289"/>
            <a:ext cx="4825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0..*</a:t>
            </a:r>
          </a:p>
        </p:txBody>
      </p:sp>
      <p:cxnSp>
        <p:nvCxnSpPr>
          <p:cNvPr id="14" name="Connecteur : en angle 13">
            <a:extLst>
              <a:ext uri="{FF2B5EF4-FFF2-40B4-BE49-F238E27FC236}">
                <a16:creationId xmlns:a16="http://schemas.microsoft.com/office/drawing/2014/main" id="{96E14973-247A-449B-98ED-0D425A7A48C1}"/>
              </a:ext>
            </a:extLst>
          </p:cNvPr>
          <p:cNvCxnSpPr>
            <a:cxnSpLocks/>
            <a:stCxn id="60" idx="0"/>
            <a:endCxn id="20" idx="2"/>
          </p:cNvCxnSpPr>
          <p:nvPr/>
        </p:nvCxnSpPr>
        <p:spPr>
          <a:xfrm rot="16200000" flipV="1">
            <a:off x="1340735" y="2392334"/>
            <a:ext cx="732527" cy="1783459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EF34064-8B6F-4B06-B950-EFD89EB71C6D}"/>
              </a:ext>
            </a:extLst>
          </p:cNvPr>
          <p:cNvSpPr/>
          <p:nvPr/>
        </p:nvSpPr>
        <p:spPr>
          <a:xfrm>
            <a:off x="84088" y="2408099"/>
            <a:ext cx="1462359" cy="5097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noProof="1">
                <a:solidFill>
                  <a:srgbClr val="FFFF00"/>
                </a:solidFill>
              </a:rPr>
              <a:t>CatalogHeader profile of Composition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0DBA933-9565-444C-B7B3-F193880AE287}"/>
              </a:ext>
            </a:extLst>
          </p:cNvPr>
          <p:cNvSpPr txBox="1"/>
          <p:nvPr/>
        </p:nvSpPr>
        <p:spPr>
          <a:xfrm>
            <a:off x="1522031" y="3068235"/>
            <a:ext cx="1022440" cy="238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noProof="1">
                <a:solidFill>
                  <a:srgbClr val="0070C0"/>
                </a:solidFill>
              </a:rPr>
              <a:t>catalogReference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324F97B-D06D-400B-82DF-1A3970FD058D}"/>
              </a:ext>
            </a:extLst>
          </p:cNvPr>
          <p:cNvSpPr/>
          <p:nvPr/>
        </p:nvSpPr>
        <p:spPr>
          <a:xfrm>
            <a:off x="3722533" y="6729442"/>
            <a:ext cx="1333937" cy="60146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noProof="1">
                <a:solidFill>
                  <a:srgbClr val="FFFF00"/>
                </a:solidFill>
              </a:rPr>
              <a:t>Contraindication</a:t>
            </a:r>
          </a:p>
          <a:p>
            <a:pPr algn="ctr"/>
            <a:r>
              <a:rPr lang="en-US" sz="1013" noProof="1">
                <a:solidFill>
                  <a:srgbClr val="FFFF00"/>
                </a:solidFill>
              </a:rPr>
              <a:t>profile of ClinicalUseDefinition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DDA19B55-7B2D-4F80-A8B0-AC35CA3AEB5F}"/>
              </a:ext>
            </a:extLst>
          </p:cNvPr>
          <p:cNvSpPr txBox="1"/>
          <p:nvPr/>
        </p:nvSpPr>
        <p:spPr>
          <a:xfrm>
            <a:off x="2592185" y="7377714"/>
            <a:ext cx="3561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0..*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8C5EA803-67C9-48E4-8679-3F8205317474}"/>
              </a:ext>
            </a:extLst>
          </p:cNvPr>
          <p:cNvSpPr txBox="1"/>
          <p:nvPr/>
        </p:nvSpPr>
        <p:spPr>
          <a:xfrm>
            <a:off x="1460858" y="3646542"/>
            <a:ext cx="10809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>
                <a:solidFill>
                  <a:srgbClr val="0070C0"/>
                </a:solidFill>
              </a:rPr>
              <a:t>monograph.source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4C66D9E-6541-4236-87A7-C6FE9DAC58A9}"/>
              </a:ext>
            </a:extLst>
          </p:cNvPr>
          <p:cNvSpPr txBox="1"/>
          <p:nvPr/>
        </p:nvSpPr>
        <p:spPr>
          <a:xfrm>
            <a:off x="1554483" y="2305031"/>
            <a:ext cx="900881" cy="715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i="1" noProof="1"/>
              <a:t>a catalog of medications handled with method 2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6C8461-F70B-415E-81E3-8C60209C46E4}"/>
              </a:ext>
            </a:extLst>
          </p:cNvPr>
          <p:cNvSpPr txBox="1"/>
          <p:nvPr/>
        </p:nvSpPr>
        <p:spPr>
          <a:xfrm>
            <a:off x="2670572" y="3105852"/>
            <a:ext cx="1093924" cy="559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 algn="ctr"/>
            <a:r>
              <a:rPr lang="en-US" sz="1013" i="1" noProof="1">
                <a:solidFill>
                  <a:schemeClr val="tx1"/>
                </a:solidFill>
              </a:rPr>
              <a:t>A model or kind of device in the catalog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F26F3D45-53F9-4EC5-BA9D-39047742D144}"/>
              </a:ext>
            </a:extLst>
          </p:cNvPr>
          <p:cNvSpPr txBox="1"/>
          <p:nvPr/>
        </p:nvSpPr>
        <p:spPr>
          <a:xfrm>
            <a:off x="3404343" y="5230189"/>
            <a:ext cx="872690" cy="715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z="1013" i="1" noProof="1">
                <a:solidFill>
                  <a:schemeClr val="tx1"/>
                </a:solidFill>
              </a:rPr>
              <a:t>A warning and/or precaution of use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246E45-031A-4786-ACF4-D927C7E9CB6C}"/>
              </a:ext>
            </a:extLst>
          </p:cNvPr>
          <p:cNvSpPr/>
          <p:nvPr/>
        </p:nvSpPr>
        <p:spPr>
          <a:xfrm>
            <a:off x="84088" y="4703880"/>
            <a:ext cx="1122412" cy="627951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noProof="1">
                <a:solidFill>
                  <a:srgbClr val="FFFF00"/>
                </a:solidFill>
              </a:rPr>
              <a:t>Organization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7EBC759F-3EC1-4AEE-B495-9524A5FA0F8C}"/>
              </a:ext>
            </a:extLst>
          </p:cNvPr>
          <p:cNvSpPr txBox="1"/>
          <p:nvPr/>
        </p:nvSpPr>
        <p:spPr>
          <a:xfrm>
            <a:off x="1245943" y="5055578"/>
            <a:ext cx="3862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0..*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34BC439E-46D1-4D3A-A747-099A225EED85}"/>
              </a:ext>
            </a:extLst>
          </p:cNvPr>
          <p:cNvSpPr txBox="1"/>
          <p:nvPr/>
        </p:nvSpPr>
        <p:spPr>
          <a:xfrm>
            <a:off x="-1947" y="4134842"/>
            <a:ext cx="1373208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i="1" noProof="1"/>
              <a:t>Documentation about the medication</a:t>
            </a:r>
          </a:p>
        </p:txBody>
      </p:sp>
      <p:cxnSp>
        <p:nvCxnSpPr>
          <p:cNvPr id="59" name="Connecteur : en angle 58">
            <a:extLst>
              <a:ext uri="{FF2B5EF4-FFF2-40B4-BE49-F238E27FC236}">
                <a16:creationId xmlns:a16="http://schemas.microsoft.com/office/drawing/2014/main" id="{CEC98B57-A84A-4965-8F1C-9AD5C1F66F68}"/>
              </a:ext>
            </a:extLst>
          </p:cNvPr>
          <p:cNvCxnSpPr>
            <a:cxnSpLocks/>
          </p:cNvCxnSpPr>
          <p:nvPr/>
        </p:nvCxnSpPr>
        <p:spPr>
          <a:xfrm flipH="1" flipV="1">
            <a:off x="3832325" y="3691531"/>
            <a:ext cx="11343" cy="132155"/>
          </a:xfrm>
          <a:prstGeom prst="bentConnector3">
            <a:avLst>
              <a:gd name="adj1" fmla="val -1859111"/>
            </a:avLst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>
            <a:extLst>
              <a:ext uri="{FF2B5EF4-FFF2-40B4-BE49-F238E27FC236}">
                <a16:creationId xmlns:a16="http://schemas.microsoft.com/office/drawing/2014/main" id="{F15FD08A-EE01-41B9-A74C-D190D9D0CE08}"/>
              </a:ext>
            </a:extLst>
          </p:cNvPr>
          <p:cNvSpPr txBox="1"/>
          <p:nvPr/>
        </p:nvSpPr>
        <p:spPr>
          <a:xfrm>
            <a:off x="3803455" y="3816807"/>
            <a:ext cx="4174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0..*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6DDBC5-A792-48D7-9DEB-B008187D51FB}"/>
              </a:ext>
            </a:extLst>
          </p:cNvPr>
          <p:cNvSpPr/>
          <p:nvPr/>
        </p:nvSpPr>
        <p:spPr>
          <a:xfrm>
            <a:off x="4036148" y="3567477"/>
            <a:ext cx="1599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noProof="1">
                <a:solidFill>
                  <a:srgbClr val="0070C0"/>
                </a:solidFill>
              </a:rPr>
              <a:t>relatedMedicationKnowledge </a:t>
            </a:r>
          </a:p>
          <a:p>
            <a:r>
              <a:rPr lang="en-US" sz="900" noProof="1"/>
              <a:t>(</a:t>
            </a:r>
            <a:r>
              <a:rPr lang="en-US" sz="900" noProof="1">
                <a:solidFill>
                  <a:srgbClr val="0070C0"/>
                </a:solidFill>
              </a:rPr>
              <a:t>.type </a:t>
            </a:r>
            <a:r>
              <a:rPr lang="en-US" sz="900" noProof="1"/>
              <a:t>= type of association)</a:t>
            </a:r>
            <a:endParaRPr lang="en-US" sz="900" noProof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C6BEAAE-84AD-4EA9-8750-21ACC1178B80}"/>
              </a:ext>
            </a:extLst>
          </p:cNvPr>
          <p:cNvSpPr/>
          <p:nvPr/>
        </p:nvSpPr>
        <p:spPr>
          <a:xfrm>
            <a:off x="2630221" y="3734212"/>
            <a:ext cx="159533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EC58EF-7E7F-4AD1-BF5F-F726576E3AEA}"/>
              </a:ext>
            </a:extLst>
          </p:cNvPr>
          <p:cNvSpPr/>
          <p:nvPr/>
        </p:nvSpPr>
        <p:spPr>
          <a:xfrm>
            <a:off x="3655583" y="3658036"/>
            <a:ext cx="180469" cy="125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892F89-443B-40D7-A74D-F01386D033A2}"/>
              </a:ext>
            </a:extLst>
          </p:cNvPr>
          <p:cNvSpPr/>
          <p:nvPr/>
        </p:nvSpPr>
        <p:spPr>
          <a:xfrm>
            <a:off x="4614557" y="2408099"/>
            <a:ext cx="1462359" cy="509701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noProof="1">
                <a:solidFill>
                  <a:srgbClr val="FFFF00"/>
                </a:solidFill>
              </a:rPr>
              <a:t>Catalog profile of </a:t>
            </a:r>
            <a:r>
              <a:rPr lang="en-US" sz="1238" noProof="1">
                <a:solidFill>
                  <a:srgbClr val="FFFF00"/>
                </a:solidFill>
              </a:rPr>
              <a:t>Composition</a:t>
            </a:r>
          </a:p>
        </p:txBody>
      </p:sp>
      <p:cxnSp>
        <p:nvCxnSpPr>
          <p:cNvPr id="68" name="Connecteur : en angle 67">
            <a:extLst>
              <a:ext uri="{FF2B5EF4-FFF2-40B4-BE49-F238E27FC236}">
                <a16:creationId xmlns:a16="http://schemas.microsoft.com/office/drawing/2014/main" id="{F35B3B54-B8F4-4344-A947-535ED333A7DE}"/>
              </a:ext>
            </a:extLst>
          </p:cNvPr>
          <p:cNvCxnSpPr>
            <a:cxnSpLocks/>
            <a:stCxn id="8" idx="0"/>
            <a:endCxn id="17" idx="2"/>
          </p:cNvCxnSpPr>
          <p:nvPr/>
        </p:nvCxnSpPr>
        <p:spPr>
          <a:xfrm rot="5400000" flipH="1" flipV="1">
            <a:off x="4175659" y="2487959"/>
            <a:ext cx="740236" cy="1599919"/>
          </a:xfrm>
          <a:prstGeom prst="bentConnector3">
            <a:avLst>
              <a:gd name="adj1" fmla="val 50000"/>
            </a:avLst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D033C511-26B7-4EFB-862E-38448F70A80C}"/>
              </a:ext>
            </a:extLst>
          </p:cNvPr>
          <p:cNvSpPr txBox="1"/>
          <p:nvPr/>
        </p:nvSpPr>
        <p:spPr>
          <a:xfrm>
            <a:off x="3721467" y="3370698"/>
            <a:ext cx="44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0..*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0BD4B109-DE85-4241-9CC1-5A4F8481FBCC}"/>
              </a:ext>
            </a:extLst>
          </p:cNvPr>
          <p:cNvSpPr txBox="1"/>
          <p:nvPr/>
        </p:nvSpPr>
        <p:spPr>
          <a:xfrm>
            <a:off x="3642518" y="2305031"/>
            <a:ext cx="916148" cy="715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13" i="1" noProof="1"/>
              <a:t>a catalog of medications handled with method 1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D95BA6C8-B591-4019-AA5D-9E0BB0A16F09}"/>
              </a:ext>
            </a:extLst>
          </p:cNvPr>
          <p:cNvSpPr txBox="1"/>
          <p:nvPr/>
        </p:nvSpPr>
        <p:spPr>
          <a:xfrm>
            <a:off x="4570300" y="3066873"/>
            <a:ext cx="799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>
                <a:solidFill>
                  <a:srgbClr val="0070C0"/>
                </a:solidFill>
              </a:rPr>
              <a:t>section.entry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E376073-CBD2-4E68-AD49-A8949B93DEA2}"/>
              </a:ext>
            </a:extLst>
          </p:cNvPr>
          <p:cNvSpPr txBox="1"/>
          <p:nvPr/>
        </p:nvSpPr>
        <p:spPr>
          <a:xfrm>
            <a:off x="315055" y="3249154"/>
            <a:ext cx="23773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C00000"/>
                </a:solidFill>
              </a:rPr>
              <a:t>(leverage existing extension of the IG for that)</a:t>
            </a:r>
          </a:p>
        </p:txBody>
      </p:sp>
      <p:cxnSp>
        <p:nvCxnSpPr>
          <p:cNvPr id="107" name="Connecteur : en angle 106">
            <a:extLst>
              <a:ext uri="{FF2B5EF4-FFF2-40B4-BE49-F238E27FC236}">
                <a16:creationId xmlns:a16="http://schemas.microsoft.com/office/drawing/2014/main" id="{31ECF306-732F-45CB-A21E-7918E19A7717}"/>
              </a:ext>
            </a:extLst>
          </p:cNvPr>
          <p:cNvCxnSpPr>
            <a:cxnSpLocks/>
            <a:stCxn id="109" idx="3"/>
            <a:endCxn id="98" idx="2"/>
          </p:cNvCxnSpPr>
          <p:nvPr/>
        </p:nvCxnSpPr>
        <p:spPr>
          <a:xfrm flipV="1">
            <a:off x="1196569" y="4402922"/>
            <a:ext cx="1412917" cy="408165"/>
          </a:xfrm>
          <a:prstGeom prst="bentConnector2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 : en angle 115">
            <a:extLst>
              <a:ext uri="{FF2B5EF4-FFF2-40B4-BE49-F238E27FC236}">
                <a16:creationId xmlns:a16="http://schemas.microsoft.com/office/drawing/2014/main" id="{AF848437-9C52-4F44-B4E7-4F7479757CA1}"/>
              </a:ext>
            </a:extLst>
          </p:cNvPr>
          <p:cNvCxnSpPr>
            <a:cxnSpLocks/>
            <a:stCxn id="41" idx="3"/>
            <a:endCxn id="105" idx="2"/>
          </p:cNvCxnSpPr>
          <p:nvPr/>
        </p:nvCxnSpPr>
        <p:spPr>
          <a:xfrm flipV="1">
            <a:off x="1206500" y="4399938"/>
            <a:ext cx="1517723" cy="617918"/>
          </a:xfrm>
          <a:prstGeom prst="bentConnector2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 : en angle 116">
            <a:extLst>
              <a:ext uri="{FF2B5EF4-FFF2-40B4-BE49-F238E27FC236}">
                <a16:creationId xmlns:a16="http://schemas.microsoft.com/office/drawing/2014/main" id="{830CA198-8806-4C21-9B05-71A3FFDED42D}"/>
              </a:ext>
            </a:extLst>
          </p:cNvPr>
          <p:cNvCxnSpPr>
            <a:cxnSpLocks/>
            <a:stCxn id="106" idx="3"/>
            <a:endCxn id="113" idx="2"/>
          </p:cNvCxnSpPr>
          <p:nvPr/>
        </p:nvCxnSpPr>
        <p:spPr>
          <a:xfrm flipV="1">
            <a:off x="1196909" y="4399938"/>
            <a:ext cx="1660803" cy="846477"/>
          </a:xfrm>
          <a:prstGeom prst="bentConnector2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0FF17EB8-A83C-40FA-96EE-77F3334A2894}"/>
              </a:ext>
            </a:extLst>
          </p:cNvPr>
          <p:cNvSpPr/>
          <p:nvPr/>
        </p:nvSpPr>
        <p:spPr>
          <a:xfrm>
            <a:off x="1511546" y="4619887"/>
            <a:ext cx="117131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noProof="1">
                <a:solidFill>
                  <a:srgbClr val="0070C0"/>
                </a:solidFill>
              </a:rPr>
              <a:t>regulatoryAuthority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4DEED48-C288-4FA4-A11B-00B8818C51C9}"/>
              </a:ext>
            </a:extLst>
          </p:cNvPr>
          <p:cNvSpPr/>
          <p:nvPr/>
        </p:nvSpPr>
        <p:spPr>
          <a:xfrm>
            <a:off x="1517931" y="4826463"/>
            <a:ext cx="57904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noProof="1">
                <a:solidFill>
                  <a:srgbClr val="0070C0"/>
                </a:solidFill>
              </a:rPr>
              <a:t>author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2A03529-74DF-439D-A6C4-95A3184F045A}"/>
              </a:ext>
            </a:extLst>
          </p:cNvPr>
          <p:cNvSpPr/>
          <p:nvPr/>
        </p:nvSpPr>
        <p:spPr>
          <a:xfrm>
            <a:off x="1517931" y="5054087"/>
            <a:ext cx="57904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noProof="1">
                <a:solidFill>
                  <a:srgbClr val="0070C0"/>
                </a:solidFill>
              </a:rPr>
              <a:t>sponsor</a:t>
            </a:r>
          </a:p>
        </p:txBody>
      </p:sp>
      <p:sp>
        <p:nvSpPr>
          <p:cNvPr id="125" name="ZoneTexte 124">
            <a:extLst>
              <a:ext uri="{FF2B5EF4-FFF2-40B4-BE49-F238E27FC236}">
                <a16:creationId xmlns:a16="http://schemas.microsoft.com/office/drawing/2014/main" id="{F4B72F8E-B6D8-4749-8F4F-D6F96515A4E2}"/>
              </a:ext>
            </a:extLst>
          </p:cNvPr>
          <p:cNvSpPr txBox="1"/>
          <p:nvPr/>
        </p:nvSpPr>
        <p:spPr>
          <a:xfrm>
            <a:off x="1250188" y="4621184"/>
            <a:ext cx="4051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0..1</a:t>
            </a:r>
          </a:p>
        </p:txBody>
      </p:sp>
      <p:sp>
        <p:nvSpPr>
          <p:cNvPr id="127" name="ZoneTexte 126">
            <a:extLst>
              <a:ext uri="{FF2B5EF4-FFF2-40B4-BE49-F238E27FC236}">
                <a16:creationId xmlns:a16="http://schemas.microsoft.com/office/drawing/2014/main" id="{A583BB59-BC1F-4036-879F-9EB46AAB501E}"/>
              </a:ext>
            </a:extLst>
          </p:cNvPr>
          <p:cNvSpPr txBox="1"/>
          <p:nvPr/>
        </p:nvSpPr>
        <p:spPr>
          <a:xfrm>
            <a:off x="1243803" y="4832770"/>
            <a:ext cx="3883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0..1</a:t>
            </a:r>
          </a:p>
        </p:txBody>
      </p:sp>
      <p:cxnSp>
        <p:nvCxnSpPr>
          <p:cNvPr id="131" name="Connecteur : en angle 130">
            <a:extLst>
              <a:ext uri="{FF2B5EF4-FFF2-40B4-BE49-F238E27FC236}">
                <a16:creationId xmlns:a16="http://schemas.microsoft.com/office/drawing/2014/main" id="{9B919AB9-BB06-4754-9C9D-AB4C4FABEEBF}"/>
              </a:ext>
            </a:extLst>
          </p:cNvPr>
          <p:cNvCxnSpPr>
            <a:cxnSpLocks/>
            <a:stCxn id="10" idx="1"/>
            <a:endCxn id="132" idx="3"/>
          </p:cNvCxnSpPr>
          <p:nvPr/>
        </p:nvCxnSpPr>
        <p:spPr>
          <a:xfrm rot="10800000" flipV="1">
            <a:off x="1397050" y="3839821"/>
            <a:ext cx="1118521" cy="766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4C78A115-B578-4257-AC6B-E17E75B4371A}"/>
              </a:ext>
            </a:extLst>
          </p:cNvPr>
          <p:cNvSpPr/>
          <p:nvPr/>
        </p:nvSpPr>
        <p:spPr>
          <a:xfrm>
            <a:off x="84088" y="3553673"/>
            <a:ext cx="1312961" cy="573827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noProof="1">
                <a:solidFill>
                  <a:srgbClr val="FFFF00"/>
                </a:solidFill>
              </a:rPr>
              <a:t>DrugMonoGraph profile of DocumentReference</a:t>
            </a:r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6E8DEE0E-4ED7-4BF1-9760-14EA39F2BBA1}"/>
              </a:ext>
            </a:extLst>
          </p:cNvPr>
          <p:cNvSpPr txBox="1"/>
          <p:nvPr/>
        </p:nvSpPr>
        <p:spPr>
          <a:xfrm>
            <a:off x="1359269" y="3846574"/>
            <a:ext cx="4051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0..*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3FFAB38-5F11-429A-BE89-4778DE80D904}"/>
              </a:ext>
            </a:extLst>
          </p:cNvPr>
          <p:cNvSpPr/>
          <p:nvPr/>
        </p:nvSpPr>
        <p:spPr>
          <a:xfrm>
            <a:off x="1127680" y="5983962"/>
            <a:ext cx="1439872" cy="60146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noProof="1">
                <a:solidFill>
                  <a:srgbClr val="FFFF00"/>
                </a:solidFill>
              </a:rPr>
              <a:t>Indication profile of ClinicalUseDefinition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146CCCCD-606A-4801-9C86-88A0021174D3}"/>
              </a:ext>
            </a:extLst>
          </p:cNvPr>
          <p:cNvSpPr/>
          <p:nvPr/>
        </p:nvSpPr>
        <p:spPr>
          <a:xfrm>
            <a:off x="2775651" y="5977612"/>
            <a:ext cx="1285574" cy="60146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noProof="1">
                <a:solidFill>
                  <a:srgbClr val="FFFF00"/>
                </a:solidFill>
              </a:rPr>
              <a:t>Warning </a:t>
            </a:r>
          </a:p>
          <a:p>
            <a:pPr algn="ctr"/>
            <a:r>
              <a:rPr lang="en-US" sz="1013" noProof="1">
                <a:solidFill>
                  <a:srgbClr val="FFFF00"/>
                </a:solidFill>
              </a:rPr>
              <a:t>profile of ClinicalUseDefinition</a:t>
            </a:r>
          </a:p>
        </p:txBody>
      </p:sp>
      <p:cxnSp>
        <p:nvCxnSpPr>
          <p:cNvPr id="150" name="Connecteur : en angle 149">
            <a:extLst>
              <a:ext uri="{FF2B5EF4-FFF2-40B4-BE49-F238E27FC236}">
                <a16:creationId xmlns:a16="http://schemas.microsoft.com/office/drawing/2014/main" id="{6FDA5CAB-12F3-4597-8E1B-DCD32642DA8C}"/>
              </a:ext>
            </a:extLst>
          </p:cNvPr>
          <p:cNvCxnSpPr>
            <a:cxnSpLocks/>
            <a:stCxn id="11" idx="2"/>
            <a:endCxn id="142" idx="0"/>
          </p:cNvCxnSpPr>
          <p:nvPr/>
        </p:nvCxnSpPr>
        <p:spPr>
          <a:xfrm rot="5400000">
            <a:off x="1725676" y="4530110"/>
            <a:ext cx="1575792" cy="1331912"/>
          </a:xfrm>
          <a:prstGeom prst="bentConnector3">
            <a:avLst>
              <a:gd name="adj1" fmla="val 83366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 : en angle 153">
            <a:extLst>
              <a:ext uri="{FF2B5EF4-FFF2-40B4-BE49-F238E27FC236}">
                <a16:creationId xmlns:a16="http://schemas.microsoft.com/office/drawing/2014/main" id="{B2449D53-828B-4A2A-88C0-88D976C1C8B0}"/>
              </a:ext>
            </a:extLst>
          </p:cNvPr>
          <p:cNvCxnSpPr>
            <a:cxnSpLocks/>
            <a:stCxn id="146" idx="2"/>
            <a:endCxn id="144" idx="0"/>
          </p:cNvCxnSpPr>
          <p:nvPr/>
        </p:nvCxnSpPr>
        <p:spPr>
          <a:xfrm rot="5400000">
            <a:off x="2788806" y="5029497"/>
            <a:ext cx="1577748" cy="318483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ZoneTexte 162">
            <a:extLst>
              <a:ext uri="{FF2B5EF4-FFF2-40B4-BE49-F238E27FC236}">
                <a16:creationId xmlns:a16="http://schemas.microsoft.com/office/drawing/2014/main" id="{1E2DC2D1-22F3-4F38-9F17-741A4168DC9E}"/>
              </a:ext>
            </a:extLst>
          </p:cNvPr>
          <p:cNvSpPr txBox="1"/>
          <p:nvPr/>
        </p:nvSpPr>
        <p:spPr>
          <a:xfrm>
            <a:off x="3118290" y="5687546"/>
            <a:ext cx="3561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0..*</a:t>
            </a:r>
          </a:p>
        </p:txBody>
      </p:sp>
      <p:sp>
        <p:nvSpPr>
          <p:cNvPr id="164" name="ZoneTexte 163">
            <a:extLst>
              <a:ext uri="{FF2B5EF4-FFF2-40B4-BE49-F238E27FC236}">
                <a16:creationId xmlns:a16="http://schemas.microsoft.com/office/drawing/2014/main" id="{43BC5F56-1077-4719-A16B-A6329FA53AB0}"/>
              </a:ext>
            </a:extLst>
          </p:cNvPr>
          <p:cNvSpPr txBox="1"/>
          <p:nvPr/>
        </p:nvSpPr>
        <p:spPr>
          <a:xfrm>
            <a:off x="1527958" y="5749450"/>
            <a:ext cx="3561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0..*</a:t>
            </a:r>
          </a:p>
        </p:txBody>
      </p:sp>
      <p:sp>
        <p:nvSpPr>
          <p:cNvPr id="167" name="ZoneTexte 166">
            <a:extLst>
              <a:ext uri="{FF2B5EF4-FFF2-40B4-BE49-F238E27FC236}">
                <a16:creationId xmlns:a16="http://schemas.microsoft.com/office/drawing/2014/main" id="{C84BBB63-906C-4183-AF0C-049CB1F0A858}"/>
              </a:ext>
            </a:extLst>
          </p:cNvPr>
          <p:cNvSpPr txBox="1"/>
          <p:nvPr/>
        </p:nvSpPr>
        <p:spPr>
          <a:xfrm>
            <a:off x="1641471" y="5532481"/>
            <a:ext cx="15944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>
                <a:solidFill>
                  <a:srgbClr val="0070C0"/>
                </a:solidFill>
              </a:rPr>
              <a:t>indicationGuideline.indication</a:t>
            </a:r>
          </a:p>
        </p:txBody>
      </p:sp>
      <p:sp>
        <p:nvSpPr>
          <p:cNvPr id="169" name="ZoneTexte 168">
            <a:extLst>
              <a:ext uri="{FF2B5EF4-FFF2-40B4-BE49-F238E27FC236}">
                <a16:creationId xmlns:a16="http://schemas.microsoft.com/office/drawing/2014/main" id="{A46273DE-D4D3-463B-B704-B8D7CB5F8E20}"/>
              </a:ext>
            </a:extLst>
          </p:cNvPr>
          <p:cNvSpPr txBox="1"/>
          <p:nvPr/>
        </p:nvSpPr>
        <p:spPr>
          <a:xfrm>
            <a:off x="3706244" y="4979217"/>
            <a:ext cx="16720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>
                <a:solidFill>
                  <a:srgbClr val="0070C0"/>
                </a:solidFill>
              </a:rPr>
              <a:t>ClinicalUseDefinition </a:t>
            </a:r>
            <a:r>
              <a:rPr lang="en-US" sz="900" noProof="1"/>
              <a:t>(4 slices) </a:t>
            </a:r>
          </a:p>
        </p:txBody>
      </p:sp>
      <p:sp>
        <p:nvSpPr>
          <p:cNvPr id="177" name="ZoneTexte 176">
            <a:extLst>
              <a:ext uri="{FF2B5EF4-FFF2-40B4-BE49-F238E27FC236}">
                <a16:creationId xmlns:a16="http://schemas.microsoft.com/office/drawing/2014/main" id="{BEF3A378-928C-4265-970D-B8358BAA13C2}"/>
              </a:ext>
            </a:extLst>
          </p:cNvPr>
          <p:cNvSpPr txBox="1"/>
          <p:nvPr/>
        </p:nvSpPr>
        <p:spPr>
          <a:xfrm>
            <a:off x="586355" y="5702232"/>
            <a:ext cx="924161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z="1013" i="1" noProof="1">
                <a:solidFill>
                  <a:schemeClr val="tx1"/>
                </a:solidFill>
              </a:rPr>
              <a:t>An indication of use</a:t>
            </a:r>
          </a:p>
        </p:txBody>
      </p:sp>
      <p:sp>
        <p:nvSpPr>
          <p:cNvPr id="178" name="ZoneTexte 177">
            <a:extLst>
              <a:ext uri="{FF2B5EF4-FFF2-40B4-BE49-F238E27FC236}">
                <a16:creationId xmlns:a16="http://schemas.microsoft.com/office/drawing/2014/main" id="{C786F709-8C57-4CCF-80B4-A323D5109A07}"/>
              </a:ext>
            </a:extLst>
          </p:cNvPr>
          <p:cNvSpPr txBox="1"/>
          <p:nvPr/>
        </p:nvSpPr>
        <p:spPr>
          <a:xfrm>
            <a:off x="4372003" y="6245690"/>
            <a:ext cx="751859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z="1013" i="1" noProof="1">
                <a:solidFill>
                  <a:schemeClr val="tx1"/>
                </a:solidFill>
              </a:rPr>
              <a:t>A contra-indication</a:t>
            </a:r>
          </a:p>
        </p:txBody>
      </p:sp>
      <p:cxnSp>
        <p:nvCxnSpPr>
          <p:cNvPr id="196" name="Connecteur droit avec flèche 195">
            <a:extLst>
              <a:ext uri="{FF2B5EF4-FFF2-40B4-BE49-F238E27FC236}">
                <a16:creationId xmlns:a16="http://schemas.microsoft.com/office/drawing/2014/main" id="{EC3446BE-1F05-4DC7-BA9B-BF10BFC6E347}"/>
              </a:ext>
            </a:extLst>
          </p:cNvPr>
          <p:cNvCxnSpPr>
            <a:stCxn id="204" idx="2"/>
            <a:endCxn id="217" idx="0"/>
          </p:cNvCxnSpPr>
          <p:nvPr/>
        </p:nvCxnSpPr>
        <p:spPr>
          <a:xfrm flipH="1">
            <a:off x="1253598" y="6574139"/>
            <a:ext cx="19050" cy="94076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Connecteur droit avec flèche 219">
            <a:extLst>
              <a:ext uri="{FF2B5EF4-FFF2-40B4-BE49-F238E27FC236}">
                <a16:creationId xmlns:a16="http://schemas.microsoft.com/office/drawing/2014/main" id="{A0F74912-993D-4DE2-954D-3A4871732537}"/>
              </a:ext>
            </a:extLst>
          </p:cNvPr>
          <p:cNvCxnSpPr>
            <a:cxnSpLocks/>
            <a:stCxn id="200" idx="2"/>
            <a:endCxn id="216" idx="0"/>
          </p:cNvCxnSpPr>
          <p:nvPr/>
        </p:nvCxnSpPr>
        <p:spPr>
          <a:xfrm>
            <a:off x="1649167" y="6574139"/>
            <a:ext cx="0" cy="94076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necteur droit avec flèche 220">
            <a:extLst>
              <a:ext uri="{FF2B5EF4-FFF2-40B4-BE49-F238E27FC236}">
                <a16:creationId xmlns:a16="http://schemas.microsoft.com/office/drawing/2014/main" id="{10041B49-CE70-469B-AF07-C5E724D5D3E0}"/>
              </a:ext>
            </a:extLst>
          </p:cNvPr>
          <p:cNvCxnSpPr>
            <a:cxnSpLocks/>
            <a:stCxn id="211" idx="2"/>
            <a:endCxn id="219" idx="0"/>
          </p:cNvCxnSpPr>
          <p:nvPr/>
        </p:nvCxnSpPr>
        <p:spPr>
          <a:xfrm>
            <a:off x="2132804" y="6574139"/>
            <a:ext cx="0" cy="94076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eur droit avec flèche 221">
            <a:extLst>
              <a:ext uri="{FF2B5EF4-FFF2-40B4-BE49-F238E27FC236}">
                <a16:creationId xmlns:a16="http://schemas.microsoft.com/office/drawing/2014/main" id="{1F118E55-A078-4A3D-A6DF-20A36486A99F}"/>
              </a:ext>
            </a:extLst>
          </p:cNvPr>
          <p:cNvCxnSpPr>
            <a:cxnSpLocks/>
            <a:stCxn id="210" idx="2"/>
            <a:endCxn id="218" idx="0"/>
          </p:cNvCxnSpPr>
          <p:nvPr/>
        </p:nvCxnSpPr>
        <p:spPr>
          <a:xfrm>
            <a:off x="2477647" y="6574139"/>
            <a:ext cx="0" cy="94076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necteur : en angle 233">
            <a:extLst>
              <a:ext uri="{FF2B5EF4-FFF2-40B4-BE49-F238E27FC236}">
                <a16:creationId xmlns:a16="http://schemas.microsoft.com/office/drawing/2014/main" id="{019C5DB7-9508-4191-8430-F71038EC0F72}"/>
              </a:ext>
            </a:extLst>
          </p:cNvPr>
          <p:cNvCxnSpPr>
            <a:cxnSpLocks/>
            <a:stCxn id="229" idx="2"/>
            <a:endCxn id="215" idx="3"/>
          </p:cNvCxnSpPr>
          <p:nvPr/>
        </p:nvCxnSpPr>
        <p:spPr>
          <a:xfrm rot="5400000">
            <a:off x="3123028" y="6750879"/>
            <a:ext cx="263876" cy="1404492"/>
          </a:xfrm>
          <a:prstGeom prst="bent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Connecteur : en angle 236">
            <a:extLst>
              <a:ext uri="{FF2B5EF4-FFF2-40B4-BE49-F238E27FC236}">
                <a16:creationId xmlns:a16="http://schemas.microsoft.com/office/drawing/2014/main" id="{B8879526-B6CF-4553-B6C2-333D781EEB5D}"/>
              </a:ext>
            </a:extLst>
          </p:cNvPr>
          <p:cNvCxnSpPr>
            <a:cxnSpLocks/>
            <a:stCxn id="46" idx="2"/>
            <a:endCxn id="180" idx="3"/>
          </p:cNvCxnSpPr>
          <p:nvPr/>
        </p:nvCxnSpPr>
        <p:spPr>
          <a:xfrm rot="5400000">
            <a:off x="3188319" y="6703797"/>
            <a:ext cx="574075" cy="1828293"/>
          </a:xfrm>
          <a:prstGeom prst="bent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onnecteur : en angle 240">
            <a:extLst>
              <a:ext uri="{FF2B5EF4-FFF2-40B4-BE49-F238E27FC236}">
                <a16:creationId xmlns:a16="http://schemas.microsoft.com/office/drawing/2014/main" id="{8F8C9DD2-E91C-4D67-8702-717A691379EF}"/>
              </a:ext>
            </a:extLst>
          </p:cNvPr>
          <p:cNvCxnSpPr>
            <a:cxnSpLocks/>
            <a:stCxn id="228" idx="2"/>
            <a:endCxn id="233" idx="3"/>
          </p:cNvCxnSpPr>
          <p:nvPr/>
        </p:nvCxnSpPr>
        <p:spPr>
          <a:xfrm rot="5400000">
            <a:off x="3227380" y="6646527"/>
            <a:ext cx="912932" cy="2262252"/>
          </a:xfrm>
          <a:prstGeom prst="bent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ZoneTexte 243">
            <a:extLst>
              <a:ext uri="{FF2B5EF4-FFF2-40B4-BE49-F238E27FC236}">
                <a16:creationId xmlns:a16="http://schemas.microsoft.com/office/drawing/2014/main" id="{05AC170E-B937-4005-8AD5-A4CBC82A331A}"/>
              </a:ext>
            </a:extLst>
          </p:cNvPr>
          <p:cNvSpPr txBox="1"/>
          <p:nvPr/>
        </p:nvSpPr>
        <p:spPr>
          <a:xfrm>
            <a:off x="2656077" y="8210225"/>
            <a:ext cx="22961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>
                <a:solidFill>
                  <a:srgbClr val="0070C0"/>
                </a:solidFill>
              </a:rPr>
              <a:t>contraindication.diseaseSymptomProcedure</a:t>
            </a:r>
          </a:p>
        </p:txBody>
      </p:sp>
      <p:sp>
        <p:nvSpPr>
          <p:cNvPr id="245" name="ZoneTexte 244">
            <a:extLst>
              <a:ext uri="{FF2B5EF4-FFF2-40B4-BE49-F238E27FC236}">
                <a16:creationId xmlns:a16="http://schemas.microsoft.com/office/drawing/2014/main" id="{2089B1E4-490C-439F-B4A7-2E6E93F476E8}"/>
              </a:ext>
            </a:extLst>
          </p:cNvPr>
          <p:cNvSpPr txBox="1"/>
          <p:nvPr/>
        </p:nvSpPr>
        <p:spPr>
          <a:xfrm>
            <a:off x="2592103" y="8055894"/>
            <a:ext cx="4051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0..1</a:t>
            </a:r>
          </a:p>
        </p:txBody>
      </p:sp>
      <p:sp>
        <p:nvSpPr>
          <p:cNvPr id="246" name="ZoneTexte 245">
            <a:extLst>
              <a:ext uri="{FF2B5EF4-FFF2-40B4-BE49-F238E27FC236}">
                <a16:creationId xmlns:a16="http://schemas.microsoft.com/office/drawing/2014/main" id="{B012771E-AB71-4700-89C8-43AD78295D15}"/>
              </a:ext>
            </a:extLst>
          </p:cNvPr>
          <p:cNvSpPr txBox="1"/>
          <p:nvPr/>
        </p:nvSpPr>
        <p:spPr>
          <a:xfrm>
            <a:off x="2656077" y="7877718"/>
            <a:ext cx="16376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>
                <a:solidFill>
                  <a:srgbClr val="0070C0"/>
                </a:solidFill>
              </a:rPr>
              <a:t>contraindication.diseaseStatus</a:t>
            </a:r>
          </a:p>
        </p:txBody>
      </p:sp>
      <p:sp>
        <p:nvSpPr>
          <p:cNvPr id="247" name="ZoneTexte 246">
            <a:extLst>
              <a:ext uri="{FF2B5EF4-FFF2-40B4-BE49-F238E27FC236}">
                <a16:creationId xmlns:a16="http://schemas.microsoft.com/office/drawing/2014/main" id="{163456B0-C7BA-42F6-92AA-2B844BA73EE5}"/>
              </a:ext>
            </a:extLst>
          </p:cNvPr>
          <p:cNvSpPr txBox="1"/>
          <p:nvPr/>
        </p:nvSpPr>
        <p:spPr>
          <a:xfrm>
            <a:off x="2590574" y="7712872"/>
            <a:ext cx="4051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0..1</a:t>
            </a:r>
          </a:p>
        </p:txBody>
      </p:sp>
      <p:sp>
        <p:nvSpPr>
          <p:cNvPr id="248" name="ZoneTexte 247">
            <a:extLst>
              <a:ext uri="{FF2B5EF4-FFF2-40B4-BE49-F238E27FC236}">
                <a16:creationId xmlns:a16="http://schemas.microsoft.com/office/drawing/2014/main" id="{8017D943-2733-4567-B41A-0D2D49733B8A}"/>
              </a:ext>
            </a:extLst>
          </p:cNvPr>
          <p:cNvSpPr txBox="1"/>
          <p:nvPr/>
        </p:nvSpPr>
        <p:spPr>
          <a:xfrm>
            <a:off x="2656077" y="7559973"/>
            <a:ext cx="16255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>
                <a:solidFill>
                  <a:srgbClr val="0070C0"/>
                </a:solidFill>
              </a:rPr>
              <a:t>contraindication.comorbidity</a:t>
            </a:r>
          </a:p>
        </p:txBody>
      </p:sp>
      <p:sp>
        <p:nvSpPr>
          <p:cNvPr id="251" name="ZoneTexte 250">
            <a:extLst>
              <a:ext uri="{FF2B5EF4-FFF2-40B4-BE49-F238E27FC236}">
                <a16:creationId xmlns:a16="http://schemas.microsoft.com/office/drawing/2014/main" id="{E7B6B43F-28F7-41D7-A0D3-5AD22E9AE6CB}"/>
              </a:ext>
            </a:extLst>
          </p:cNvPr>
          <p:cNvSpPr txBox="1"/>
          <p:nvPr/>
        </p:nvSpPr>
        <p:spPr>
          <a:xfrm>
            <a:off x="907979" y="7218747"/>
            <a:ext cx="3862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0..1</a:t>
            </a:r>
          </a:p>
        </p:txBody>
      </p:sp>
      <p:sp>
        <p:nvSpPr>
          <p:cNvPr id="253" name="ZoneTexte 252">
            <a:extLst>
              <a:ext uri="{FF2B5EF4-FFF2-40B4-BE49-F238E27FC236}">
                <a16:creationId xmlns:a16="http://schemas.microsoft.com/office/drawing/2014/main" id="{4E03C4D9-FE49-4962-B768-4329A7DAF43C}"/>
              </a:ext>
            </a:extLst>
          </p:cNvPr>
          <p:cNvSpPr txBox="1"/>
          <p:nvPr/>
        </p:nvSpPr>
        <p:spPr>
          <a:xfrm>
            <a:off x="1727118" y="6579657"/>
            <a:ext cx="812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noProof="1">
                <a:solidFill>
                  <a:srgbClr val="0070C0"/>
                </a:solidFill>
              </a:rPr>
              <a:t>indication</a:t>
            </a:r>
          </a:p>
          <a:p>
            <a:pPr algn="ctr"/>
            <a:r>
              <a:rPr lang="en-US" sz="900" noProof="1">
                <a:solidFill>
                  <a:srgbClr val="0070C0"/>
                </a:solidFill>
              </a:rPr>
              <a:t>.comorbidity</a:t>
            </a:r>
          </a:p>
        </p:txBody>
      </p:sp>
      <p:sp>
        <p:nvSpPr>
          <p:cNvPr id="254" name="ZoneTexte 253">
            <a:extLst>
              <a:ext uri="{FF2B5EF4-FFF2-40B4-BE49-F238E27FC236}">
                <a16:creationId xmlns:a16="http://schemas.microsoft.com/office/drawing/2014/main" id="{D4810903-0504-49D9-B26F-0B03F7A407EE}"/>
              </a:ext>
            </a:extLst>
          </p:cNvPr>
          <p:cNvSpPr txBox="1"/>
          <p:nvPr/>
        </p:nvSpPr>
        <p:spPr>
          <a:xfrm>
            <a:off x="-13462" y="6620468"/>
            <a:ext cx="1503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noProof="1">
                <a:solidFill>
                  <a:srgbClr val="0070C0"/>
                </a:solidFill>
              </a:rPr>
              <a:t>indication</a:t>
            </a:r>
          </a:p>
          <a:p>
            <a:pPr algn="r"/>
            <a:r>
              <a:rPr lang="en-US" sz="900" noProof="1">
                <a:solidFill>
                  <a:srgbClr val="0070C0"/>
                </a:solidFill>
              </a:rPr>
              <a:t>.diseaseSymptomProcedure</a:t>
            </a:r>
          </a:p>
        </p:txBody>
      </p:sp>
      <p:sp>
        <p:nvSpPr>
          <p:cNvPr id="256" name="ZoneTexte 255">
            <a:extLst>
              <a:ext uri="{FF2B5EF4-FFF2-40B4-BE49-F238E27FC236}">
                <a16:creationId xmlns:a16="http://schemas.microsoft.com/office/drawing/2014/main" id="{BCE8B8EE-4EA4-4E20-A1E9-9381C6578D0E}"/>
              </a:ext>
            </a:extLst>
          </p:cNvPr>
          <p:cNvSpPr txBox="1"/>
          <p:nvPr/>
        </p:nvSpPr>
        <p:spPr>
          <a:xfrm>
            <a:off x="1227518" y="6940932"/>
            <a:ext cx="863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noProof="1">
                <a:solidFill>
                  <a:srgbClr val="0070C0"/>
                </a:solidFill>
              </a:rPr>
              <a:t>indication</a:t>
            </a:r>
          </a:p>
          <a:p>
            <a:pPr algn="ctr"/>
            <a:r>
              <a:rPr lang="en-US" sz="900" noProof="1">
                <a:solidFill>
                  <a:srgbClr val="0070C0"/>
                </a:solidFill>
              </a:rPr>
              <a:t>.diseaseStatus</a:t>
            </a:r>
          </a:p>
        </p:txBody>
      </p:sp>
      <p:sp>
        <p:nvSpPr>
          <p:cNvPr id="257" name="ZoneTexte 256">
            <a:extLst>
              <a:ext uri="{FF2B5EF4-FFF2-40B4-BE49-F238E27FC236}">
                <a16:creationId xmlns:a16="http://schemas.microsoft.com/office/drawing/2014/main" id="{962E2590-6A38-46BD-AB0F-69DA6BDB2A2F}"/>
              </a:ext>
            </a:extLst>
          </p:cNvPr>
          <p:cNvSpPr txBox="1"/>
          <p:nvPr/>
        </p:nvSpPr>
        <p:spPr>
          <a:xfrm>
            <a:off x="2221328" y="6910581"/>
            <a:ext cx="94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>
                <a:solidFill>
                  <a:srgbClr val="0070C0"/>
                </a:solidFill>
              </a:rPr>
              <a:t>indication</a:t>
            </a:r>
          </a:p>
          <a:p>
            <a:r>
              <a:rPr lang="en-US" sz="900" noProof="1">
                <a:solidFill>
                  <a:srgbClr val="0070C0"/>
                </a:solidFill>
              </a:rPr>
              <a:t>.intendedEffect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731656A-6C4A-4755-80AC-4B8A60C3D95F}"/>
              </a:ext>
            </a:extLst>
          </p:cNvPr>
          <p:cNvSpPr/>
          <p:nvPr/>
        </p:nvSpPr>
        <p:spPr>
          <a:xfrm>
            <a:off x="5012020" y="4014127"/>
            <a:ext cx="1312961" cy="419959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noProof="1">
                <a:solidFill>
                  <a:srgbClr val="FFFF00"/>
                </a:solidFill>
              </a:rPr>
              <a:t>DrugSubstance profile of Substance</a:t>
            </a: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B198095C-C0C9-4EB5-81EF-EAE2E6356140}"/>
              </a:ext>
            </a:extLst>
          </p:cNvPr>
          <p:cNvSpPr txBox="1"/>
          <p:nvPr/>
        </p:nvSpPr>
        <p:spPr>
          <a:xfrm>
            <a:off x="4917971" y="4425712"/>
            <a:ext cx="1634275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i="1" noProof="1"/>
              <a:t>Details about an ingredient</a:t>
            </a:r>
          </a:p>
        </p:txBody>
      </p:sp>
      <p:cxnSp>
        <p:nvCxnSpPr>
          <p:cNvPr id="112" name="Connecteur : en angle 111">
            <a:extLst>
              <a:ext uri="{FF2B5EF4-FFF2-40B4-BE49-F238E27FC236}">
                <a16:creationId xmlns:a16="http://schemas.microsoft.com/office/drawing/2014/main" id="{FCF651AC-1207-499F-8B9C-C3E7F2D1CB49}"/>
              </a:ext>
            </a:extLst>
          </p:cNvPr>
          <p:cNvCxnSpPr>
            <a:cxnSpLocks/>
            <a:stCxn id="114" idx="3"/>
            <a:endCxn id="110" idx="1"/>
          </p:cNvCxnSpPr>
          <p:nvPr/>
        </p:nvCxnSpPr>
        <p:spPr>
          <a:xfrm>
            <a:off x="3837550" y="4223861"/>
            <a:ext cx="1174470" cy="246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ZoneTexte 117">
            <a:extLst>
              <a:ext uri="{FF2B5EF4-FFF2-40B4-BE49-F238E27FC236}">
                <a16:creationId xmlns:a16="http://schemas.microsoft.com/office/drawing/2014/main" id="{5B3A5B9A-34FC-4547-A50E-1527A853F8D4}"/>
              </a:ext>
            </a:extLst>
          </p:cNvPr>
          <p:cNvSpPr txBox="1"/>
          <p:nvPr/>
        </p:nvSpPr>
        <p:spPr>
          <a:xfrm>
            <a:off x="4622306" y="4215822"/>
            <a:ext cx="4174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0..*</a:t>
            </a:r>
          </a:p>
        </p:txBody>
      </p:sp>
      <p:cxnSp>
        <p:nvCxnSpPr>
          <p:cNvPr id="133" name="Connecteur : en angle 132">
            <a:extLst>
              <a:ext uri="{FF2B5EF4-FFF2-40B4-BE49-F238E27FC236}">
                <a16:creationId xmlns:a16="http://schemas.microsoft.com/office/drawing/2014/main" id="{4E1D7947-E707-4602-B026-CBA4D36A36C7}"/>
              </a:ext>
            </a:extLst>
          </p:cNvPr>
          <p:cNvCxnSpPr>
            <a:cxnSpLocks/>
            <a:stCxn id="146" idx="2"/>
            <a:endCxn id="46" idx="0"/>
          </p:cNvCxnSpPr>
          <p:nvPr/>
        </p:nvCxnSpPr>
        <p:spPr>
          <a:xfrm rot="16200000" flipH="1">
            <a:off x="2898422" y="5238362"/>
            <a:ext cx="2329578" cy="652581"/>
          </a:xfrm>
          <a:prstGeom prst="bentConnector3">
            <a:avLst>
              <a:gd name="adj1" fmla="val 33942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ZoneTexte 137">
            <a:extLst>
              <a:ext uri="{FF2B5EF4-FFF2-40B4-BE49-F238E27FC236}">
                <a16:creationId xmlns:a16="http://schemas.microsoft.com/office/drawing/2014/main" id="{66394398-8E84-44D0-BD10-D93F358653DA}"/>
              </a:ext>
            </a:extLst>
          </p:cNvPr>
          <p:cNvSpPr txBox="1"/>
          <p:nvPr/>
        </p:nvSpPr>
        <p:spPr>
          <a:xfrm>
            <a:off x="1378092" y="7218747"/>
            <a:ext cx="3862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0..1</a:t>
            </a: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05B8062F-25CE-403A-974A-BAE74CA0B683}"/>
              </a:ext>
            </a:extLst>
          </p:cNvPr>
          <p:cNvSpPr txBox="1"/>
          <p:nvPr/>
        </p:nvSpPr>
        <p:spPr>
          <a:xfrm>
            <a:off x="1836878" y="7223070"/>
            <a:ext cx="3561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0..*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1F345D44-9854-472C-B0CB-317DF590810B}"/>
              </a:ext>
            </a:extLst>
          </p:cNvPr>
          <p:cNvSpPr txBox="1"/>
          <p:nvPr/>
        </p:nvSpPr>
        <p:spPr>
          <a:xfrm>
            <a:off x="2183754" y="7224739"/>
            <a:ext cx="3862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0..1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C74F08A-9F3A-4B52-99A0-FBE3B691F693}"/>
              </a:ext>
            </a:extLst>
          </p:cNvPr>
          <p:cNvSpPr/>
          <p:nvPr/>
        </p:nvSpPr>
        <p:spPr>
          <a:xfrm>
            <a:off x="3688565" y="4267584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0A82D54-7E3D-49CD-90F2-488459FFDD94}"/>
              </a:ext>
            </a:extLst>
          </p:cNvPr>
          <p:cNvSpPr/>
          <p:nvPr/>
        </p:nvSpPr>
        <p:spPr>
          <a:xfrm>
            <a:off x="4568030" y="8663435"/>
            <a:ext cx="1295504" cy="60146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noProof="1">
                <a:solidFill>
                  <a:srgbClr val="FFFF00"/>
                </a:solidFill>
              </a:rPr>
              <a:t>UndesirableEffect</a:t>
            </a:r>
          </a:p>
          <a:p>
            <a:pPr algn="ctr"/>
            <a:r>
              <a:rPr lang="en-US" sz="1013" noProof="1">
                <a:solidFill>
                  <a:srgbClr val="FFFF00"/>
                </a:solidFill>
              </a:rPr>
              <a:t>profile of ClinicalUseDefinition</a:t>
            </a:r>
          </a:p>
        </p:txBody>
      </p:sp>
      <p:cxnSp>
        <p:nvCxnSpPr>
          <p:cNvPr id="153" name="Connecteur : en angle 152">
            <a:extLst>
              <a:ext uri="{FF2B5EF4-FFF2-40B4-BE49-F238E27FC236}">
                <a16:creationId xmlns:a16="http://schemas.microsoft.com/office/drawing/2014/main" id="{4D7E69AC-B2B9-48F3-8E5C-7FC4C91183B5}"/>
              </a:ext>
            </a:extLst>
          </p:cNvPr>
          <p:cNvCxnSpPr>
            <a:cxnSpLocks/>
            <a:stCxn id="146" idx="2"/>
            <a:endCxn id="152" idx="0"/>
          </p:cNvCxnSpPr>
          <p:nvPr/>
        </p:nvCxnSpPr>
        <p:spPr>
          <a:xfrm rot="16200000" flipH="1">
            <a:off x="2344566" y="5792218"/>
            <a:ext cx="4263571" cy="1478861"/>
          </a:xfrm>
          <a:prstGeom prst="bentConnector3">
            <a:avLst>
              <a:gd name="adj1" fmla="val 18561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ZoneTexte 156">
            <a:extLst>
              <a:ext uri="{FF2B5EF4-FFF2-40B4-BE49-F238E27FC236}">
                <a16:creationId xmlns:a16="http://schemas.microsoft.com/office/drawing/2014/main" id="{CD1D7126-F7E2-4652-BFFB-63FAEB610226}"/>
              </a:ext>
            </a:extLst>
          </p:cNvPr>
          <p:cNvSpPr txBox="1"/>
          <p:nvPr/>
        </p:nvSpPr>
        <p:spPr>
          <a:xfrm>
            <a:off x="4099701" y="6472356"/>
            <a:ext cx="3561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0..*</a:t>
            </a:r>
          </a:p>
        </p:txBody>
      </p:sp>
      <p:sp>
        <p:nvSpPr>
          <p:cNvPr id="158" name="ZoneTexte 157">
            <a:extLst>
              <a:ext uri="{FF2B5EF4-FFF2-40B4-BE49-F238E27FC236}">
                <a16:creationId xmlns:a16="http://schemas.microsoft.com/office/drawing/2014/main" id="{98378CBC-CCED-4F90-A398-065E184563C2}"/>
              </a:ext>
            </a:extLst>
          </p:cNvPr>
          <p:cNvSpPr txBox="1"/>
          <p:nvPr/>
        </p:nvSpPr>
        <p:spPr>
          <a:xfrm>
            <a:off x="4811406" y="8389892"/>
            <a:ext cx="3561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0..*</a:t>
            </a:r>
          </a:p>
        </p:txBody>
      </p:sp>
      <p:cxnSp>
        <p:nvCxnSpPr>
          <p:cNvPr id="159" name="Connecteur : en angle 158">
            <a:extLst>
              <a:ext uri="{FF2B5EF4-FFF2-40B4-BE49-F238E27FC236}">
                <a16:creationId xmlns:a16="http://schemas.microsoft.com/office/drawing/2014/main" id="{78802E0D-2C3F-4CE8-8654-B3C1627D1959}"/>
              </a:ext>
            </a:extLst>
          </p:cNvPr>
          <p:cNvCxnSpPr>
            <a:cxnSpLocks/>
            <a:stCxn id="152" idx="1"/>
            <a:endCxn id="180" idx="2"/>
          </p:cNvCxnSpPr>
          <p:nvPr/>
        </p:nvCxnSpPr>
        <p:spPr>
          <a:xfrm rot="10800000">
            <a:off x="1841274" y="8303221"/>
            <a:ext cx="2726757" cy="660946"/>
          </a:xfrm>
          <a:prstGeom prst="bent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ZoneTexte 161">
            <a:extLst>
              <a:ext uri="{FF2B5EF4-FFF2-40B4-BE49-F238E27FC236}">
                <a16:creationId xmlns:a16="http://schemas.microsoft.com/office/drawing/2014/main" id="{37254F59-2B29-4667-B39D-C768C6A6F3EA}"/>
              </a:ext>
            </a:extLst>
          </p:cNvPr>
          <p:cNvSpPr txBox="1"/>
          <p:nvPr/>
        </p:nvSpPr>
        <p:spPr>
          <a:xfrm>
            <a:off x="1489694" y="8303221"/>
            <a:ext cx="4051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0..1</a:t>
            </a:r>
          </a:p>
        </p:txBody>
      </p:sp>
      <p:sp>
        <p:nvSpPr>
          <p:cNvPr id="165" name="ZoneTexte 164">
            <a:extLst>
              <a:ext uri="{FF2B5EF4-FFF2-40B4-BE49-F238E27FC236}">
                <a16:creationId xmlns:a16="http://schemas.microsoft.com/office/drawing/2014/main" id="{C363DF81-6B7F-4C2D-991B-9BD5E2A3FEC5}"/>
              </a:ext>
            </a:extLst>
          </p:cNvPr>
          <p:cNvSpPr txBox="1"/>
          <p:nvPr/>
        </p:nvSpPr>
        <p:spPr>
          <a:xfrm>
            <a:off x="1983473" y="8934554"/>
            <a:ext cx="22961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>
                <a:solidFill>
                  <a:srgbClr val="0070C0"/>
                </a:solidFill>
              </a:rPr>
              <a:t>undesirableEffect.symptomConditionEffect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8A0C9111-2995-48BF-9C93-70CAB2390A40}"/>
              </a:ext>
            </a:extLst>
          </p:cNvPr>
          <p:cNvSpPr/>
          <p:nvPr/>
        </p:nvSpPr>
        <p:spPr>
          <a:xfrm>
            <a:off x="5370088" y="9507496"/>
            <a:ext cx="1295504" cy="60146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noProof="1">
                <a:solidFill>
                  <a:srgbClr val="FFFF00"/>
                </a:solidFill>
              </a:rPr>
              <a:t>Interaction</a:t>
            </a:r>
          </a:p>
          <a:p>
            <a:pPr algn="ctr"/>
            <a:r>
              <a:rPr lang="en-US" sz="1013" noProof="1">
                <a:solidFill>
                  <a:srgbClr val="FFFF00"/>
                </a:solidFill>
              </a:rPr>
              <a:t>profile of ClinicalUseDefinition</a:t>
            </a:r>
          </a:p>
        </p:txBody>
      </p:sp>
      <p:cxnSp>
        <p:nvCxnSpPr>
          <p:cNvPr id="170" name="Connecteur : en angle 169">
            <a:extLst>
              <a:ext uri="{FF2B5EF4-FFF2-40B4-BE49-F238E27FC236}">
                <a16:creationId xmlns:a16="http://schemas.microsoft.com/office/drawing/2014/main" id="{E823DEFD-1D96-4FE7-9D3E-D2162635F2A4}"/>
              </a:ext>
            </a:extLst>
          </p:cNvPr>
          <p:cNvCxnSpPr>
            <a:cxnSpLocks/>
            <a:stCxn id="146" idx="2"/>
            <a:endCxn id="168" idx="0"/>
          </p:cNvCxnSpPr>
          <p:nvPr/>
        </p:nvCxnSpPr>
        <p:spPr>
          <a:xfrm rot="16200000" flipH="1">
            <a:off x="2323564" y="5813220"/>
            <a:ext cx="5107632" cy="2280919"/>
          </a:xfrm>
          <a:prstGeom prst="bentConnector3">
            <a:avLst>
              <a:gd name="adj1" fmla="val 15415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ZoneTexte 171">
            <a:extLst>
              <a:ext uri="{FF2B5EF4-FFF2-40B4-BE49-F238E27FC236}">
                <a16:creationId xmlns:a16="http://schemas.microsoft.com/office/drawing/2014/main" id="{B96E927E-450A-4A01-B1D5-5F3FE9E88BB0}"/>
              </a:ext>
            </a:extLst>
          </p:cNvPr>
          <p:cNvSpPr txBox="1"/>
          <p:nvPr/>
        </p:nvSpPr>
        <p:spPr>
          <a:xfrm>
            <a:off x="5715988" y="9265691"/>
            <a:ext cx="3561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0..*</a:t>
            </a:r>
          </a:p>
        </p:txBody>
      </p:sp>
      <p:sp>
        <p:nvSpPr>
          <p:cNvPr id="174" name="ZoneTexte 173">
            <a:extLst>
              <a:ext uri="{FF2B5EF4-FFF2-40B4-BE49-F238E27FC236}">
                <a16:creationId xmlns:a16="http://schemas.microsoft.com/office/drawing/2014/main" id="{2600989E-30DA-4CEE-845B-6815255A3555}"/>
              </a:ext>
            </a:extLst>
          </p:cNvPr>
          <p:cNvSpPr txBox="1"/>
          <p:nvPr/>
        </p:nvSpPr>
        <p:spPr>
          <a:xfrm>
            <a:off x="5188541" y="8025198"/>
            <a:ext cx="834992" cy="559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z="1013" i="1" noProof="1">
                <a:solidFill>
                  <a:schemeClr val="tx1"/>
                </a:solidFill>
              </a:rPr>
              <a:t>An undesirable effect</a:t>
            </a:r>
          </a:p>
        </p:txBody>
      </p:sp>
      <p:sp>
        <p:nvSpPr>
          <p:cNvPr id="175" name="ZoneTexte 174">
            <a:extLst>
              <a:ext uri="{FF2B5EF4-FFF2-40B4-BE49-F238E27FC236}">
                <a16:creationId xmlns:a16="http://schemas.microsoft.com/office/drawing/2014/main" id="{9C4DB975-11B5-4309-AEAC-E219F434D413}"/>
              </a:ext>
            </a:extLst>
          </p:cNvPr>
          <p:cNvSpPr txBox="1"/>
          <p:nvPr/>
        </p:nvSpPr>
        <p:spPr>
          <a:xfrm>
            <a:off x="6026137" y="8977022"/>
            <a:ext cx="803879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z="1013" i="1" noProof="1">
                <a:solidFill>
                  <a:schemeClr val="tx1"/>
                </a:solidFill>
              </a:rPr>
              <a:t>An interaction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56A6DCAD-2ED8-4D96-AECA-426D1CD3110E}"/>
              </a:ext>
            </a:extLst>
          </p:cNvPr>
          <p:cNvSpPr/>
          <p:nvPr/>
        </p:nvSpPr>
        <p:spPr>
          <a:xfrm>
            <a:off x="1293588" y="8167978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cxnSp>
        <p:nvCxnSpPr>
          <p:cNvPr id="182" name="Connecteur : en angle 181">
            <a:extLst>
              <a:ext uri="{FF2B5EF4-FFF2-40B4-BE49-F238E27FC236}">
                <a16:creationId xmlns:a16="http://schemas.microsoft.com/office/drawing/2014/main" id="{AA1BD597-A558-4D38-8A9F-4096BC95715F}"/>
              </a:ext>
            </a:extLst>
          </p:cNvPr>
          <p:cNvCxnSpPr>
            <a:cxnSpLocks/>
            <a:stCxn id="168" idx="1"/>
            <a:endCxn id="181" idx="2"/>
          </p:cNvCxnSpPr>
          <p:nvPr/>
        </p:nvCxnSpPr>
        <p:spPr>
          <a:xfrm rot="10800000">
            <a:off x="1341944" y="8300258"/>
            <a:ext cx="4028144" cy="1507970"/>
          </a:xfrm>
          <a:prstGeom prst="bent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angle 179">
            <a:extLst>
              <a:ext uri="{FF2B5EF4-FFF2-40B4-BE49-F238E27FC236}">
                <a16:creationId xmlns:a16="http://schemas.microsoft.com/office/drawing/2014/main" id="{6E12A1E6-C52C-4E69-A3FB-ABE7CFACF096}"/>
              </a:ext>
            </a:extLst>
          </p:cNvPr>
          <p:cNvSpPr/>
          <p:nvPr/>
        </p:nvSpPr>
        <p:spPr>
          <a:xfrm>
            <a:off x="1121337" y="7506741"/>
            <a:ext cx="1439872" cy="79648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noProof="1">
                <a:solidFill>
                  <a:srgbClr val="FFFF00"/>
                </a:solidFill>
              </a:rPr>
              <a:t>ObservationDefinition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1908B-CC45-41BD-BE20-7F25C0BD8D17}"/>
              </a:ext>
            </a:extLst>
          </p:cNvPr>
          <p:cNvSpPr/>
          <p:nvPr/>
        </p:nvSpPr>
        <p:spPr>
          <a:xfrm>
            <a:off x="2505305" y="3642127"/>
            <a:ext cx="1348446" cy="76604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013" noProof="1">
                <a:solidFill>
                  <a:srgbClr val="FFFF00"/>
                </a:solidFill>
              </a:rPr>
              <a:t>MK4Catalog</a:t>
            </a:r>
          </a:p>
          <a:p>
            <a:pPr algn="ctr"/>
            <a:r>
              <a:rPr lang="en-US" sz="1013" noProof="1">
                <a:solidFill>
                  <a:srgbClr val="FFFF00"/>
                </a:solidFill>
              </a:rPr>
              <a:t>profile of MedicationKnowledge</a:t>
            </a:r>
          </a:p>
        </p:txBody>
      </p:sp>
      <p:sp>
        <p:nvSpPr>
          <p:cNvPr id="188" name="ZoneTexte 187">
            <a:extLst>
              <a:ext uri="{FF2B5EF4-FFF2-40B4-BE49-F238E27FC236}">
                <a16:creationId xmlns:a16="http://schemas.microsoft.com/office/drawing/2014/main" id="{84C72E49-9209-4792-91BA-9F12D7EA8CF2}"/>
              </a:ext>
            </a:extLst>
          </p:cNvPr>
          <p:cNvSpPr txBox="1"/>
          <p:nvPr/>
        </p:nvSpPr>
        <p:spPr>
          <a:xfrm>
            <a:off x="955154" y="8317122"/>
            <a:ext cx="4051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0..1</a:t>
            </a: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B888A0A4-5DDD-4FB2-AE7E-157AC32F3568}"/>
              </a:ext>
            </a:extLst>
          </p:cNvPr>
          <p:cNvSpPr txBox="1"/>
          <p:nvPr/>
        </p:nvSpPr>
        <p:spPr>
          <a:xfrm>
            <a:off x="3839844" y="4032675"/>
            <a:ext cx="9502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>
                <a:solidFill>
                  <a:srgbClr val="0070C0"/>
                </a:solidFill>
              </a:rPr>
              <a:t>ingredient.item</a:t>
            </a:r>
            <a:endParaRPr lang="en-US" sz="900" noProof="1"/>
          </a:p>
        </p:txBody>
      </p:sp>
    </p:spTree>
    <p:extLst>
      <p:ext uri="{BB962C8B-B14F-4D97-AF65-F5344CB8AC3E}">
        <p14:creationId xmlns:p14="http://schemas.microsoft.com/office/powerpoint/2010/main" val="267814021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211</Words>
  <Application>Microsoft Office PowerPoint</Application>
  <PresentationFormat>Grand écran</PresentationFormat>
  <Paragraphs>74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François MACARY</dc:creator>
  <cp:lastModifiedBy>François MACARY</cp:lastModifiedBy>
  <cp:revision>129</cp:revision>
  <dcterms:created xsi:type="dcterms:W3CDTF">2020-01-10T14:54:47Z</dcterms:created>
  <dcterms:modified xsi:type="dcterms:W3CDTF">2021-08-19T13:56:28Z</dcterms:modified>
</cp:coreProperties>
</file>