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B13BEB-CCF6-48C3-BDEB-D57F9AA29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483C311-4501-4B22-B855-C7B43AB4F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DA1921-529B-4AA2-82BC-A27C293A3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2AC734-4949-4DC2-8DAB-6593CD05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7C6FA9-1FC8-4BA0-9943-FF41622E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16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BD6B0-CD96-4C37-8A1B-0388891E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424DB9-B6C8-4F7D-B507-7CEC2DD5E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8E7C13-5080-432D-ACF5-08AB635B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03A9C8-097B-40A3-AA97-4381DF7CE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22CD6C-14B7-468D-B7AB-2B7916B9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33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68CB2C-F11F-47E5-BF56-6CBDAAC02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96112B-1826-4420-B691-BFAF89082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ABC536-D883-4A4D-9268-0ED7402F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B62E76-54C0-45C1-8A54-68104991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E08F2F-2C5A-4971-B0F0-DDF029C5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36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8549A9-4A8B-40D1-9E96-E35DABA4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91E692-E7D1-4645-9C0A-CB717250A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C7D36D-E0A1-4356-BDBA-FE04F27F1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F4A75E-4E51-4226-B94C-A4BD4562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F86CE3-6BFD-4960-ACB8-D392AA66F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79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DE0F99-5AED-4EDD-924F-67E7BC47F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A07E2E-E503-4614-AD81-AC61D2B5E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9014F2-03B2-42E2-A176-5F1DDCEC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5397AF-D198-4ED1-A904-CBBD81716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44A0B2-923D-4212-A967-379D374F3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76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4BFFD2-7335-48FA-9349-8BBBB469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54A1E6-BE1A-43A0-B7F3-91D31967E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E7C2E2-B7A3-4055-A158-6306B4C1A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7C5874-DCF7-40F1-8CFD-AE8853894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728C76-C21A-4D15-BFF1-88496C0F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5175B5-5F36-4DF8-A5F1-534B0037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444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5F1D69-AFED-4D83-90C4-6FE71C2F0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4AE448-B518-44D1-8A4A-EBF2DA829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C8CF2E2-77AE-4201-A8BB-5E437765D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843C30E-0625-44FC-84CB-52005178E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B9C58A-03A5-4D9C-B05A-46486CCCF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3B16178-9367-4658-B6BC-FCEEAE6C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54C8D5D-AD48-43BD-B185-66DD61D6D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8234C06-86B4-46B7-9876-C9BC51C3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96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09E615-5E0C-4FF0-898E-7DE8AB01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5999426-B012-4DB6-A2EC-5160FE9B3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BAE1C7-8C35-4BFB-8570-9B58823D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B9CA2F-E81F-4554-A336-FA6E9DAE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01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0AD57B3-20BC-4976-8C5B-9F92FFB8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13B4E4C-AF2A-4870-A21E-06A34CD73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212B9E-C7DD-47CB-87E9-9978ADC7C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32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2ACAF-870C-4531-ACB4-5BE403CF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60DEC5-295D-4035-96E5-BF468E6D4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97A03A5-C3D2-4DE8-B185-81E5EE73D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16FB20-0FFF-45CE-9938-453EFC058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183248-1B28-4B95-8FCB-67991411C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08F86B-EED0-435C-A8C1-2D8D2930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74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B866E7-407E-41EF-B674-CF980374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B6C117C-3DAD-47AD-AFF6-D8DDE76A8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342C24-F034-4D8C-88E8-FEA9ADB90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68DE9B-8924-4A8B-9353-2315B891E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0F32FD-79C9-4A8E-A433-280D38A6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3CD109-63AE-4637-B3C5-89DB79A3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77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A92BA3B-EC78-452B-A771-BF2AEFE16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333E20-58BC-4677-B537-8E271A290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37E809-1A09-4B85-9D87-73BE9CDA8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80506-317F-4DB9-92D4-7565E8A7FA19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960E40-C5CC-48DE-AEF0-E5CC0341B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C99EED-A0DD-43EC-92AF-80344356D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66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E115957-E080-48FD-B763-B520C28E97DD}"/>
              </a:ext>
            </a:extLst>
          </p:cNvPr>
          <p:cNvSpPr/>
          <p:nvPr/>
        </p:nvSpPr>
        <p:spPr>
          <a:xfrm>
            <a:off x="10019068" y="2680007"/>
            <a:ext cx="2045105" cy="637968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SpecimenDefinition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24h urine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EF1F3B6C-6D4A-41A5-AF56-0F82A7D7C1BF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5100699" y="1228025"/>
            <a:ext cx="1179320" cy="309083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56F2DF58-EC9E-4922-A566-2D75CDCC10C3}"/>
              </a:ext>
            </a:extLst>
          </p:cNvPr>
          <p:cNvSpPr/>
          <p:nvPr/>
        </p:nvSpPr>
        <p:spPr>
          <a:xfrm>
            <a:off x="9869087" y="1930264"/>
            <a:ext cx="2172923" cy="637968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serum creatinine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F8258634-CE44-4221-9F7A-F381A5941379}"/>
              </a:ext>
            </a:extLst>
          </p:cNvPr>
          <p:cNvSpPr/>
          <p:nvPr/>
        </p:nvSpPr>
        <p:spPr>
          <a:xfrm>
            <a:off x="2359374" y="695167"/>
            <a:ext cx="3602074" cy="5309337"/>
          </a:xfrm>
          <a:prstGeom prst="roundRect">
            <a:avLst>
              <a:gd name="adj" fmla="val 3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PlanDefinition</a:t>
            </a:r>
            <a:endParaRPr lang="en-US" noProof="1">
              <a:solidFill>
                <a:schemeClr val="tx1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ext-catalogReference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creatinine 24h renal clearance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type: </a:t>
            </a:r>
            <a:r>
              <a:rPr lang="en-US" sz="1600" noProof="1">
                <a:solidFill>
                  <a:schemeClr val="tx1"/>
                </a:solidFill>
                <a:highlight>
                  <a:srgbClr val="00FF00"/>
                </a:highlight>
              </a:rPr>
              <a:t>panel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status</a:t>
            </a:r>
            <a:r>
              <a:rPr lang="en-US" sz="1600" noProof="1">
                <a:solidFill>
                  <a:schemeClr val="tx1"/>
                </a:solidFill>
              </a:rPr>
              <a:t> : active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  <a:highlight>
                  <a:srgbClr val="FFFF00"/>
                </a:highlight>
              </a:rPr>
              <a:t>useContext (code: task, value: LABOE)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action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code: </a:t>
            </a:r>
            <a:r>
              <a:rPr lang="en-US" sz="1600" noProof="1">
                <a:solidFill>
                  <a:srgbClr val="0070C0"/>
                </a:solidFill>
                <a:sym typeface="Wingdings" panose="05000000000000000000" pitchFamily="2" charset="2"/>
              </a:rPr>
              <a:t>{</a:t>
            </a:r>
            <a:r>
              <a:rPr lang="en-US" sz="1600" noProof="1">
                <a:solidFill>
                  <a:schemeClr val="tx1"/>
                </a:solidFill>
              </a:rPr>
              <a:t>LOINC 34555-3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groupingBehavior = logical-group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selectionBehavior = all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action</a:t>
            </a:r>
          </a:p>
          <a:p>
            <a:pPr marL="628650"/>
            <a:r>
              <a:rPr lang="en-US" sz="1600" noProof="1">
                <a:solidFill>
                  <a:srgbClr val="0070C0"/>
                </a:solidFill>
              </a:rPr>
              <a:t>groupingBehavior = logical-group</a:t>
            </a:r>
          </a:p>
          <a:p>
            <a:pPr marL="628650"/>
            <a:r>
              <a:rPr lang="en-US" sz="1600" noProof="1">
                <a:solidFill>
                  <a:srgbClr val="0070C0"/>
                </a:solidFill>
              </a:rPr>
              <a:t>selectionBehavior = at-most-one</a:t>
            </a:r>
          </a:p>
          <a:p>
            <a:pPr marL="628650"/>
            <a:r>
              <a:rPr lang="en-US" sz="1600" noProof="1">
                <a:solidFill>
                  <a:srgbClr val="0070C0"/>
                </a:solidFill>
              </a:rPr>
              <a:t>action </a:t>
            </a:r>
          </a:p>
          <a:p>
            <a:pPr marL="982663"/>
            <a:r>
              <a:rPr lang="en-US" sz="1600" noProof="1">
                <a:solidFill>
                  <a:srgbClr val="0070C0"/>
                </a:solidFill>
              </a:rPr>
              <a:t>definitionCanonical</a:t>
            </a:r>
          </a:p>
          <a:p>
            <a:pPr marL="628650"/>
            <a:r>
              <a:rPr lang="en-US" sz="1600" noProof="1">
                <a:solidFill>
                  <a:srgbClr val="0070C0"/>
                </a:solidFill>
              </a:rPr>
              <a:t>action </a:t>
            </a:r>
          </a:p>
          <a:p>
            <a:pPr marL="982663"/>
            <a:r>
              <a:rPr lang="en-US" sz="1600" noProof="1">
                <a:solidFill>
                  <a:srgbClr val="0070C0"/>
                </a:solidFill>
              </a:rPr>
              <a:t>definitionCanonical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action </a:t>
            </a:r>
          </a:p>
          <a:p>
            <a:pPr marL="628650"/>
            <a:r>
              <a:rPr lang="en-US" sz="1600" noProof="1">
                <a:solidFill>
                  <a:srgbClr val="0070C0"/>
                </a:solidFill>
              </a:rPr>
              <a:t>definitionCanonical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action </a:t>
            </a:r>
          </a:p>
          <a:p>
            <a:pPr marL="628650"/>
            <a:r>
              <a:rPr lang="en-US" sz="1600" noProof="1">
                <a:solidFill>
                  <a:srgbClr val="0070C0"/>
                </a:solidFill>
              </a:rPr>
              <a:t>definitionCanonical</a:t>
            </a:r>
          </a:p>
          <a:p>
            <a:pPr marL="628650"/>
            <a:endParaRPr lang="en-US" sz="1600" noProof="1">
              <a:solidFill>
                <a:srgbClr val="0070C0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14EAE70-5136-41CD-BD4C-891D23BEAC81}"/>
              </a:ext>
            </a:extLst>
          </p:cNvPr>
          <p:cNvSpPr txBox="1"/>
          <p:nvPr/>
        </p:nvSpPr>
        <p:spPr>
          <a:xfrm>
            <a:off x="154206" y="26710"/>
            <a:ext cx="60397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E5: Creatinine 24H renal clearance </a:t>
            </a:r>
            <a:r>
              <a:rPr lang="en-US" sz="2200" dirty="0">
                <a:highlight>
                  <a:srgbClr val="00FF00"/>
                </a:highlight>
              </a:rPr>
              <a:t>panel</a:t>
            </a:r>
            <a:r>
              <a:rPr lang="en-US" sz="2200" dirty="0"/>
              <a:t>, </a:t>
            </a:r>
            <a:r>
              <a:rPr lang="en-US" sz="2200" dirty="0">
                <a:highlight>
                  <a:srgbClr val="FFFF00"/>
                </a:highlight>
              </a:rPr>
              <a:t>orderable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8EDFDBC8-B663-4AC9-8178-D134C3EEF1B0}"/>
              </a:ext>
            </a:extLst>
          </p:cNvPr>
          <p:cNvSpPr/>
          <p:nvPr/>
        </p:nvSpPr>
        <p:spPr>
          <a:xfrm>
            <a:off x="6280019" y="652303"/>
            <a:ext cx="3110343" cy="1151443"/>
          </a:xfrm>
          <a:prstGeom prst="roundRect">
            <a:avLst>
              <a:gd name="adj" fmla="val 48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ActivityDefinition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serum creatinine (venous)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specimenRequirement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observationResultRequirement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40083E41-125F-4C1F-A27E-6E29C4B8E937}"/>
              </a:ext>
            </a:extLst>
          </p:cNvPr>
          <p:cNvSpPr/>
          <p:nvPr/>
        </p:nvSpPr>
        <p:spPr>
          <a:xfrm>
            <a:off x="6302147" y="1939088"/>
            <a:ext cx="3110343" cy="1151443"/>
          </a:xfrm>
          <a:prstGeom prst="roundRect">
            <a:avLst>
              <a:gd name="adj" fmla="val 48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ActivityDefinition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serum creatinine (capillary)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specimenRequirement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observationResultRequirement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A4A06BDF-55C6-4544-AAA8-84DBB4573691}"/>
              </a:ext>
            </a:extLst>
          </p:cNvPr>
          <p:cNvSpPr/>
          <p:nvPr/>
        </p:nvSpPr>
        <p:spPr>
          <a:xfrm>
            <a:off x="9996905" y="390473"/>
            <a:ext cx="2045105" cy="637968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SpecimenDefinition</a:t>
            </a:r>
          </a:p>
          <a:p>
            <a:pPr marL="268288"/>
            <a:r>
              <a:rPr lang="en-US" sz="1600" noProof="1">
                <a:solidFill>
                  <a:schemeClr val="tx1"/>
                </a:solidFill>
              </a:rPr>
              <a:t>serum venous bld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FC7DC1A5-264A-4DA3-84FD-62DF11766A5F}"/>
              </a:ext>
            </a:extLst>
          </p:cNvPr>
          <p:cNvSpPr/>
          <p:nvPr/>
        </p:nvSpPr>
        <p:spPr>
          <a:xfrm>
            <a:off x="9996905" y="1113610"/>
            <a:ext cx="2045105" cy="637968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SpecimenDefinition</a:t>
            </a:r>
          </a:p>
          <a:p>
            <a:pPr marL="268288"/>
            <a:r>
              <a:rPr lang="en-US" sz="1600" noProof="1">
                <a:solidFill>
                  <a:schemeClr val="tx1"/>
                </a:solidFill>
              </a:rPr>
              <a:t>serum capillary bld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4DB9917F-7E67-456E-B9DA-FAFE517100FC}"/>
              </a:ext>
            </a:extLst>
          </p:cNvPr>
          <p:cNvSpPr/>
          <p:nvPr/>
        </p:nvSpPr>
        <p:spPr>
          <a:xfrm>
            <a:off x="9891252" y="3429751"/>
            <a:ext cx="2172923" cy="637968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urine coll. duration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9486BD25-013D-42B7-9209-1E92E09F41B4}"/>
              </a:ext>
            </a:extLst>
          </p:cNvPr>
          <p:cNvSpPr/>
          <p:nvPr/>
        </p:nvSpPr>
        <p:spPr>
          <a:xfrm>
            <a:off x="9891251" y="4226644"/>
            <a:ext cx="2172923" cy="637968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24h urine volume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E8C8AF14-8A89-4D29-B5C9-E282CDE6AB5D}"/>
              </a:ext>
            </a:extLst>
          </p:cNvPr>
          <p:cNvSpPr/>
          <p:nvPr/>
        </p:nvSpPr>
        <p:spPr>
          <a:xfrm>
            <a:off x="9891250" y="5026914"/>
            <a:ext cx="2172923" cy="637968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24h urine creatinine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5806AD71-6DCD-4848-859D-06E448C9CF31}"/>
              </a:ext>
            </a:extLst>
          </p:cNvPr>
          <p:cNvSpPr/>
          <p:nvPr/>
        </p:nvSpPr>
        <p:spPr>
          <a:xfrm>
            <a:off x="9891250" y="5783714"/>
            <a:ext cx="2172923" cy="637968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creatinine clearance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F00E70FD-4483-480A-B19D-84E1802DEB20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8612155" y="709457"/>
            <a:ext cx="1384750" cy="67473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5C24B7C2-A0E5-46D8-92CC-59BFA3102C63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8546841" y="1432594"/>
            <a:ext cx="1450064" cy="120563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08EB9A23-945E-41EB-AE3F-AF97FB8B4073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9351250" y="1592873"/>
            <a:ext cx="517837" cy="65637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06EF0650-6AFE-4A40-B800-6C0A77739EA8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9246637" y="2249248"/>
            <a:ext cx="622450" cy="65637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A6C8725C-439F-4ECB-80BE-6ADA00C21D0A}"/>
              </a:ext>
            </a:extLst>
          </p:cNvPr>
          <p:cNvCxnSpPr>
            <a:cxnSpLocks/>
          </p:cNvCxnSpPr>
          <p:nvPr/>
        </p:nvCxnSpPr>
        <p:spPr>
          <a:xfrm flipV="1">
            <a:off x="5100699" y="2785431"/>
            <a:ext cx="1219975" cy="206629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604B7B17-F4AB-4E35-92B2-006AE2664D84}"/>
              </a:ext>
            </a:extLst>
          </p:cNvPr>
          <p:cNvSpPr/>
          <p:nvPr/>
        </p:nvSpPr>
        <p:spPr>
          <a:xfrm>
            <a:off x="6320674" y="3243436"/>
            <a:ext cx="3110343" cy="2150860"/>
          </a:xfrm>
          <a:prstGeom prst="roundRect">
            <a:avLst>
              <a:gd name="adj" fmla="val 48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ActivityDefinition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24h urine creatinine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specimenRequirement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observationResultRequirement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observationResultRequirement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observationResultRequirement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3CB0C17F-35AB-4B90-84CD-C69DF38F7CBF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8705595" y="2998991"/>
            <a:ext cx="1313473" cy="97204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C70D26F4-E184-4015-9DB6-E818E34F7DA5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4800246" y="4318866"/>
            <a:ext cx="1520428" cy="101521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9CE58BF8-3B74-4E17-9E32-6831B327351A}"/>
              </a:ext>
            </a:extLst>
          </p:cNvPr>
          <p:cNvSpPr/>
          <p:nvPr/>
        </p:nvSpPr>
        <p:spPr>
          <a:xfrm>
            <a:off x="6320673" y="5550171"/>
            <a:ext cx="3110343" cy="908669"/>
          </a:xfrm>
          <a:prstGeom prst="roundRect">
            <a:avLst>
              <a:gd name="adj" fmla="val 48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ActivityDefinition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creatinine clearance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observationResultRequirement</a:t>
            </a:r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D895A71A-CF0B-4360-B867-CEBB360D0E8C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4800246" y="5832111"/>
            <a:ext cx="1520427" cy="17239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247464DA-EC58-454E-BCC7-A1ABCF60B3EB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9351249" y="6102698"/>
            <a:ext cx="540001" cy="11409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61D1D144-3AA8-4307-883D-2507A3861913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8880157" y="3748735"/>
            <a:ext cx="1011095" cy="43781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A82429F7-D660-4D50-9493-6BCDDD953C67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880157" y="4479574"/>
            <a:ext cx="1011094" cy="6605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65C3A35C-85D3-4070-B22C-D10E1486DFE3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351249" y="5236374"/>
            <a:ext cx="540001" cy="10952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974DC863-4F79-4E9A-B218-5A1BED003689}"/>
              </a:ext>
            </a:extLst>
          </p:cNvPr>
          <p:cNvCxnSpPr>
            <a:cxnSpLocks/>
          </p:cNvCxnSpPr>
          <p:nvPr/>
        </p:nvCxnSpPr>
        <p:spPr>
          <a:xfrm flipV="1">
            <a:off x="9390362" y="4635501"/>
            <a:ext cx="502938" cy="27536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33A930F1-9E73-4191-B47D-3E90DCD93E82}"/>
              </a:ext>
            </a:extLst>
          </p:cNvPr>
          <p:cNvCxnSpPr>
            <a:cxnSpLocks/>
          </p:cNvCxnSpPr>
          <p:nvPr/>
        </p:nvCxnSpPr>
        <p:spPr>
          <a:xfrm flipV="1">
            <a:off x="9340599" y="3873501"/>
            <a:ext cx="540001" cy="8442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ccolade ouvrante 1">
            <a:extLst>
              <a:ext uri="{FF2B5EF4-FFF2-40B4-BE49-F238E27FC236}">
                <a16:creationId xmlns:a16="http://schemas.microsoft.com/office/drawing/2014/main" id="{26D83A16-1EFA-4CB5-B3D0-28806E30E603}"/>
              </a:ext>
            </a:extLst>
          </p:cNvPr>
          <p:cNvSpPr/>
          <p:nvPr/>
        </p:nvSpPr>
        <p:spPr>
          <a:xfrm>
            <a:off x="947584" y="2793226"/>
            <a:ext cx="324464" cy="3119030"/>
          </a:xfrm>
          <a:prstGeom prst="leftBrace">
            <a:avLst>
              <a:gd name="adj1" fmla="val 35919"/>
              <a:gd name="adj2" fmla="val 50000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55F33E1-94B7-4346-9E3D-12CDF579A17B}"/>
              </a:ext>
            </a:extLst>
          </p:cNvPr>
          <p:cNvSpPr txBox="1"/>
          <p:nvPr/>
        </p:nvSpPr>
        <p:spPr>
          <a:xfrm>
            <a:off x="225632" y="4007422"/>
            <a:ext cx="79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Group AND</a:t>
            </a:r>
          </a:p>
        </p:txBody>
      </p:sp>
      <p:sp>
        <p:nvSpPr>
          <p:cNvPr id="46" name="Accolade ouvrante 45">
            <a:extLst>
              <a:ext uri="{FF2B5EF4-FFF2-40B4-BE49-F238E27FC236}">
                <a16:creationId xmlns:a16="http://schemas.microsoft.com/office/drawing/2014/main" id="{7FB6B663-DCB3-4AD8-8971-B0D69498B4B6}"/>
              </a:ext>
            </a:extLst>
          </p:cNvPr>
          <p:cNvSpPr/>
          <p:nvPr/>
        </p:nvSpPr>
        <p:spPr>
          <a:xfrm>
            <a:off x="1916299" y="3535716"/>
            <a:ext cx="324464" cy="1361069"/>
          </a:xfrm>
          <a:prstGeom prst="leftBrace">
            <a:avLst>
              <a:gd name="adj1" fmla="val 35919"/>
              <a:gd name="adj2" fmla="val 50000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0816FDC-8CE9-4DB9-9D11-8DB7B2A4EC27}"/>
              </a:ext>
            </a:extLst>
          </p:cNvPr>
          <p:cNvSpPr txBox="1"/>
          <p:nvPr/>
        </p:nvSpPr>
        <p:spPr>
          <a:xfrm>
            <a:off x="1342713" y="3858146"/>
            <a:ext cx="79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Group XOR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18A0AA2-FED3-4C89-87F9-94803474F518}"/>
              </a:ext>
            </a:extLst>
          </p:cNvPr>
          <p:cNvCxnSpPr/>
          <p:nvPr/>
        </p:nvCxnSpPr>
        <p:spPr>
          <a:xfrm>
            <a:off x="1342713" y="2793226"/>
            <a:ext cx="1453335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DC780968-449D-404B-9FCB-B81754995837}"/>
              </a:ext>
            </a:extLst>
          </p:cNvPr>
          <p:cNvCxnSpPr>
            <a:cxnSpLocks/>
          </p:cNvCxnSpPr>
          <p:nvPr/>
        </p:nvCxnSpPr>
        <p:spPr>
          <a:xfrm>
            <a:off x="1371290" y="5912256"/>
            <a:ext cx="1424758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1DF967DA-66B1-42F9-89F5-4432E83A5668}"/>
              </a:ext>
            </a:extLst>
          </p:cNvPr>
          <p:cNvCxnSpPr>
            <a:cxnSpLocks/>
          </p:cNvCxnSpPr>
          <p:nvPr/>
        </p:nvCxnSpPr>
        <p:spPr>
          <a:xfrm>
            <a:off x="2325329" y="3535716"/>
            <a:ext cx="755855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A0633797-E7BA-40A6-93DE-2FB8C48A0E3A}"/>
              </a:ext>
            </a:extLst>
          </p:cNvPr>
          <p:cNvCxnSpPr>
            <a:cxnSpLocks/>
          </p:cNvCxnSpPr>
          <p:nvPr/>
        </p:nvCxnSpPr>
        <p:spPr>
          <a:xfrm>
            <a:off x="2303206" y="4896785"/>
            <a:ext cx="755855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E82DF89C-9849-4E70-9158-001B03303D1B}"/>
              </a:ext>
            </a:extLst>
          </p:cNvPr>
          <p:cNvCxnSpPr>
            <a:cxnSpLocks/>
          </p:cNvCxnSpPr>
          <p:nvPr/>
        </p:nvCxnSpPr>
        <p:spPr>
          <a:xfrm flipH="1">
            <a:off x="2134829" y="1229566"/>
            <a:ext cx="407799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656B906D-741A-43FD-8F31-A9579F7445D6}"/>
              </a:ext>
            </a:extLst>
          </p:cNvPr>
          <p:cNvSpPr/>
          <p:nvPr/>
        </p:nvSpPr>
        <p:spPr>
          <a:xfrm>
            <a:off x="50154" y="709457"/>
            <a:ext cx="2084675" cy="1613057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Composition  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CatalogHeader profile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   category: lab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author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title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custodian</a:t>
            </a:r>
          </a:p>
        </p:txBody>
      </p:sp>
    </p:spTree>
    <p:extLst>
      <p:ext uri="{BB962C8B-B14F-4D97-AF65-F5344CB8AC3E}">
        <p14:creationId xmlns:p14="http://schemas.microsoft.com/office/powerpoint/2010/main" val="15195340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147</Words>
  <Application>Microsoft Office PowerPoint</Application>
  <PresentationFormat>Grand écran</PresentationFormat>
  <Paragraphs>65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4</cp:revision>
  <dcterms:created xsi:type="dcterms:W3CDTF">2020-02-11T13:33:37Z</dcterms:created>
  <dcterms:modified xsi:type="dcterms:W3CDTF">2020-02-13T17:00:01Z</dcterms:modified>
</cp:coreProperties>
</file>