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5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822" autoAdjust="0"/>
  </p:normalViewPr>
  <p:slideViewPr>
    <p:cSldViewPr snapToGrid="0">
      <p:cViewPr>
        <p:scale>
          <a:sx n="75" d="100"/>
          <a:sy n="75" d="100"/>
        </p:scale>
        <p:origin x="2600" y="-8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FC2EA5-DDD9-41B5-A743-573E81829967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560638" y="1143000"/>
            <a:ext cx="1736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C3D72-9523-4B9D-ACE9-80FF30180E6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52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560638" y="1143000"/>
            <a:ext cx="1736725" cy="3086100"/>
          </a:xfrm>
        </p:spPr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15E47E-F869-4E28-92EF-70EB336400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10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199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3473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5934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5053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3737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187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0006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4105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78129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417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8575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A1CB3-45B4-4365-8A01-D60AF6EBF46C}" type="datetimeFigureOut">
              <a:rPr lang="fr-FR" smtClean="0"/>
              <a:t>18/11/2020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8D41C-D6C6-4A54-AB39-E21C3C22FFB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2877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>
            <a:extLst>
              <a:ext uri="{FF2B5EF4-FFF2-40B4-BE49-F238E27FC236}">
                <a16:creationId xmlns:a16="http://schemas.microsoft.com/office/drawing/2014/main" id="{539DD055-8EF1-46D5-A759-909838B13B59}"/>
              </a:ext>
            </a:extLst>
          </p:cNvPr>
          <p:cNvSpPr/>
          <p:nvPr/>
        </p:nvSpPr>
        <p:spPr>
          <a:xfrm>
            <a:off x="3941333" y="4498888"/>
            <a:ext cx="191812" cy="1624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946E9D0-D148-4527-8D03-943EAE13355B}"/>
              </a:ext>
            </a:extLst>
          </p:cNvPr>
          <p:cNvSpPr txBox="1"/>
          <p:nvPr/>
        </p:nvSpPr>
        <p:spPr>
          <a:xfrm>
            <a:off x="1060629" y="3710040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cxnSp>
        <p:nvCxnSpPr>
          <p:cNvPr id="14" name="Connecteur : en angle 13">
            <a:extLst>
              <a:ext uri="{FF2B5EF4-FFF2-40B4-BE49-F238E27FC236}">
                <a16:creationId xmlns:a16="http://schemas.microsoft.com/office/drawing/2014/main" id="{96E14973-247A-449B-98ED-0D425A7A48C1}"/>
              </a:ext>
            </a:extLst>
          </p:cNvPr>
          <p:cNvCxnSpPr>
            <a:cxnSpLocks/>
            <a:stCxn id="60" idx="0"/>
            <a:endCxn id="20" idx="2"/>
          </p:cNvCxnSpPr>
          <p:nvPr/>
        </p:nvCxnSpPr>
        <p:spPr>
          <a:xfrm rot="16200000" flipV="1">
            <a:off x="1787848" y="3285890"/>
            <a:ext cx="732528" cy="1482247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EF34064-8B6F-4B06-B950-EFD89EB71C6D}"/>
              </a:ext>
            </a:extLst>
          </p:cNvPr>
          <p:cNvSpPr/>
          <p:nvPr/>
        </p:nvSpPr>
        <p:spPr>
          <a:xfrm>
            <a:off x="681808" y="3151049"/>
            <a:ext cx="1462359" cy="509701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  <a:effectLst>
            <a:glow rad="635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CatalogHeader profile of Composition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0DBA933-9565-444C-B7B3-F193880AE287}"/>
              </a:ext>
            </a:extLst>
          </p:cNvPr>
          <p:cNvSpPr txBox="1"/>
          <p:nvPr/>
        </p:nvSpPr>
        <p:spPr>
          <a:xfrm>
            <a:off x="1680462" y="3832660"/>
            <a:ext cx="1022440" cy="2383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catalogReference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C9A4C617-23DA-4B5A-A95B-EFA518F82E4B}"/>
              </a:ext>
            </a:extLst>
          </p:cNvPr>
          <p:cNvCxnSpPr>
            <a:cxnSpLocks/>
            <a:stCxn id="11" idx="2"/>
            <a:endCxn id="46" idx="0"/>
          </p:cNvCxnSpPr>
          <p:nvPr/>
        </p:nvCxnSpPr>
        <p:spPr>
          <a:xfrm rot="16200000" flipH="1">
            <a:off x="2676748" y="5806726"/>
            <a:ext cx="1579235" cy="2174"/>
          </a:xfrm>
          <a:prstGeom prst="bentConnector3">
            <a:avLst>
              <a:gd name="adj1" fmla="val 50000"/>
            </a:avLst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6324F97B-D06D-400B-82DF-1A3970FD058D}"/>
              </a:ext>
            </a:extLst>
          </p:cNvPr>
          <p:cNvSpPr/>
          <p:nvPr/>
        </p:nvSpPr>
        <p:spPr>
          <a:xfrm>
            <a:off x="2751180" y="6597431"/>
            <a:ext cx="1432543" cy="60146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LabProcedureDefinition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ActivityDefinition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DDA19B55-7B2D-4F80-A8B0-AC35CA3AEB5F}"/>
              </a:ext>
            </a:extLst>
          </p:cNvPr>
          <p:cNvSpPr txBox="1"/>
          <p:nvPr/>
        </p:nvSpPr>
        <p:spPr>
          <a:xfrm>
            <a:off x="3156517" y="6307637"/>
            <a:ext cx="47891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1..*</a:t>
            </a:r>
          </a:p>
        </p:txBody>
      </p:sp>
      <p:sp>
        <p:nvSpPr>
          <p:cNvPr id="52" name="ZoneTexte 51">
            <a:extLst>
              <a:ext uri="{FF2B5EF4-FFF2-40B4-BE49-F238E27FC236}">
                <a16:creationId xmlns:a16="http://schemas.microsoft.com/office/drawing/2014/main" id="{8C5EA803-67C9-48E4-8679-3F8205317474}"/>
              </a:ext>
            </a:extLst>
          </p:cNvPr>
          <p:cNvSpPr txBox="1"/>
          <p:nvPr/>
        </p:nvSpPr>
        <p:spPr>
          <a:xfrm>
            <a:off x="3448104" y="5554091"/>
            <a:ext cx="2415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action[.action[.action]].definitionCanonical</a:t>
            </a:r>
          </a:p>
        </p:txBody>
      </p:sp>
      <p:cxnSp>
        <p:nvCxnSpPr>
          <p:cNvPr id="57" name="Connecteur : en angle 56">
            <a:extLst>
              <a:ext uri="{FF2B5EF4-FFF2-40B4-BE49-F238E27FC236}">
                <a16:creationId xmlns:a16="http://schemas.microsoft.com/office/drawing/2014/main" id="{15990ED7-D7B7-4EEE-A20B-C21EC57541DC}"/>
              </a:ext>
            </a:extLst>
          </p:cNvPr>
          <p:cNvCxnSpPr>
            <a:cxnSpLocks/>
            <a:stCxn id="13" idx="1"/>
            <a:endCxn id="56" idx="0"/>
          </p:cNvCxnSpPr>
          <p:nvPr/>
        </p:nvCxnSpPr>
        <p:spPr>
          <a:xfrm rot="10800000" flipV="1">
            <a:off x="2360916" y="4846971"/>
            <a:ext cx="559144" cy="99160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Connecteur : en angle 62">
            <a:extLst>
              <a:ext uri="{FF2B5EF4-FFF2-40B4-BE49-F238E27FC236}">
                <a16:creationId xmlns:a16="http://schemas.microsoft.com/office/drawing/2014/main" id="{52F29C62-3816-4A94-93C8-4E3BA5AF99AA}"/>
              </a:ext>
            </a:extLst>
          </p:cNvPr>
          <p:cNvCxnSpPr>
            <a:cxnSpLocks/>
            <a:stCxn id="46" idx="3"/>
            <a:endCxn id="55" idx="0"/>
          </p:cNvCxnSpPr>
          <p:nvPr/>
        </p:nvCxnSpPr>
        <p:spPr>
          <a:xfrm>
            <a:off x="4183723" y="6898163"/>
            <a:ext cx="1575504" cy="25918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32AC0154-36F6-4FA3-B245-FE044FA1CE68}"/>
              </a:ext>
            </a:extLst>
          </p:cNvPr>
          <p:cNvSpPr txBox="1"/>
          <p:nvPr/>
        </p:nvSpPr>
        <p:spPr>
          <a:xfrm>
            <a:off x="2311346" y="5271228"/>
            <a:ext cx="123832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specimenRequested</a:t>
            </a:r>
          </a:p>
        </p:txBody>
      </p:sp>
      <p:sp>
        <p:nvSpPr>
          <p:cNvPr id="71" name="ZoneTexte 70">
            <a:extLst>
              <a:ext uri="{FF2B5EF4-FFF2-40B4-BE49-F238E27FC236}">
                <a16:creationId xmlns:a16="http://schemas.microsoft.com/office/drawing/2014/main" id="{98BEC931-6B82-43BE-8606-752AC314803E}"/>
              </a:ext>
            </a:extLst>
          </p:cNvPr>
          <p:cNvSpPr txBox="1"/>
          <p:nvPr/>
        </p:nvSpPr>
        <p:spPr>
          <a:xfrm>
            <a:off x="2329181" y="5542569"/>
            <a:ext cx="46753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A9309530-9C72-431E-AF17-F95DB70E7D31}"/>
              </a:ext>
            </a:extLst>
          </p:cNvPr>
          <p:cNvSpPr txBox="1"/>
          <p:nvPr/>
        </p:nvSpPr>
        <p:spPr>
          <a:xfrm>
            <a:off x="1298221" y="6673178"/>
            <a:ext cx="13623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observationRequirement</a:t>
            </a:r>
          </a:p>
        </p:txBody>
      </p:sp>
      <p:sp>
        <p:nvSpPr>
          <p:cNvPr id="73" name="ZoneTexte 72">
            <a:extLst>
              <a:ext uri="{FF2B5EF4-FFF2-40B4-BE49-F238E27FC236}">
                <a16:creationId xmlns:a16="http://schemas.microsoft.com/office/drawing/2014/main" id="{EB4220E8-E8FB-4F6B-8617-DD85238222A6}"/>
              </a:ext>
            </a:extLst>
          </p:cNvPr>
          <p:cNvSpPr txBox="1"/>
          <p:nvPr/>
        </p:nvSpPr>
        <p:spPr>
          <a:xfrm>
            <a:off x="916752" y="6916973"/>
            <a:ext cx="45464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0DE7D4C7-570D-4738-83D2-78C610CF8DB2}"/>
              </a:ext>
            </a:extLst>
          </p:cNvPr>
          <p:cNvSpPr txBox="1"/>
          <p:nvPr/>
        </p:nvSpPr>
        <p:spPr>
          <a:xfrm>
            <a:off x="5392255" y="6912339"/>
            <a:ext cx="47894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75" name="ZoneTexte 74">
            <a:extLst>
              <a:ext uri="{FF2B5EF4-FFF2-40B4-BE49-F238E27FC236}">
                <a16:creationId xmlns:a16="http://schemas.microsoft.com/office/drawing/2014/main" id="{2EFF53CD-4ECD-44EE-9F56-5713E9D8A8F4}"/>
              </a:ext>
            </a:extLst>
          </p:cNvPr>
          <p:cNvSpPr txBox="1"/>
          <p:nvPr/>
        </p:nvSpPr>
        <p:spPr>
          <a:xfrm>
            <a:off x="4194850" y="6673178"/>
            <a:ext cx="167117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observationResultRequirement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4C66D9E-6541-4236-87A7-C6FE9DAC58A9}"/>
              </a:ext>
            </a:extLst>
          </p:cNvPr>
          <p:cNvSpPr txBox="1"/>
          <p:nvPr/>
        </p:nvSpPr>
        <p:spPr>
          <a:xfrm>
            <a:off x="2136069" y="3047981"/>
            <a:ext cx="900881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13" i="1" noProof="1"/>
              <a:t>a laboratory compendium handled with method 2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B6C8461-F70B-415E-81E3-8C60209C46E4}"/>
              </a:ext>
            </a:extLst>
          </p:cNvPr>
          <p:cNvSpPr txBox="1"/>
          <p:nvPr/>
        </p:nvSpPr>
        <p:spPr>
          <a:xfrm>
            <a:off x="2914435" y="3639750"/>
            <a:ext cx="1093924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chemeClr val="tx1"/>
                </a:solidFill>
              </a:rPr>
              <a:t>a laboratory service exposed to the consumers of the catalog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EB468F-E1B9-4178-88A1-7D05D12F5B2A}"/>
              </a:ext>
            </a:extLst>
          </p:cNvPr>
          <p:cNvSpPr txBox="1"/>
          <p:nvPr/>
        </p:nvSpPr>
        <p:spPr>
          <a:xfrm>
            <a:off x="3561627" y="6160345"/>
            <a:ext cx="178839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 laboratory procedure operationalizing the service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12A68CC3-C8B9-4937-AF74-D3235493E42E}"/>
              </a:ext>
            </a:extLst>
          </p:cNvPr>
          <p:cNvSpPr txBox="1"/>
          <p:nvPr/>
        </p:nvSpPr>
        <p:spPr>
          <a:xfrm>
            <a:off x="717638" y="5827012"/>
            <a:ext cx="847676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013" i="1" noProof="1">
                <a:solidFill>
                  <a:schemeClr val="tx1"/>
                </a:solidFill>
              </a:rPr>
              <a:t>a specimen required by the service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0A105627-941F-444D-B556-9B067AA85A13}"/>
              </a:ext>
            </a:extLst>
          </p:cNvPr>
          <p:cNvSpPr txBox="1"/>
          <p:nvPr/>
        </p:nvSpPr>
        <p:spPr>
          <a:xfrm>
            <a:off x="2111791" y="7209950"/>
            <a:ext cx="961835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r>
              <a:rPr lang="en-US" sz="1013" i="1" noProof="1">
                <a:solidFill>
                  <a:schemeClr val="tx1"/>
                </a:solidFill>
              </a:rPr>
              <a:t>an input observation to the procedure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F26F3D45-53F9-4EC5-BA9D-39047742D144}"/>
              </a:ext>
            </a:extLst>
          </p:cNvPr>
          <p:cNvSpPr txBox="1"/>
          <p:nvPr/>
        </p:nvSpPr>
        <p:spPr>
          <a:xfrm>
            <a:off x="3919747" y="7248194"/>
            <a:ext cx="979752" cy="559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r"/>
            <a:r>
              <a:rPr lang="en-US" sz="1013" i="1" noProof="1">
                <a:solidFill>
                  <a:schemeClr val="tx1"/>
                </a:solidFill>
              </a:rPr>
              <a:t>an output observation of the procedure</a:t>
            </a:r>
          </a:p>
        </p:txBody>
      </p:sp>
      <p:cxnSp>
        <p:nvCxnSpPr>
          <p:cNvPr id="39" name="Connecteur : en angle 38">
            <a:extLst>
              <a:ext uri="{FF2B5EF4-FFF2-40B4-BE49-F238E27FC236}">
                <a16:creationId xmlns:a16="http://schemas.microsoft.com/office/drawing/2014/main" id="{8C9A6475-6E13-4D17-99C8-139A747BD801}"/>
              </a:ext>
            </a:extLst>
          </p:cNvPr>
          <p:cNvCxnSpPr>
            <a:cxnSpLocks/>
            <a:stCxn id="141" idx="2"/>
            <a:endCxn id="153" idx="1"/>
          </p:cNvCxnSpPr>
          <p:nvPr/>
        </p:nvCxnSpPr>
        <p:spPr>
          <a:xfrm rot="16200000" flipH="1">
            <a:off x="1858038" y="7354354"/>
            <a:ext cx="558899" cy="1370602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 : en angle 39">
            <a:extLst>
              <a:ext uri="{FF2B5EF4-FFF2-40B4-BE49-F238E27FC236}">
                <a16:creationId xmlns:a16="http://schemas.microsoft.com/office/drawing/2014/main" id="{444B2695-C708-469B-B42D-479F8382004C}"/>
              </a:ext>
            </a:extLst>
          </p:cNvPr>
          <p:cNvCxnSpPr>
            <a:cxnSpLocks/>
            <a:stCxn id="151" idx="2"/>
            <a:endCxn id="155" idx="3"/>
          </p:cNvCxnSpPr>
          <p:nvPr/>
        </p:nvCxnSpPr>
        <p:spPr>
          <a:xfrm rot="5400000">
            <a:off x="4560360" y="7315798"/>
            <a:ext cx="563263" cy="1452078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ZoneTexte 43">
            <a:extLst>
              <a:ext uri="{FF2B5EF4-FFF2-40B4-BE49-F238E27FC236}">
                <a16:creationId xmlns:a16="http://schemas.microsoft.com/office/drawing/2014/main" id="{ABDD23CA-E87E-4D3B-BBE6-6BFF35D20C07}"/>
              </a:ext>
            </a:extLst>
          </p:cNvPr>
          <p:cNvSpPr txBox="1"/>
          <p:nvPr/>
        </p:nvSpPr>
        <p:spPr>
          <a:xfrm>
            <a:off x="2465137" y="8049053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BF367F50-5720-4E7F-B6DA-33B6D1C10BDD}"/>
              </a:ext>
            </a:extLst>
          </p:cNvPr>
          <p:cNvSpPr txBox="1"/>
          <p:nvPr/>
        </p:nvSpPr>
        <p:spPr>
          <a:xfrm>
            <a:off x="4142212" y="8026155"/>
            <a:ext cx="413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8246E45-031A-4786-ACF4-D927C7E9CB6C}"/>
              </a:ext>
            </a:extLst>
          </p:cNvPr>
          <p:cNvSpPr/>
          <p:nvPr/>
        </p:nvSpPr>
        <p:spPr>
          <a:xfrm>
            <a:off x="481556" y="4965365"/>
            <a:ext cx="1599502" cy="65171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LabChargeItemDefinition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ChargeItemDefinition</a:t>
            </a:r>
          </a:p>
        </p:txBody>
      </p:sp>
      <p:cxnSp>
        <p:nvCxnSpPr>
          <p:cNvPr id="42" name="Connecteur : en angle 41">
            <a:extLst>
              <a:ext uri="{FF2B5EF4-FFF2-40B4-BE49-F238E27FC236}">
                <a16:creationId xmlns:a16="http://schemas.microsoft.com/office/drawing/2014/main" id="{7CB04F81-F845-4409-8A16-0150F3ABCA14}"/>
              </a:ext>
            </a:extLst>
          </p:cNvPr>
          <p:cNvCxnSpPr>
            <a:cxnSpLocks/>
            <a:stCxn id="84" idx="1"/>
            <a:endCxn id="41" idx="0"/>
          </p:cNvCxnSpPr>
          <p:nvPr/>
        </p:nvCxnSpPr>
        <p:spPr>
          <a:xfrm rot="10800000" flipV="1">
            <a:off x="1281307" y="4645499"/>
            <a:ext cx="1634664" cy="319866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ZoneTexte 46">
            <a:extLst>
              <a:ext uri="{FF2B5EF4-FFF2-40B4-BE49-F238E27FC236}">
                <a16:creationId xmlns:a16="http://schemas.microsoft.com/office/drawing/2014/main" id="{7EBC759F-3EC1-4AEE-B495-9524A5FA0F8C}"/>
              </a:ext>
            </a:extLst>
          </p:cNvPr>
          <p:cNvSpPr txBox="1"/>
          <p:nvPr/>
        </p:nvSpPr>
        <p:spPr>
          <a:xfrm>
            <a:off x="1254606" y="4698803"/>
            <a:ext cx="40512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48" name="ZoneTexte 47">
            <a:extLst>
              <a:ext uri="{FF2B5EF4-FFF2-40B4-BE49-F238E27FC236}">
                <a16:creationId xmlns:a16="http://schemas.microsoft.com/office/drawing/2014/main" id="{6B1EB918-EDEA-46FE-BFD2-7B8AC4B29986}"/>
              </a:ext>
            </a:extLst>
          </p:cNvPr>
          <p:cNvSpPr txBox="1"/>
          <p:nvPr/>
        </p:nvSpPr>
        <p:spPr>
          <a:xfrm>
            <a:off x="1768181" y="4438307"/>
            <a:ext cx="105460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00" noProof="1">
                <a:solidFill>
                  <a:srgbClr val="0070C0"/>
                </a:solidFill>
              </a:rPr>
              <a:t>serviceBillingCode</a:t>
            </a:r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34BC439E-46D1-4D3A-A747-099A225EED85}"/>
              </a:ext>
            </a:extLst>
          </p:cNvPr>
          <p:cNvSpPr txBox="1"/>
          <p:nvPr/>
        </p:nvSpPr>
        <p:spPr>
          <a:xfrm>
            <a:off x="263580" y="4525551"/>
            <a:ext cx="900881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billing code and its rules</a:t>
            </a:r>
          </a:p>
        </p:txBody>
      </p:sp>
      <p:cxnSp>
        <p:nvCxnSpPr>
          <p:cNvPr id="59" name="Connecteur : en angle 58">
            <a:extLst>
              <a:ext uri="{FF2B5EF4-FFF2-40B4-BE49-F238E27FC236}">
                <a16:creationId xmlns:a16="http://schemas.microsoft.com/office/drawing/2014/main" id="{CEC98B57-A84A-4965-8F1C-9AD5C1F66F68}"/>
              </a:ext>
            </a:extLst>
          </p:cNvPr>
          <p:cNvCxnSpPr>
            <a:cxnSpLocks/>
          </p:cNvCxnSpPr>
          <p:nvPr/>
        </p:nvCxnSpPr>
        <p:spPr>
          <a:xfrm flipH="1" flipV="1">
            <a:off x="4118075" y="4434481"/>
            <a:ext cx="11343" cy="132155"/>
          </a:xfrm>
          <a:prstGeom prst="bentConnector3">
            <a:avLst>
              <a:gd name="adj1" fmla="val -1859111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F15FD08A-EE01-41B9-A74C-D190D9D0CE08}"/>
              </a:ext>
            </a:extLst>
          </p:cNvPr>
          <p:cNvSpPr txBox="1"/>
          <p:nvPr/>
        </p:nvSpPr>
        <p:spPr>
          <a:xfrm>
            <a:off x="4208175" y="4531805"/>
            <a:ext cx="41745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6DDBC5-A792-48D7-9DEB-B008187D51FB}"/>
              </a:ext>
            </a:extLst>
          </p:cNvPr>
          <p:cNvSpPr/>
          <p:nvPr/>
        </p:nvSpPr>
        <p:spPr>
          <a:xfrm>
            <a:off x="4323968" y="4396683"/>
            <a:ext cx="134844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relatedArtifac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t (</a:t>
            </a:r>
            <a:r>
              <a:rPr lang="en-US" sz="900" i="1" noProof="1">
                <a:solidFill>
                  <a:schemeClr val="accent6">
                    <a:lumMod val="75000"/>
                  </a:schemeClr>
                </a:solidFill>
              </a:rPr>
              <a:t>Includes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537AED2-9E97-485C-A84E-51BF2306A00D}"/>
              </a:ext>
            </a:extLst>
          </p:cNvPr>
          <p:cNvSpPr/>
          <p:nvPr/>
        </p:nvSpPr>
        <p:spPr>
          <a:xfrm>
            <a:off x="4041085" y="4750255"/>
            <a:ext cx="80718" cy="923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CC06C13B-AAED-42D3-AC8E-E9010DD2A1F9}"/>
              </a:ext>
            </a:extLst>
          </p:cNvPr>
          <p:cNvSpPr/>
          <p:nvPr/>
        </p:nvSpPr>
        <p:spPr>
          <a:xfrm>
            <a:off x="3937785" y="4838524"/>
            <a:ext cx="191812" cy="11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64" name="Connecteur : en angle 63">
            <a:extLst>
              <a:ext uri="{FF2B5EF4-FFF2-40B4-BE49-F238E27FC236}">
                <a16:creationId xmlns:a16="http://schemas.microsoft.com/office/drawing/2014/main" id="{3335D043-C903-4BE8-AD2D-90AB3E5DD599}"/>
              </a:ext>
            </a:extLst>
          </p:cNvPr>
          <p:cNvCxnSpPr>
            <a:cxnSpLocks/>
          </p:cNvCxnSpPr>
          <p:nvPr/>
        </p:nvCxnSpPr>
        <p:spPr>
          <a:xfrm flipH="1" flipV="1">
            <a:off x="4118075" y="4796450"/>
            <a:ext cx="7794" cy="123171"/>
          </a:xfrm>
          <a:prstGeom prst="bentConnector3">
            <a:avLst>
              <a:gd name="adj1" fmla="val -2705722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A0A89A95-A588-46F5-BA0F-55DBADAB29F5}"/>
              </a:ext>
            </a:extLst>
          </p:cNvPr>
          <p:cNvSpPr txBox="1"/>
          <p:nvPr/>
        </p:nvSpPr>
        <p:spPr>
          <a:xfrm>
            <a:off x="4208175" y="4912410"/>
            <a:ext cx="4174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75549AC-A1E5-42FF-B36C-5EA2320DE11D}"/>
              </a:ext>
            </a:extLst>
          </p:cNvPr>
          <p:cNvSpPr/>
          <p:nvPr/>
        </p:nvSpPr>
        <p:spPr>
          <a:xfrm>
            <a:off x="4317362" y="4766145"/>
            <a:ext cx="157927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relatedArtifact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 (</a:t>
            </a:r>
            <a:r>
              <a:rPr lang="en-US" sz="900" i="1" noProof="1">
                <a:solidFill>
                  <a:schemeClr val="accent6">
                    <a:lumMod val="75000"/>
                  </a:schemeClr>
                </a:solidFill>
              </a:rPr>
              <a:t>IsReplacedBy</a:t>
            </a:r>
            <a:r>
              <a:rPr lang="en-US" sz="900" noProof="1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C72EAEF-6D83-49DD-98E1-F0B22E4F5A26}"/>
              </a:ext>
            </a:extLst>
          </p:cNvPr>
          <p:cNvSpPr/>
          <p:nvPr/>
        </p:nvSpPr>
        <p:spPr>
          <a:xfrm>
            <a:off x="2920060" y="4780832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6F11366-8458-4112-A323-141BA159FFFC}"/>
              </a:ext>
            </a:extLst>
          </p:cNvPr>
          <p:cNvSpPr/>
          <p:nvPr/>
        </p:nvSpPr>
        <p:spPr>
          <a:xfrm>
            <a:off x="1627577" y="5838581"/>
            <a:ext cx="1466677" cy="548677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LabSpecimenDefinition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SpecimenDefinition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0C6BEAAE-84AD-4EA9-8750-21ACC1178B80}"/>
              </a:ext>
            </a:extLst>
          </p:cNvPr>
          <p:cNvSpPr/>
          <p:nvPr/>
        </p:nvSpPr>
        <p:spPr>
          <a:xfrm>
            <a:off x="2915971" y="4579359"/>
            <a:ext cx="159533" cy="1322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cxnSp>
        <p:nvCxnSpPr>
          <p:cNvPr id="86" name="Connecteur : en angle 85">
            <a:extLst>
              <a:ext uri="{FF2B5EF4-FFF2-40B4-BE49-F238E27FC236}">
                <a16:creationId xmlns:a16="http://schemas.microsoft.com/office/drawing/2014/main" id="{B5C3B02D-3738-4164-AFEF-95348B20873E}"/>
              </a:ext>
            </a:extLst>
          </p:cNvPr>
          <p:cNvCxnSpPr>
            <a:cxnSpLocks/>
            <a:stCxn id="46" idx="1"/>
            <a:endCxn id="54" idx="0"/>
          </p:cNvCxnSpPr>
          <p:nvPr/>
        </p:nvCxnSpPr>
        <p:spPr>
          <a:xfrm rot="10800000" flipV="1">
            <a:off x="1279634" y="6898162"/>
            <a:ext cx="1471547" cy="261239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>
            <a:extLst>
              <a:ext uri="{FF2B5EF4-FFF2-40B4-BE49-F238E27FC236}">
                <a16:creationId xmlns:a16="http://schemas.microsoft.com/office/drawing/2014/main" id="{B80DA291-B4AD-437B-875D-FF5B2108348A}"/>
              </a:ext>
            </a:extLst>
          </p:cNvPr>
          <p:cNvSpPr/>
          <p:nvPr/>
        </p:nvSpPr>
        <p:spPr>
          <a:xfrm>
            <a:off x="2815468" y="4393278"/>
            <a:ext cx="159533" cy="11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C58EF-7E7F-4AD1-BF5F-F726576E3AEA}"/>
              </a:ext>
            </a:extLst>
          </p:cNvPr>
          <p:cNvSpPr/>
          <p:nvPr/>
        </p:nvSpPr>
        <p:spPr>
          <a:xfrm>
            <a:off x="3941333" y="4388286"/>
            <a:ext cx="180469" cy="1258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13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E892F89-443B-40D7-A74D-F01386D033A2}"/>
              </a:ext>
            </a:extLst>
          </p:cNvPr>
          <p:cNvSpPr/>
          <p:nvPr/>
        </p:nvSpPr>
        <p:spPr>
          <a:xfrm>
            <a:off x="4755079" y="3151049"/>
            <a:ext cx="1462359" cy="509701"/>
          </a:xfrm>
          <a:prstGeom prst="rect">
            <a:avLst/>
          </a:prstGeom>
          <a:solidFill>
            <a:schemeClr val="accent4">
              <a:lumMod val="50000"/>
            </a:schemeClr>
          </a:solidFill>
          <a:ln>
            <a:noFill/>
          </a:ln>
          <a:effectLst>
            <a:glow rad="635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Catalog profile of </a:t>
            </a:r>
            <a:r>
              <a:rPr lang="en-US" sz="1238" noProof="1">
                <a:solidFill>
                  <a:srgbClr val="FFFF00"/>
                </a:solidFill>
              </a:rPr>
              <a:t>Composition</a:t>
            </a:r>
          </a:p>
        </p:txBody>
      </p:sp>
      <p:cxnSp>
        <p:nvCxnSpPr>
          <p:cNvPr id="68" name="Connecteur : en angle 67">
            <a:extLst>
              <a:ext uri="{FF2B5EF4-FFF2-40B4-BE49-F238E27FC236}">
                <a16:creationId xmlns:a16="http://schemas.microsoft.com/office/drawing/2014/main" id="{F35B3B54-B8F4-4344-A947-535ED333A7DE}"/>
              </a:ext>
            </a:extLst>
          </p:cNvPr>
          <p:cNvCxnSpPr>
            <a:cxnSpLocks/>
            <a:stCxn id="8" idx="0"/>
            <a:endCxn id="17" idx="2"/>
          </p:cNvCxnSpPr>
          <p:nvPr/>
        </p:nvCxnSpPr>
        <p:spPr>
          <a:xfrm rot="5400000" flipH="1" flipV="1">
            <a:off x="4395145" y="3297173"/>
            <a:ext cx="727536" cy="1454691"/>
          </a:xfrm>
          <a:prstGeom prst="bentConnector3">
            <a:avLst>
              <a:gd name="adj1" fmla="val 50000"/>
            </a:avLst>
          </a:prstGeom>
          <a:ln w="19050"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D033C511-26B7-4EFB-862E-38448F70A80C}"/>
              </a:ext>
            </a:extLst>
          </p:cNvPr>
          <p:cNvSpPr txBox="1"/>
          <p:nvPr/>
        </p:nvSpPr>
        <p:spPr>
          <a:xfrm>
            <a:off x="4007217" y="4081898"/>
            <a:ext cx="4825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0..*</a:t>
            </a:r>
          </a:p>
        </p:txBody>
      </p:sp>
      <p:sp>
        <p:nvSpPr>
          <p:cNvPr id="85" name="ZoneTexte 84">
            <a:extLst>
              <a:ext uri="{FF2B5EF4-FFF2-40B4-BE49-F238E27FC236}">
                <a16:creationId xmlns:a16="http://schemas.microsoft.com/office/drawing/2014/main" id="{0BD4B109-DE85-4241-9CC1-5A4F8481FBCC}"/>
              </a:ext>
            </a:extLst>
          </p:cNvPr>
          <p:cNvSpPr txBox="1"/>
          <p:nvPr/>
        </p:nvSpPr>
        <p:spPr>
          <a:xfrm>
            <a:off x="3783040" y="3047981"/>
            <a:ext cx="916148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13" i="1" noProof="1"/>
              <a:t>a laboratory compendium handled with method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B1908B-CC45-41BD-BE20-7F25C0BD8D17}"/>
              </a:ext>
            </a:extLst>
          </p:cNvPr>
          <p:cNvSpPr/>
          <p:nvPr/>
        </p:nvSpPr>
        <p:spPr>
          <a:xfrm>
            <a:off x="2791055" y="4385078"/>
            <a:ext cx="1348446" cy="633118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LabServiceDefinition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PlanDefinition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D95BA6C8-B591-4019-AA5D-9E0BB0A16F09}"/>
              </a:ext>
            </a:extLst>
          </p:cNvPr>
          <p:cNvSpPr txBox="1"/>
          <p:nvPr/>
        </p:nvSpPr>
        <p:spPr>
          <a:xfrm>
            <a:off x="4516373" y="3824991"/>
            <a:ext cx="1069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>
                <a:solidFill>
                  <a:srgbClr val="0070C0"/>
                </a:solidFill>
              </a:rPr>
              <a:t>section.entry</a:t>
            </a:r>
          </a:p>
        </p:txBody>
      </p:sp>
      <p:sp>
        <p:nvSpPr>
          <p:cNvPr id="99" name="ZoneTexte 98">
            <a:extLst>
              <a:ext uri="{FF2B5EF4-FFF2-40B4-BE49-F238E27FC236}">
                <a16:creationId xmlns:a16="http://schemas.microsoft.com/office/drawing/2014/main" id="{39B54943-D76F-499F-A971-FC19CAEDE81A}"/>
              </a:ext>
            </a:extLst>
          </p:cNvPr>
          <p:cNvSpPr txBox="1"/>
          <p:nvPr/>
        </p:nvSpPr>
        <p:spPr>
          <a:xfrm>
            <a:off x="1683997" y="7860036"/>
            <a:ext cx="118534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validCodedValues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02FA96B-3E71-425D-8D0E-24622537CD45}"/>
              </a:ext>
            </a:extLst>
          </p:cNvPr>
          <p:cNvSpPr/>
          <p:nvPr/>
        </p:nvSpPr>
        <p:spPr>
          <a:xfrm>
            <a:off x="2831352" y="7984133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D5D85BD-FD41-4027-913A-011AB899F30D}"/>
              </a:ext>
            </a:extLst>
          </p:cNvPr>
          <p:cNvSpPr/>
          <p:nvPr/>
        </p:nvSpPr>
        <p:spPr>
          <a:xfrm>
            <a:off x="3883858" y="7988497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24DA4DE1-4F79-4D4B-96C5-7BF73AB4A98C}"/>
              </a:ext>
            </a:extLst>
          </p:cNvPr>
          <p:cNvSpPr/>
          <p:nvPr/>
        </p:nvSpPr>
        <p:spPr>
          <a:xfrm>
            <a:off x="1645118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231889C-35B3-4094-8DD2-916E2FC1806B}"/>
              </a:ext>
            </a:extLst>
          </p:cNvPr>
          <p:cNvSpPr/>
          <p:nvPr/>
        </p:nvSpPr>
        <p:spPr>
          <a:xfrm>
            <a:off x="5166772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5" name="Connecteur : en angle 114">
            <a:extLst>
              <a:ext uri="{FF2B5EF4-FFF2-40B4-BE49-F238E27FC236}">
                <a16:creationId xmlns:a16="http://schemas.microsoft.com/office/drawing/2014/main" id="{2B3CC5D4-DA7A-41BD-98CA-4725E253CDAC}"/>
              </a:ext>
            </a:extLst>
          </p:cNvPr>
          <p:cNvCxnSpPr>
            <a:cxnSpLocks/>
            <a:stCxn id="112" idx="2"/>
            <a:endCxn id="108" idx="1"/>
          </p:cNvCxnSpPr>
          <p:nvPr/>
        </p:nvCxnSpPr>
        <p:spPr>
          <a:xfrm rot="16200000" flipH="1">
            <a:off x="2140883" y="7382583"/>
            <a:ext cx="312847" cy="106809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eur : en angle 117">
            <a:extLst>
              <a:ext uri="{FF2B5EF4-FFF2-40B4-BE49-F238E27FC236}">
                <a16:creationId xmlns:a16="http://schemas.microsoft.com/office/drawing/2014/main" id="{A5313EFA-93AC-42D4-9CD6-BD911C196ECC}"/>
              </a:ext>
            </a:extLst>
          </p:cNvPr>
          <p:cNvCxnSpPr>
            <a:cxnSpLocks/>
            <a:stCxn id="114" idx="2"/>
            <a:endCxn id="110" idx="3"/>
          </p:cNvCxnSpPr>
          <p:nvPr/>
        </p:nvCxnSpPr>
        <p:spPr>
          <a:xfrm rot="5400000">
            <a:off x="4543925" y="7336426"/>
            <a:ext cx="317211" cy="1164771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ZoneTexte 123">
            <a:extLst>
              <a:ext uri="{FF2B5EF4-FFF2-40B4-BE49-F238E27FC236}">
                <a16:creationId xmlns:a16="http://schemas.microsoft.com/office/drawing/2014/main" id="{5327D6F5-B4E3-4A74-850C-2A262E61A1D9}"/>
              </a:ext>
            </a:extLst>
          </p:cNvPr>
          <p:cNvSpPr txBox="1"/>
          <p:nvPr/>
        </p:nvSpPr>
        <p:spPr>
          <a:xfrm>
            <a:off x="1371905" y="8107268"/>
            <a:ext cx="131767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normalCodedValues</a:t>
            </a:r>
          </a:p>
        </p:txBody>
      </p:sp>
      <p:sp>
        <p:nvSpPr>
          <p:cNvPr id="126" name="ZoneTexte 125">
            <a:extLst>
              <a:ext uri="{FF2B5EF4-FFF2-40B4-BE49-F238E27FC236}">
                <a16:creationId xmlns:a16="http://schemas.microsoft.com/office/drawing/2014/main" id="{F2C07A64-18D1-4AF0-BFF9-CF9F684A847B}"/>
              </a:ext>
            </a:extLst>
          </p:cNvPr>
          <p:cNvSpPr txBox="1"/>
          <p:nvPr/>
        </p:nvSpPr>
        <p:spPr>
          <a:xfrm>
            <a:off x="2478453" y="8291354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28" name="ZoneTexte 127">
            <a:extLst>
              <a:ext uri="{FF2B5EF4-FFF2-40B4-BE49-F238E27FC236}">
                <a16:creationId xmlns:a16="http://schemas.microsoft.com/office/drawing/2014/main" id="{AF3D57C7-E5E4-48BD-903B-46792C62653D}"/>
              </a:ext>
            </a:extLst>
          </p:cNvPr>
          <p:cNvSpPr txBox="1"/>
          <p:nvPr/>
        </p:nvSpPr>
        <p:spPr>
          <a:xfrm>
            <a:off x="4292768" y="8101379"/>
            <a:ext cx="1317677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normalCodedValues</a:t>
            </a:r>
          </a:p>
        </p:txBody>
      </p:sp>
      <p:sp>
        <p:nvSpPr>
          <p:cNvPr id="130" name="ZoneTexte 129">
            <a:extLst>
              <a:ext uri="{FF2B5EF4-FFF2-40B4-BE49-F238E27FC236}">
                <a16:creationId xmlns:a16="http://schemas.microsoft.com/office/drawing/2014/main" id="{37CFEA1E-B6EA-4DAA-97AF-570C563D302A}"/>
              </a:ext>
            </a:extLst>
          </p:cNvPr>
          <p:cNvSpPr txBox="1"/>
          <p:nvPr/>
        </p:nvSpPr>
        <p:spPr>
          <a:xfrm>
            <a:off x="4137471" y="8277479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136" name="ZoneTexte 135">
            <a:extLst>
              <a:ext uri="{FF2B5EF4-FFF2-40B4-BE49-F238E27FC236}">
                <a16:creationId xmlns:a16="http://schemas.microsoft.com/office/drawing/2014/main" id="{65103AA8-6310-4F00-9E9C-634F519738F8}"/>
              </a:ext>
            </a:extLst>
          </p:cNvPr>
          <p:cNvSpPr txBox="1"/>
          <p:nvPr/>
        </p:nvSpPr>
        <p:spPr>
          <a:xfrm>
            <a:off x="4178715" y="7867127"/>
            <a:ext cx="118534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validCodedValues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41413CEA-62B8-4E49-A221-99DEBE481636}"/>
              </a:ext>
            </a:extLst>
          </p:cNvPr>
          <p:cNvSpPr/>
          <p:nvPr/>
        </p:nvSpPr>
        <p:spPr>
          <a:xfrm>
            <a:off x="1334043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C9BF64C2-DB94-4DCD-B016-F21AF8EF339D}"/>
              </a:ext>
            </a:extLst>
          </p:cNvPr>
          <p:cNvSpPr/>
          <p:nvPr/>
        </p:nvSpPr>
        <p:spPr>
          <a:xfrm>
            <a:off x="875330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AFC6EBC-71E1-4022-8587-6BFE51F081BD}"/>
              </a:ext>
            </a:extLst>
          </p:cNvPr>
          <p:cNvSpPr/>
          <p:nvPr/>
        </p:nvSpPr>
        <p:spPr>
          <a:xfrm>
            <a:off x="479191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6B474182-564D-404E-BFA8-AD6EBE7735F1}"/>
              </a:ext>
            </a:extLst>
          </p:cNvPr>
          <p:cNvSpPr/>
          <p:nvPr/>
        </p:nvSpPr>
        <p:spPr>
          <a:xfrm>
            <a:off x="6304739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22484CE-597A-48A3-8C1E-FF0627DC9D95}"/>
              </a:ext>
            </a:extLst>
          </p:cNvPr>
          <p:cNvSpPr/>
          <p:nvPr/>
        </p:nvSpPr>
        <p:spPr>
          <a:xfrm>
            <a:off x="5846026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A22A1E42-3953-47AF-A400-170227D41C6C}"/>
              </a:ext>
            </a:extLst>
          </p:cNvPr>
          <p:cNvSpPr/>
          <p:nvPr/>
        </p:nvSpPr>
        <p:spPr>
          <a:xfrm>
            <a:off x="5449887" y="7582366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528CD6C-FCC7-46BE-AC37-66CAD667AC41}"/>
              </a:ext>
            </a:extLst>
          </p:cNvPr>
          <p:cNvSpPr/>
          <p:nvPr/>
        </p:nvSpPr>
        <p:spPr>
          <a:xfrm>
            <a:off x="2822788" y="8230185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F733DCD-C110-45B1-A0A2-FA9F5AFBFFB1}"/>
              </a:ext>
            </a:extLst>
          </p:cNvPr>
          <p:cNvSpPr/>
          <p:nvPr/>
        </p:nvSpPr>
        <p:spPr>
          <a:xfrm>
            <a:off x="3879666" y="8234549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A108814D-6B76-4427-BBF7-22CD167F6C99}"/>
              </a:ext>
            </a:extLst>
          </p:cNvPr>
          <p:cNvSpPr/>
          <p:nvPr/>
        </p:nvSpPr>
        <p:spPr>
          <a:xfrm>
            <a:off x="2825000" y="8477974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0B2AD26-937C-4458-812F-D97ED9B62CD4}"/>
              </a:ext>
            </a:extLst>
          </p:cNvPr>
          <p:cNvSpPr/>
          <p:nvPr/>
        </p:nvSpPr>
        <p:spPr>
          <a:xfrm>
            <a:off x="3882463" y="8456667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2" name="Connecteur : en angle 161">
            <a:extLst>
              <a:ext uri="{FF2B5EF4-FFF2-40B4-BE49-F238E27FC236}">
                <a16:creationId xmlns:a16="http://schemas.microsoft.com/office/drawing/2014/main" id="{F8221B92-E2DA-4271-8A3C-5839203BFD32}"/>
              </a:ext>
            </a:extLst>
          </p:cNvPr>
          <p:cNvCxnSpPr>
            <a:cxnSpLocks/>
            <a:stCxn id="143" idx="2"/>
            <a:endCxn id="157" idx="1"/>
          </p:cNvCxnSpPr>
          <p:nvPr/>
        </p:nvCxnSpPr>
        <p:spPr>
          <a:xfrm rot="16200000" flipH="1">
            <a:off x="1505892" y="7247786"/>
            <a:ext cx="806688" cy="1831527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ZoneTexte 165">
            <a:extLst>
              <a:ext uri="{FF2B5EF4-FFF2-40B4-BE49-F238E27FC236}">
                <a16:creationId xmlns:a16="http://schemas.microsoft.com/office/drawing/2014/main" id="{85F977C5-5081-4FF3-A5C8-8E641A3941CD}"/>
              </a:ext>
            </a:extLst>
          </p:cNvPr>
          <p:cNvSpPr txBox="1"/>
          <p:nvPr/>
        </p:nvSpPr>
        <p:spPr>
          <a:xfrm>
            <a:off x="1014283" y="8351589"/>
            <a:ext cx="144649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abnormalCodedValues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BFCABD52-A413-40A8-A3B6-1BDA13F813F9}"/>
              </a:ext>
            </a:extLst>
          </p:cNvPr>
          <p:cNvSpPr/>
          <p:nvPr/>
        </p:nvSpPr>
        <p:spPr>
          <a:xfrm>
            <a:off x="2821709" y="8696199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78760BE3-5CE4-45F2-B20A-1457CD7C2E0E}"/>
              </a:ext>
            </a:extLst>
          </p:cNvPr>
          <p:cNvSpPr/>
          <p:nvPr/>
        </p:nvSpPr>
        <p:spPr>
          <a:xfrm>
            <a:off x="3879172" y="8696199"/>
            <a:ext cx="236286" cy="1778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1" name="Connecteur : en angle 170">
            <a:extLst>
              <a:ext uri="{FF2B5EF4-FFF2-40B4-BE49-F238E27FC236}">
                <a16:creationId xmlns:a16="http://schemas.microsoft.com/office/drawing/2014/main" id="{5C24060B-E73E-4C5F-A610-9DFCE5F7D79F}"/>
              </a:ext>
            </a:extLst>
          </p:cNvPr>
          <p:cNvCxnSpPr>
            <a:cxnSpLocks/>
            <a:stCxn id="145" idx="2"/>
            <a:endCxn id="168" idx="1"/>
          </p:cNvCxnSpPr>
          <p:nvPr/>
        </p:nvCxnSpPr>
        <p:spPr>
          <a:xfrm rot="16200000" flipH="1">
            <a:off x="1197065" y="7160474"/>
            <a:ext cx="1024913" cy="2224375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ZoneTexte 174">
            <a:extLst>
              <a:ext uri="{FF2B5EF4-FFF2-40B4-BE49-F238E27FC236}">
                <a16:creationId xmlns:a16="http://schemas.microsoft.com/office/drawing/2014/main" id="{09F9DC55-8B29-4553-A45D-659D3C427B35}"/>
              </a:ext>
            </a:extLst>
          </p:cNvPr>
          <p:cNvSpPr txBox="1"/>
          <p:nvPr/>
        </p:nvSpPr>
        <p:spPr>
          <a:xfrm>
            <a:off x="629203" y="8581398"/>
            <a:ext cx="144649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criticalCodedValues</a:t>
            </a:r>
          </a:p>
        </p:txBody>
      </p:sp>
      <p:cxnSp>
        <p:nvCxnSpPr>
          <p:cNvPr id="188" name="Connecteur : en angle 187">
            <a:extLst>
              <a:ext uri="{FF2B5EF4-FFF2-40B4-BE49-F238E27FC236}">
                <a16:creationId xmlns:a16="http://schemas.microsoft.com/office/drawing/2014/main" id="{3A6AA8D5-6F44-4937-95B9-CE6F524DFA7D}"/>
              </a:ext>
            </a:extLst>
          </p:cNvPr>
          <p:cNvCxnSpPr>
            <a:cxnSpLocks/>
            <a:stCxn id="149" idx="2"/>
            <a:endCxn id="159" idx="3"/>
          </p:cNvCxnSpPr>
          <p:nvPr/>
        </p:nvCxnSpPr>
        <p:spPr>
          <a:xfrm rot="5400000">
            <a:off x="4648769" y="7230186"/>
            <a:ext cx="785381" cy="1845420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ZoneTexte 191">
            <a:extLst>
              <a:ext uri="{FF2B5EF4-FFF2-40B4-BE49-F238E27FC236}">
                <a16:creationId xmlns:a16="http://schemas.microsoft.com/office/drawing/2014/main" id="{55A0809A-2B64-4042-9EBE-84236C6F2AE9}"/>
              </a:ext>
            </a:extLst>
          </p:cNvPr>
          <p:cNvSpPr txBox="1"/>
          <p:nvPr/>
        </p:nvSpPr>
        <p:spPr>
          <a:xfrm>
            <a:off x="4509836" y="8319831"/>
            <a:ext cx="144649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abnormalCodedValues</a:t>
            </a:r>
          </a:p>
        </p:txBody>
      </p:sp>
      <p:sp>
        <p:nvSpPr>
          <p:cNvPr id="194" name="ZoneTexte 193">
            <a:extLst>
              <a:ext uri="{FF2B5EF4-FFF2-40B4-BE49-F238E27FC236}">
                <a16:creationId xmlns:a16="http://schemas.microsoft.com/office/drawing/2014/main" id="{9E9595FC-2E15-4D92-9D3F-6D66F20A86A5}"/>
              </a:ext>
            </a:extLst>
          </p:cNvPr>
          <p:cNvSpPr txBox="1"/>
          <p:nvPr/>
        </p:nvSpPr>
        <p:spPr>
          <a:xfrm>
            <a:off x="4150267" y="8499113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cxnSp>
        <p:nvCxnSpPr>
          <p:cNvPr id="195" name="Connecteur : en angle 194">
            <a:extLst>
              <a:ext uri="{FF2B5EF4-FFF2-40B4-BE49-F238E27FC236}">
                <a16:creationId xmlns:a16="http://schemas.microsoft.com/office/drawing/2014/main" id="{977A700F-44FB-47BE-9387-895891F9BCAB}"/>
              </a:ext>
            </a:extLst>
          </p:cNvPr>
          <p:cNvCxnSpPr>
            <a:cxnSpLocks/>
            <a:stCxn id="147" idx="2"/>
            <a:endCxn id="170" idx="3"/>
          </p:cNvCxnSpPr>
          <p:nvPr/>
        </p:nvCxnSpPr>
        <p:spPr>
          <a:xfrm rot="5400000">
            <a:off x="4756714" y="7118950"/>
            <a:ext cx="1024913" cy="2307424"/>
          </a:xfrm>
          <a:prstGeom prst="bentConnector2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6467D875-2DE4-41E1-86D8-097F3A09D1CA}"/>
              </a:ext>
            </a:extLst>
          </p:cNvPr>
          <p:cNvSpPr txBox="1"/>
          <p:nvPr/>
        </p:nvSpPr>
        <p:spPr>
          <a:xfrm>
            <a:off x="4888137" y="8569414"/>
            <a:ext cx="1446491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>
              <a:defRPr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sz="1013" i="1" noProof="1">
                <a:solidFill>
                  <a:srgbClr val="0070C0"/>
                </a:solidFill>
              </a:rPr>
              <a:t>criticalCodedValues</a:t>
            </a:r>
          </a:p>
        </p:txBody>
      </p:sp>
      <p:sp>
        <p:nvSpPr>
          <p:cNvPr id="201" name="ZoneTexte 200">
            <a:extLst>
              <a:ext uri="{FF2B5EF4-FFF2-40B4-BE49-F238E27FC236}">
                <a16:creationId xmlns:a16="http://schemas.microsoft.com/office/drawing/2014/main" id="{2A92500B-E6C0-45A3-B1BC-38B4F6EEBC7E}"/>
              </a:ext>
            </a:extLst>
          </p:cNvPr>
          <p:cNvSpPr txBox="1"/>
          <p:nvPr/>
        </p:nvSpPr>
        <p:spPr>
          <a:xfrm>
            <a:off x="2467302" y="8517958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DB91A417-580E-4C0C-968C-313072075F0D}"/>
              </a:ext>
            </a:extLst>
          </p:cNvPr>
          <p:cNvSpPr txBox="1"/>
          <p:nvPr/>
        </p:nvSpPr>
        <p:spPr>
          <a:xfrm>
            <a:off x="2454187" y="8778109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B4F44920-B06E-45B1-9B51-54B26EABB35A}"/>
              </a:ext>
            </a:extLst>
          </p:cNvPr>
          <p:cNvSpPr txBox="1"/>
          <p:nvPr/>
        </p:nvSpPr>
        <p:spPr>
          <a:xfrm>
            <a:off x="4121972" y="8775736"/>
            <a:ext cx="46914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1"/>
              <a:t>0..1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4729A3E-A76D-4D5C-845E-6B5227D6B57E}"/>
              </a:ext>
            </a:extLst>
          </p:cNvPr>
          <p:cNvSpPr/>
          <p:nvPr/>
        </p:nvSpPr>
        <p:spPr>
          <a:xfrm>
            <a:off x="2815467" y="7967039"/>
            <a:ext cx="1317677" cy="962522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ObservationValueSet Profile of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ValueSet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8EEC750-3A3E-431D-9735-6AB2099A1A92}"/>
              </a:ext>
            </a:extLst>
          </p:cNvPr>
          <p:cNvSpPr/>
          <p:nvPr/>
        </p:nvSpPr>
        <p:spPr>
          <a:xfrm>
            <a:off x="453110" y="7159402"/>
            <a:ext cx="1653046" cy="6212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InputObservationDefinition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ObservationDefinition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661556E-21ED-4FDD-8387-069647701921}"/>
              </a:ext>
            </a:extLst>
          </p:cNvPr>
          <p:cNvSpPr/>
          <p:nvPr/>
        </p:nvSpPr>
        <p:spPr>
          <a:xfrm>
            <a:off x="4923642" y="7157348"/>
            <a:ext cx="1671169" cy="621274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13" noProof="1">
                <a:solidFill>
                  <a:srgbClr val="FFFF00"/>
                </a:solidFill>
              </a:rPr>
              <a:t>LabObservationDefinition</a:t>
            </a:r>
          </a:p>
          <a:p>
            <a:pPr algn="ctr"/>
            <a:r>
              <a:rPr lang="en-US" sz="1013" noProof="1">
                <a:solidFill>
                  <a:srgbClr val="FFFF00"/>
                </a:solidFill>
              </a:rPr>
              <a:t>Profile of ObservationDefinition</a:t>
            </a:r>
          </a:p>
        </p:txBody>
      </p:sp>
    </p:spTree>
    <p:extLst>
      <p:ext uri="{BB962C8B-B14F-4D97-AF65-F5344CB8AC3E}">
        <p14:creationId xmlns:p14="http://schemas.microsoft.com/office/powerpoint/2010/main" val="26781402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164</Words>
  <Application>Microsoft Office PowerPoint</Application>
  <PresentationFormat>Grand écran</PresentationFormat>
  <Paragraphs>59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François MACARY</dc:creator>
  <cp:lastModifiedBy>François MACARY</cp:lastModifiedBy>
  <cp:revision>78</cp:revision>
  <dcterms:created xsi:type="dcterms:W3CDTF">2020-01-10T14:54:47Z</dcterms:created>
  <dcterms:modified xsi:type="dcterms:W3CDTF">2020-11-18T18:17:56Z</dcterms:modified>
</cp:coreProperties>
</file>