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9E876-73EF-4EBB-BEA8-07A533BE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54D6D2-8630-4BB4-BEA8-A56751021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1B93C-2C75-4EC4-BB15-9E66ECBE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69ED91-0A3E-40A1-BD1D-A59B8F2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D929E-9DFF-4E19-9DA1-5BD52BCB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4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0F4AF-45AB-4FC0-BC98-4DE83C0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6144D3-3D7B-434D-B80E-975744877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1485F-45B7-4A1F-8C27-30B926D4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68A53-1B31-42A1-B121-127190D1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5515D-C286-42E8-95C2-E1AE0AE9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24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948556-908C-4230-A63A-0C8AD1124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695670-3844-4530-B87B-2A9DAC825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F3F23-9973-4A19-93CD-D32A9068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94FABE-01D2-4482-8A94-FC07C146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37A31-14AA-46C7-815C-6168847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8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C8382-07F9-471B-979C-657EF5D4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27020F-181C-465B-A981-7BF30375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9A645-58D9-4945-9331-3992EE4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BD2B6F-D03B-43E4-A7DB-3E5426A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9FB51-907A-4C57-99F6-AC97075F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4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A8349-BE72-4E5D-8E9F-413FDCB1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C0D04D-887F-4E33-8577-E4AE79DA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048B36-8611-4C3B-8D8A-DE64D4BD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475273-0040-489A-980E-423831C3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CEB25-EC29-44FA-8DC7-7EBFFA0C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0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A9DAB-969B-4C55-B3AD-246E208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CED2BE-CE0D-43FF-9917-4FBF940D0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C61F54-AE6F-4440-B4C4-223310035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A36502-EDAF-4165-90B0-1224758C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48312D-13D5-435C-9261-D8A6DC2C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37D690-50DB-4216-9A35-67777EB5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3ED1B-54AD-48C3-B8DD-34EB370A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BC3B7A-8079-45D4-B2EA-7DC92D11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FC258-E5EF-4901-B2D8-DCC0C38F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86F91E-85AD-4E7C-B863-36AFD5F3C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A1B382-3359-4AE5-B500-B7D3753AF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8BFA46-0B02-498B-B886-1AA06ED6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B4D17-E3D7-4CC0-AFEC-B1CBA07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A40B3-9B25-4D7E-895D-9A15033F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3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F5197-44F5-4364-9988-97D7100D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FB184C-B01D-4350-83E0-21373777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870C1F-3B4F-4DD6-9581-3F22A003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A36F0E-C94D-4DB6-9E4E-6AE526CC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0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3A4529-E087-4E16-9394-BF6172E7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CD3A8E-34E0-411C-9ECF-792C0384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C49DD2-8902-4CCE-B5A0-F8E5DD02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80269-A39D-416C-8462-37949F0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BF345-26BE-49CE-9BF4-EC7DCC1B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5B4FD4-C3AC-444D-80C1-223720B7F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C28B0F-9FCD-416F-9CD4-3CC95EF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CBAE53-7B5A-4D1D-B3DE-41527D00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191A53-6C92-4942-9027-44F34162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32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4E854-55AD-46A1-8221-B0C4440D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C152F2-3FBD-4961-B2A6-992F671B8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02EB17-B656-459E-8AC1-77D0E4FC3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2AF213-A115-40D7-973A-B46A5555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A83544-2548-4796-AD09-F6DF7B4B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51F864-CF85-417C-8E47-E8F1C8C2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02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43AFCB-13C1-4F47-AFB7-D3D772ED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8BCB91-335B-4A40-BC72-B7B7A9F2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CF32F-B72B-42A9-9A50-E7BEDC8A3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32E8-F0A9-4870-A32A-6F8F0D90A745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B5016-778C-40AF-877F-21EE5CA57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F7939F-11A1-48CF-8CCB-6FC32C75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73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D94B351-5BF3-41C3-A34F-3BF6CBE0C30C}"/>
              </a:ext>
            </a:extLst>
          </p:cNvPr>
          <p:cNvSpPr/>
          <p:nvPr/>
        </p:nvSpPr>
        <p:spPr>
          <a:xfrm>
            <a:off x="6003807" y="4528999"/>
            <a:ext cx="3176012" cy="2169426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vitamin D procedure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14635-7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1425D47-61AA-42E6-AAE4-0888569815DC}"/>
              </a:ext>
            </a:extLst>
          </p:cNvPr>
          <p:cNvSpPr/>
          <p:nvPr/>
        </p:nvSpPr>
        <p:spPr>
          <a:xfrm>
            <a:off x="5303784" y="3493118"/>
            <a:ext cx="2012041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venous blood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 mL …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A6ACBE09-4E69-4309-AF87-96D825338DAF}"/>
              </a:ext>
            </a:extLst>
          </p:cNvPr>
          <p:cNvSpPr/>
          <p:nvPr/>
        </p:nvSpPr>
        <p:spPr>
          <a:xfrm>
            <a:off x="9530711" y="5787985"/>
            <a:ext cx="2283724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176213"/>
            <a:r>
              <a:rPr lang="en-US" sz="1600" dirty="0">
                <a:solidFill>
                  <a:srgbClr val="0070C0"/>
                </a:solidFill>
              </a:rPr>
              <a:t>code:</a:t>
            </a:r>
            <a:r>
              <a:rPr lang="en-US" sz="1600" dirty="0">
                <a:solidFill>
                  <a:schemeClr val="tx1"/>
                </a:solidFill>
              </a:rPr>
              <a:t> (LOINC </a:t>
            </a:r>
            <a:r>
              <a:rPr lang="en-US" sz="1600" noProof="1">
                <a:solidFill>
                  <a:schemeClr val="tx1"/>
                </a:solidFill>
              </a:rPr>
              <a:t>14635-7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176213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401E935-0026-46D8-BF57-79D02052FD5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037985" y="6243205"/>
            <a:ext cx="492726" cy="19735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87F312A-011E-4397-A6A2-B0BE8E386B8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644887" y="3948338"/>
            <a:ext cx="658897" cy="44498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BF36C76-1789-402C-BD41-D16FB0099E5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644887" y="4525687"/>
            <a:ext cx="1358920" cy="10880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8FB13E09-D94F-4D5D-9754-F9B7125FCD91}"/>
              </a:ext>
            </a:extLst>
          </p:cNvPr>
          <p:cNvSpPr/>
          <p:nvPr/>
        </p:nvSpPr>
        <p:spPr>
          <a:xfrm>
            <a:off x="9505139" y="1514728"/>
            <a:ext cx="2241963" cy="119128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177800"/>
            <a:r>
              <a:rPr lang="en-US" sz="1600">
                <a:solidFill>
                  <a:schemeClr val="tx1"/>
                </a:solidFill>
              </a:rPr>
              <a:t>Problem context</a:t>
            </a:r>
            <a:endParaRPr lang="en-US" sz="1600" dirty="0">
              <a:solidFill>
                <a:schemeClr val="tx1"/>
              </a:solidFill>
            </a:endParaRPr>
          </a:p>
          <a:p>
            <a:pPr marL="177800"/>
            <a:r>
              <a:rPr lang="en-US" sz="1600" dirty="0">
                <a:solidFill>
                  <a:schemeClr val="tx1"/>
                </a:solidFill>
              </a:rPr>
              <a:t>…</a:t>
            </a:r>
          </a:p>
          <a:p>
            <a:pPr marL="177800"/>
            <a:r>
              <a:rPr lang="en-US" sz="1600" dirty="0">
                <a:solidFill>
                  <a:srgbClr val="0070C0"/>
                </a:solidFill>
              </a:rPr>
              <a:t>normalCodedValueSet</a:t>
            </a:r>
          </a:p>
          <a:p>
            <a:pPr marL="268288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A439EA5-3BF1-43B3-A4C5-8C6A0A3E1E61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8693426" y="2110372"/>
            <a:ext cx="811713" cy="413283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F5E7F8E-D0B3-4D32-A6AD-78652920FA02}"/>
              </a:ext>
            </a:extLst>
          </p:cNvPr>
          <p:cNvCxnSpPr>
            <a:cxnSpLocks/>
          </p:cNvCxnSpPr>
          <p:nvPr/>
        </p:nvCxnSpPr>
        <p:spPr>
          <a:xfrm flipH="1">
            <a:off x="2234220" y="1318207"/>
            <a:ext cx="45385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07B05908-679D-40E6-AC65-E445D0AC497E}"/>
              </a:ext>
            </a:extLst>
          </p:cNvPr>
          <p:cNvSpPr/>
          <p:nvPr/>
        </p:nvSpPr>
        <p:spPr>
          <a:xfrm>
            <a:off x="149545" y="785681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</a:t>
            </a:r>
            <a:r>
              <a:rPr lang="en-US" sz="1600" dirty="0">
                <a:solidFill>
                  <a:schemeClr val="tx1"/>
                </a:solidFill>
              </a:rPr>
              <a:t>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DD1A81C-AF39-48ED-963D-3D9527E37FA8}"/>
              </a:ext>
            </a:extLst>
          </p:cNvPr>
          <p:cNvSpPr/>
          <p:nvPr/>
        </p:nvSpPr>
        <p:spPr>
          <a:xfrm>
            <a:off x="2403471" y="785682"/>
            <a:ext cx="2750585" cy="4646290"/>
          </a:xfrm>
          <a:prstGeom prst="roundRect">
            <a:avLst>
              <a:gd name="adj" fmla="val 67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ext-ServiceBillingCode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    valueReference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E6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vitamin D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Vitamin D ser/pla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test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 (code: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, value: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) 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    </a:t>
            </a:r>
            <a:r>
              <a:rPr lang="en-US" sz="1600" noProof="1">
                <a:solidFill>
                  <a:srgbClr val="00B050"/>
                </a:solidFill>
              </a:rPr>
              <a:t>specimenRequested 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  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14635-7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  definitionCanonical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70D8B85-E5A7-4E72-A176-DFEF96960F1F}"/>
              </a:ext>
            </a:extLst>
          </p:cNvPr>
          <p:cNvSpPr txBox="1"/>
          <p:nvPr/>
        </p:nvSpPr>
        <p:spPr>
          <a:xfrm>
            <a:off x="149545" y="159575"/>
            <a:ext cx="1068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E6: Vitamin D </a:t>
            </a:r>
            <a:r>
              <a:rPr lang="en-US" sz="2400" dirty="0">
                <a:highlight>
                  <a:srgbClr val="00FF00"/>
                </a:highlight>
              </a:rPr>
              <a:t>test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FF"/>
                </a:highlight>
              </a:rPr>
              <a:t>with billing conditions</a:t>
            </a:r>
            <a:r>
              <a:rPr lang="en-US" sz="2400" dirty="0"/>
              <a:t>: summary of content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A32376B-F5BC-4C6C-AF79-DF6FB07042D8}"/>
              </a:ext>
            </a:extLst>
          </p:cNvPr>
          <p:cNvCxnSpPr>
            <a:cxnSpLocks/>
          </p:cNvCxnSpPr>
          <p:nvPr/>
        </p:nvCxnSpPr>
        <p:spPr>
          <a:xfrm>
            <a:off x="4335626" y="1821562"/>
            <a:ext cx="98768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1CD0C4F9-4587-4E5B-94A9-70ABCEF96B0D}"/>
              </a:ext>
            </a:extLst>
          </p:cNvPr>
          <p:cNvSpPr/>
          <p:nvPr/>
        </p:nvSpPr>
        <p:spPr>
          <a:xfrm>
            <a:off x="5323307" y="660758"/>
            <a:ext cx="3926710" cy="2574492"/>
          </a:xfrm>
          <a:prstGeom prst="roundRect">
            <a:avLst>
              <a:gd name="adj" fmla="val 56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ChargeItemDefinition  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LabChargeItemDefinition profile</a:t>
            </a:r>
            <a:endParaRPr lang="en-US" noProof="1">
              <a:solidFill>
                <a:srgbClr val="0070C0"/>
              </a:solidFill>
            </a:endParaRPr>
          </a:p>
          <a:p>
            <a:r>
              <a:rPr lang="en-US" sz="1600" noProof="1">
                <a:solidFill>
                  <a:srgbClr val="0070C0"/>
                </a:solidFill>
              </a:rPr>
              <a:t>   </a:t>
            </a:r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useContext [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{code: focus, value: osteomalacia},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{code: focus, value: transplanted kidney},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{code: focus, value: bariatric surgery},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…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   ]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code {coding {system: </a:t>
            </a:r>
            <a:r>
              <a:rPr lang="en-US" sz="1600" noProof="1">
                <a:solidFill>
                  <a:schemeClr val="tx1"/>
                </a:solidFill>
              </a:rPr>
              <a:t>NABM</a:t>
            </a:r>
            <a:r>
              <a:rPr lang="en-US" sz="1600" noProof="1">
                <a:solidFill>
                  <a:srgbClr val="0070C0"/>
                </a:solidFill>
              </a:rPr>
              <a:t>, code: </a:t>
            </a:r>
            <a:r>
              <a:rPr lang="en-US" sz="1600" noProof="1">
                <a:solidFill>
                  <a:schemeClr val="tx1"/>
                </a:solidFill>
              </a:rPr>
              <a:t>1139</a:t>
            </a:r>
            <a:r>
              <a:rPr lang="en-US" sz="1600" noProof="1">
                <a:solidFill>
                  <a:srgbClr val="0070C0"/>
                </a:solidFill>
              </a:rPr>
              <a:t>}}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priceComponent {code: </a:t>
            </a:r>
            <a:r>
              <a:rPr lang="en-US" sz="1600" noProof="1">
                <a:solidFill>
                  <a:schemeClr val="tx1"/>
                </a:solidFill>
              </a:rPr>
              <a:t>B</a:t>
            </a:r>
            <a:r>
              <a:rPr lang="en-US" sz="1600" noProof="1">
                <a:solidFill>
                  <a:srgbClr val="0070C0"/>
                </a:solidFill>
              </a:rPr>
              <a:t>, factor: </a:t>
            </a:r>
            <a:r>
              <a:rPr lang="en-US" sz="1600" noProof="1">
                <a:solidFill>
                  <a:schemeClr val="tx1"/>
                </a:solidFill>
              </a:rPr>
              <a:t>35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96462402-354B-47A0-8192-06CEBFD35652}"/>
              </a:ext>
            </a:extLst>
          </p:cNvPr>
          <p:cNvSpPr/>
          <p:nvPr/>
        </p:nvSpPr>
        <p:spPr>
          <a:xfrm>
            <a:off x="9495525" y="2914043"/>
            <a:ext cx="2341524" cy="2699669"/>
          </a:xfrm>
          <a:prstGeom prst="roundRect">
            <a:avLst>
              <a:gd name="adj" fmla="val 60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ValueSet</a:t>
            </a:r>
          </a:p>
          <a:p>
            <a:pPr marL="93663"/>
            <a:r>
              <a:rPr lang="en-US" sz="1600" dirty="0">
                <a:solidFill>
                  <a:schemeClr val="tx1"/>
                </a:solidFill>
              </a:rPr>
              <a:t>Contexts for Vitamin D</a:t>
            </a:r>
          </a:p>
          <a:p>
            <a:pPr marL="93663"/>
            <a:r>
              <a:rPr lang="en-US" sz="1600" dirty="0">
                <a:solidFill>
                  <a:srgbClr val="0070C0"/>
                </a:solidFill>
              </a:rPr>
              <a:t>…</a:t>
            </a:r>
          </a:p>
          <a:p>
            <a:pPr marL="93663"/>
            <a:r>
              <a:rPr lang="en-US" sz="1600" dirty="0">
                <a:solidFill>
                  <a:srgbClr val="0070C0"/>
                </a:solidFill>
              </a:rPr>
              <a:t>compose</a:t>
            </a:r>
          </a:p>
          <a:p>
            <a:pPr marL="93663" lvl="1"/>
            <a:r>
              <a:rPr lang="en-US" sz="1600" dirty="0">
                <a:solidFill>
                  <a:srgbClr val="0070C0"/>
                </a:solidFill>
              </a:rPr>
              <a:t>include [</a:t>
            </a:r>
          </a:p>
          <a:p>
            <a:pPr marL="177800" lvl="2"/>
            <a:r>
              <a:rPr lang="en-US" sz="1600" dirty="0">
                <a:solidFill>
                  <a:schemeClr val="tx1"/>
                </a:solidFill>
                <a:highlight>
                  <a:srgbClr val="00FFFF"/>
                </a:highlight>
              </a:rPr>
              <a:t>is-a osteomalacia</a:t>
            </a:r>
          </a:p>
          <a:p>
            <a:pPr marL="177800" lvl="2"/>
            <a:r>
              <a:rPr lang="en-US" sz="1600" dirty="0">
                <a:solidFill>
                  <a:schemeClr val="tx1"/>
                </a:solidFill>
                <a:highlight>
                  <a:srgbClr val="00FFFF"/>
                </a:highlight>
              </a:rPr>
              <a:t>is-a transplanted kidney</a:t>
            </a:r>
          </a:p>
          <a:p>
            <a:pPr marL="177800" lvl="2"/>
            <a:r>
              <a:rPr lang="en-US" sz="1600" dirty="0">
                <a:solidFill>
                  <a:schemeClr val="tx1"/>
                </a:solidFill>
                <a:highlight>
                  <a:srgbClr val="00FFFF"/>
                </a:highlight>
              </a:rPr>
              <a:t>is-a bariatric surgery</a:t>
            </a:r>
          </a:p>
          <a:p>
            <a:pPr marL="177800" lvl="2"/>
            <a:r>
              <a:rPr lang="en-US" sz="1600" dirty="0">
                <a:solidFill>
                  <a:schemeClr val="tx1"/>
                </a:solidFill>
                <a:highlight>
                  <a:srgbClr val="00FFFF"/>
                </a:highlight>
              </a:rPr>
              <a:t>…</a:t>
            </a:r>
          </a:p>
          <a:p>
            <a:pPr marL="177800" lvl="1"/>
            <a:r>
              <a:rPr lang="en-US" sz="1600" dirty="0">
                <a:solidFill>
                  <a:srgbClr val="0070C0"/>
                </a:solidFill>
              </a:rPr>
              <a:t>]</a:t>
            </a:r>
          </a:p>
          <a:p>
            <a:pPr marL="358775" lvl="1"/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5D95C041-7216-4B23-91DD-3D1D3E032EE8}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10666287" y="2524539"/>
            <a:ext cx="969124" cy="3895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62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205</Words>
  <Application>Microsoft Office PowerPoint</Application>
  <PresentationFormat>Grand écran</PresentationFormat>
  <Paragraphs>59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21</cp:revision>
  <dcterms:created xsi:type="dcterms:W3CDTF">2020-02-11T12:54:00Z</dcterms:created>
  <dcterms:modified xsi:type="dcterms:W3CDTF">2020-11-18T18:37:05Z</dcterms:modified>
</cp:coreProperties>
</file>