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D9F79-8180-4E94-8435-E10A96E20332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7444E-4E05-4484-B02C-20D4C846D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87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0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3546F-F562-4686-AF9B-F5CD7C23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5D7DA6-50A2-4E3C-A864-928DE69A7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BDFCE0-1219-4A72-A588-F9137DEB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08CC-BADC-4C27-9673-2E95BFAD78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5B952F-D67D-4035-83D0-BA7FF8B5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38310-A6F1-4652-BB6A-4672484C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812B-E6D1-4069-80D2-9A36B422D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32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F9A5B-999B-4A9E-9D08-420F5014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495AD0-0A8E-4D48-87FC-AC58F11BC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F58BC-EF9E-4A35-B0F1-4A6B7758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08CC-BADC-4C27-9673-2E95BFAD78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3D077A-5D4E-4A08-BF18-4E9120A6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9EDD1-5E0E-41F2-843C-76C299A3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812B-E6D1-4069-80D2-9A36B422D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14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780E2B-9E17-4443-A5B3-954B5A717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17503-A0B8-4064-8A4B-B870768DD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A48DB-1C09-4E17-84C1-F3A987C5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08CC-BADC-4C27-9673-2E95BFAD78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E0AE5-5DE5-410E-993E-2029BE77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BF6A0F-60FB-4E9A-9AB6-2A70C0EF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812B-E6D1-4069-80D2-9A36B422D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49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32ADB-E6E0-45B6-8481-E00280E0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31D8C-3E30-4129-A831-CEF60525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33D3C2-3BA9-45DE-96C4-8D996A80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08CC-BADC-4C27-9673-2E95BFAD78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7A8D82-7FBA-407C-93F0-6FCE3444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4B5249-4914-4B51-85E3-6277C65C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812B-E6D1-4069-80D2-9A36B422D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59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71D60-7BD5-4792-A749-E090F750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ED3E56-DA55-4209-BE2B-163FF2E30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A61369-E6A5-4189-88D2-1F3248A5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08CC-BADC-4C27-9673-2E95BFAD78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421382-81A8-4EBB-A6C9-AE32BFE3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1E8A3F-42BB-464D-91D9-B3D03A4D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812B-E6D1-4069-80D2-9A36B422D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98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2F40E-78CD-43BA-94AB-D146C085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F3E305-80EB-45EB-90DB-324F59588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2A7196-BB5E-4774-A9F0-DC3AC7CC8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78A0EA-E203-4DD5-A733-5719D1D1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08CC-BADC-4C27-9673-2E95BFAD78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0D8F2E-6B14-4565-BFBB-83B989B8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A9D0E4-1D04-4C9F-A0DF-354A6647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812B-E6D1-4069-80D2-9A36B422D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65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CE7E8-F3B2-47C3-BB8D-ACCA40C8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158742-1421-454F-B27F-1B1A21C7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52E1B8-A998-46D8-9DCE-25EA431BF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32AC86-ABA5-4C3A-AFA3-55B2519AE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F77BE6-416B-4019-A1FF-BC2975ABE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B50145-A96D-4879-A326-B810203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08CC-BADC-4C27-9673-2E95BFAD78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4E14AE-84DC-4B38-9A11-5AA4B744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F9FD5F-21D1-4477-AEAA-CD69CFB9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812B-E6D1-4069-80D2-9A36B422D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2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1747A-C7E2-4A30-978D-D1D90782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CF066A-FDF1-44BA-89DA-3131DA16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08CC-BADC-4C27-9673-2E95BFAD78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3EB2DF-D923-40AC-B943-E6F2D33B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93E418-1FEC-4B14-8CCB-83295230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812B-E6D1-4069-80D2-9A36B422D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98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7D898E-9ED7-4E68-921A-A78996ED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08CC-BADC-4C27-9673-2E95BFAD78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BBEE9B-9B04-4A2C-8932-100E2E57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54E8F2-F9F1-45A0-B028-E357D6B5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812B-E6D1-4069-80D2-9A36B422D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5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1908C-0161-43FE-BE36-70B14DBB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7E20C7-3F83-44D6-9D76-9A8E3224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6D908B-0B45-4CC6-B73B-EF80800E0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A445F5-6A0D-4C52-883F-294A454E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08CC-BADC-4C27-9673-2E95BFAD78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56C4C1-A7EB-47ED-8B1F-02E411C2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DBC62E-0889-4C5A-B89E-7808EADB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812B-E6D1-4069-80D2-9A36B422D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34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C18EA-63DD-45AA-8D30-6E4D4097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39334A-305E-4AAE-B2E9-FD56FF8AC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ABE205-20CE-4909-A8DB-F3B875B3A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234B30-43F5-46C2-985B-2F09FDE6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508CC-BADC-4C27-9673-2E95BFAD78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80B590-1592-4239-A06D-8157A8CA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E287EF-4DA2-4704-819E-179D9C2F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812B-E6D1-4069-80D2-9A36B422D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39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0DD04F-F6D0-495E-AFBE-3579E289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B5FF82-1215-43CA-96F2-1D0C9D60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4D965-5FCC-40CD-9385-991B5AF27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508CC-BADC-4C27-9673-2E95BFAD783D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02731A-646E-46CF-B519-CBBA2704B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20E48-36D5-499A-9926-2F5CD85D8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1812B-E6D1-4069-80D2-9A36B422D0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51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5996832" y="1830917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1..*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20" idx="3"/>
            <a:endCxn id="11" idx="0"/>
          </p:cNvCxnSpPr>
          <p:nvPr/>
        </p:nvCxnSpPr>
        <p:spPr>
          <a:xfrm>
            <a:off x="3096587" y="1579776"/>
            <a:ext cx="2900245" cy="68491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1055440" y="1011205"/>
            <a:ext cx="2041147" cy="11371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LIVDCatalog </a:t>
            </a:r>
          </a:p>
          <a:p>
            <a:pPr algn="ctr"/>
            <a:r>
              <a:rPr lang="en-US" sz="2000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3126240" y="1232851"/>
            <a:ext cx="18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section.entry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1025802" y="302234"/>
            <a:ext cx="268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Catalog of IVD testing devices (analyzers)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6579015" y="1801417"/>
            <a:ext cx="223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An IVD testing device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4C974C-DB2F-4682-BF37-E5EE73D29411}"/>
              </a:ext>
            </a:extLst>
          </p:cNvPr>
          <p:cNvSpPr/>
          <p:nvPr/>
        </p:nvSpPr>
        <p:spPr>
          <a:xfrm>
            <a:off x="5555076" y="2276935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AEF37-BE16-41F5-A33B-0A84EFE3DF66}"/>
              </a:ext>
            </a:extLst>
          </p:cNvPr>
          <p:cNvSpPr/>
          <p:nvPr/>
        </p:nvSpPr>
        <p:spPr>
          <a:xfrm>
            <a:off x="6107042" y="2276935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3DCC3D-F00F-4A3B-B3E9-1AA7B0D6911F}"/>
              </a:ext>
            </a:extLst>
          </p:cNvPr>
          <p:cNvSpPr/>
          <p:nvPr/>
        </p:nvSpPr>
        <p:spPr>
          <a:xfrm>
            <a:off x="6762734" y="3062010"/>
            <a:ext cx="550030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389545F-4984-4452-B307-860663536A2F}"/>
              </a:ext>
            </a:extLst>
          </p:cNvPr>
          <p:cNvSpPr txBox="1"/>
          <p:nvPr/>
        </p:nvSpPr>
        <p:spPr>
          <a:xfrm>
            <a:off x="3048327" y="5291848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1..1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2805C96-98FA-44E6-98D0-E2038946710E}"/>
              </a:ext>
            </a:extLst>
          </p:cNvPr>
          <p:cNvSpPr/>
          <p:nvPr/>
        </p:nvSpPr>
        <p:spPr>
          <a:xfrm>
            <a:off x="191344" y="4860372"/>
            <a:ext cx="2900245" cy="158302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LIVDDevice ObservationDefinition</a:t>
            </a:r>
          </a:p>
          <a:p>
            <a:pPr algn="ctr"/>
            <a:r>
              <a:rPr lang="en-US" sz="24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B18F4A4C-959C-4537-89D2-256F7A61E632}"/>
              </a:ext>
            </a:extLst>
          </p:cNvPr>
          <p:cNvCxnSpPr>
            <a:cxnSpLocks/>
            <a:stCxn id="11" idx="1"/>
            <a:endCxn id="83" idx="0"/>
          </p:cNvCxnSpPr>
          <p:nvPr/>
        </p:nvCxnSpPr>
        <p:spPr>
          <a:xfrm rot="10800000" flipV="1">
            <a:off x="1641468" y="2834966"/>
            <a:ext cx="2967085" cy="2025406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B823AA54-C27A-459E-86E3-E5AF43BF9955}"/>
              </a:ext>
            </a:extLst>
          </p:cNvPr>
          <p:cNvSpPr txBox="1"/>
          <p:nvPr/>
        </p:nvSpPr>
        <p:spPr>
          <a:xfrm>
            <a:off x="3182011" y="2467930"/>
            <a:ext cx="149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ext-capability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C752915E-DFE4-4928-86D0-B319DA9126BD}"/>
              </a:ext>
            </a:extLst>
          </p:cNvPr>
          <p:cNvSpPr txBox="1"/>
          <p:nvPr/>
        </p:nvSpPr>
        <p:spPr>
          <a:xfrm>
            <a:off x="1847527" y="4491040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1..*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7C62CA-A2FE-41A8-89E9-D4FCF003FC16}"/>
              </a:ext>
            </a:extLst>
          </p:cNvPr>
          <p:cNvSpPr/>
          <p:nvPr/>
        </p:nvSpPr>
        <p:spPr>
          <a:xfrm>
            <a:off x="5381978" y="3040497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C7B9EE1F-E09C-4D4C-BDB1-AFC47C83B33A}"/>
              </a:ext>
            </a:extLst>
          </p:cNvPr>
          <p:cNvCxnSpPr>
            <a:cxnSpLocks/>
            <a:stCxn id="32" idx="0"/>
            <a:endCxn id="32" idx="3"/>
          </p:cNvCxnSpPr>
          <p:nvPr/>
        </p:nvCxnSpPr>
        <p:spPr>
          <a:xfrm rot="16200000" flipH="1">
            <a:off x="5556597" y="3036378"/>
            <a:ext cx="162260" cy="170499"/>
          </a:xfrm>
          <a:prstGeom prst="bentConnector4">
            <a:avLst>
              <a:gd name="adj1" fmla="val -140885"/>
              <a:gd name="adj2" fmla="val 23407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4608552" y="2264695"/>
            <a:ext cx="2776560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LIVDDeviceDefinition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DeviceDefinition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BE1911-0A6B-4088-9F4E-A1ACA816CB95}"/>
              </a:ext>
            </a:extLst>
          </p:cNvPr>
          <p:cNvSpPr/>
          <p:nvPr/>
        </p:nvSpPr>
        <p:spPr>
          <a:xfrm>
            <a:off x="4439816" y="4490287"/>
            <a:ext cx="4104456" cy="18190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LIVDConceptMap</a:t>
            </a:r>
          </a:p>
          <a:p>
            <a:pPr algn="ctr"/>
            <a:r>
              <a:rPr lang="en-US" sz="2400" noProof="1">
                <a:solidFill>
                  <a:schemeClr val="bg1"/>
                </a:solidFill>
              </a:rPr>
              <a:t>Profile of  </a:t>
            </a:r>
            <a:r>
              <a:rPr lang="en-US" sz="2200" noProof="1">
                <a:solidFill>
                  <a:srgbClr val="FFFF00"/>
                </a:solidFill>
              </a:rPr>
              <a:t>ConceptMap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6B9BEBD3-6E2B-4E34-B769-B313120D4412}"/>
              </a:ext>
            </a:extLst>
          </p:cNvPr>
          <p:cNvCxnSpPr>
            <a:cxnSpLocks/>
            <a:stCxn id="50" idx="1"/>
            <a:endCxn id="83" idx="3"/>
          </p:cNvCxnSpPr>
          <p:nvPr/>
        </p:nvCxnSpPr>
        <p:spPr>
          <a:xfrm rot="10800000" flipV="1">
            <a:off x="3091590" y="5648203"/>
            <a:ext cx="1420235" cy="368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15F1A74-5827-4A15-BD98-BBC20DE43F59}"/>
              </a:ext>
            </a:extLst>
          </p:cNvPr>
          <p:cNvSpPr/>
          <p:nvPr/>
        </p:nvSpPr>
        <p:spPr>
          <a:xfrm>
            <a:off x="4511824" y="5288163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Source: </a:t>
            </a:r>
          </a:p>
          <a:p>
            <a:pPr algn="ctr"/>
            <a:r>
              <a:rPr lang="fr-FR" dirty="0"/>
              <a:t>IVD test code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A10F62-1D7F-4F5B-8FDF-76C98CEEB546}"/>
              </a:ext>
            </a:extLst>
          </p:cNvPr>
          <p:cNvSpPr/>
          <p:nvPr/>
        </p:nvSpPr>
        <p:spPr>
          <a:xfrm>
            <a:off x="6960096" y="5278224"/>
            <a:ext cx="1512168" cy="734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Target: </a:t>
            </a:r>
          </a:p>
          <a:p>
            <a:pPr algn="ctr"/>
            <a:r>
              <a:rPr lang="fr-FR" dirty="0"/>
              <a:t>LOINC code</a:t>
            </a:r>
          </a:p>
        </p:txBody>
      </p:sp>
      <p:cxnSp>
        <p:nvCxnSpPr>
          <p:cNvPr id="88" name="Connecteur : en angle 87">
            <a:extLst>
              <a:ext uri="{FF2B5EF4-FFF2-40B4-BE49-F238E27FC236}">
                <a16:creationId xmlns:a16="http://schemas.microsoft.com/office/drawing/2014/main" id="{28C4AFBA-2F9A-4715-B89E-76EDE43A8106}"/>
              </a:ext>
            </a:extLst>
          </p:cNvPr>
          <p:cNvCxnSpPr>
            <a:cxnSpLocks/>
            <a:stCxn id="50" idx="3"/>
            <a:endCxn id="85" idx="1"/>
          </p:cNvCxnSpPr>
          <p:nvPr/>
        </p:nvCxnSpPr>
        <p:spPr>
          <a:xfrm flipV="1">
            <a:off x="6023992" y="5645699"/>
            <a:ext cx="936104" cy="250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C9C12398-BC5E-4B39-A302-6AAAB587D15D}"/>
              </a:ext>
            </a:extLst>
          </p:cNvPr>
          <p:cNvSpPr txBox="1"/>
          <p:nvPr/>
        </p:nvSpPr>
        <p:spPr>
          <a:xfrm>
            <a:off x="6459410" y="5663383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bg1"/>
                </a:solidFill>
              </a:rPr>
              <a:t>0..*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B2C6C8-81ED-4FE9-B869-0DCB2A55297B}"/>
              </a:ext>
            </a:extLst>
          </p:cNvPr>
          <p:cNvSpPr/>
          <p:nvPr/>
        </p:nvSpPr>
        <p:spPr>
          <a:xfrm>
            <a:off x="9696400" y="5290520"/>
            <a:ext cx="2190379" cy="71772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LIVD LOINC ValueSet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9C8E4D34-9E06-4F01-958D-C9F03252F178}"/>
              </a:ext>
            </a:extLst>
          </p:cNvPr>
          <p:cNvSpPr txBox="1"/>
          <p:nvPr/>
        </p:nvSpPr>
        <p:spPr>
          <a:xfrm>
            <a:off x="8616280" y="5276367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1..1</a:t>
            </a:r>
          </a:p>
        </p:txBody>
      </p: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B50D653B-3A89-465C-AD11-0DF65525C26A}"/>
              </a:ext>
            </a:extLst>
          </p:cNvPr>
          <p:cNvCxnSpPr>
            <a:cxnSpLocks/>
            <a:stCxn id="85" idx="3"/>
            <a:endCxn id="92" idx="1"/>
          </p:cNvCxnSpPr>
          <p:nvPr/>
        </p:nvCxnSpPr>
        <p:spPr>
          <a:xfrm>
            <a:off x="8472264" y="5645699"/>
            <a:ext cx="1224136" cy="3683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3EDB2C2-DAC0-463A-B789-E59A53681859}"/>
              </a:ext>
            </a:extLst>
          </p:cNvPr>
          <p:cNvSpPr/>
          <p:nvPr/>
        </p:nvSpPr>
        <p:spPr>
          <a:xfrm>
            <a:off x="9696399" y="2894168"/>
            <a:ext cx="2190379" cy="142933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LIVDCodeSystemFragmentLOINC</a:t>
            </a:r>
          </a:p>
          <a:p>
            <a:pPr algn="ctr"/>
            <a:r>
              <a:rPr lang="en-US" sz="2400" noProof="1">
                <a:solidFill>
                  <a:schemeClr val="bg1"/>
                </a:solidFill>
              </a:rPr>
              <a:t>Profile of  </a:t>
            </a:r>
          </a:p>
          <a:p>
            <a:pPr algn="ctr"/>
            <a:r>
              <a:rPr lang="en-US" sz="2200" noProof="1">
                <a:solidFill>
                  <a:srgbClr val="FFFF00"/>
                </a:solidFill>
              </a:rPr>
              <a:t>CodeSystem</a:t>
            </a:r>
          </a:p>
        </p:txBody>
      </p:sp>
      <p:cxnSp>
        <p:nvCxnSpPr>
          <p:cNvPr id="103" name="Connecteur : en angle 102">
            <a:extLst>
              <a:ext uri="{FF2B5EF4-FFF2-40B4-BE49-F238E27FC236}">
                <a16:creationId xmlns:a16="http://schemas.microsoft.com/office/drawing/2014/main" id="{B17F1514-8CF5-4885-9433-818F04A716C6}"/>
              </a:ext>
            </a:extLst>
          </p:cNvPr>
          <p:cNvCxnSpPr>
            <a:cxnSpLocks/>
            <a:stCxn id="92" idx="0"/>
            <a:endCxn id="101" idx="2"/>
          </p:cNvCxnSpPr>
          <p:nvPr/>
        </p:nvCxnSpPr>
        <p:spPr>
          <a:xfrm rot="16200000" flipV="1">
            <a:off x="10308081" y="4807010"/>
            <a:ext cx="967019" cy="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847CDF4D-1BA6-4044-BE33-E91475588EDD}"/>
              </a:ext>
            </a:extLst>
          </p:cNvPr>
          <p:cNvSpPr txBox="1"/>
          <p:nvPr/>
        </p:nvSpPr>
        <p:spPr>
          <a:xfrm>
            <a:off x="10772019" y="4362167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1..1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63DC0186-50E5-495F-9C26-B7512D531D0B}"/>
              </a:ext>
            </a:extLst>
          </p:cNvPr>
          <p:cNvSpPr txBox="1"/>
          <p:nvPr/>
        </p:nvSpPr>
        <p:spPr>
          <a:xfrm>
            <a:off x="119336" y="3429000"/>
            <a:ext cx="1437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The tests performed by the device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621E6C5-4577-4CE0-9FAA-121F89C1DB41}"/>
              </a:ext>
            </a:extLst>
          </p:cNvPr>
          <p:cNvSpPr txBox="1"/>
          <p:nvPr/>
        </p:nvSpPr>
        <p:spPr>
          <a:xfrm>
            <a:off x="3706521" y="6377575"/>
            <a:ext cx="521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Mapping of analyzer proprietary test codes to LOINC</a:t>
            </a:r>
          </a:p>
        </p:txBody>
      </p:sp>
    </p:spTree>
    <p:extLst>
      <p:ext uri="{BB962C8B-B14F-4D97-AF65-F5344CB8AC3E}">
        <p14:creationId xmlns:p14="http://schemas.microsoft.com/office/powerpoint/2010/main" val="530993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Grand écran</PresentationFormat>
  <Paragraphs>29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</cp:revision>
  <dcterms:created xsi:type="dcterms:W3CDTF">2020-01-30T19:59:16Z</dcterms:created>
  <dcterms:modified xsi:type="dcterms:W3CDTF">2020-01-30T20:00:03Z</dcterms:modified>
</cp:coreProperties>
</file>