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  <p:sldId id="33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4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3BEB-CCF6-48C3-BDEB-D57F9AA2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3C311-4501-4B22-B855-C7B43AB4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1921-529B-4AA2-82BC-A27C293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AC734-4949-4DC2-8DAB-6593CD0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C6FA9-1FC8-4BA0-9943-FF41622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BD6B0-CD96-4C37-8A1B-0388891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B9-B6C8-4F7D-B507-7CEC2DD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E7C13-5080-432D-ACF5-08AB635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A9C8-097B-40A3-AA97-4381DF7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CD6C-14B7-468D-B7AB-2B7916B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8CB2C-F11F-47E5-BF56-6CBDAAC0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6112B-1826-4420-B691-BFAF8908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BC536-D883-4A4D-9268-0ED7402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2E76-54C0-45C1-8A54-6810499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8F2F-2C5A-4971-B0F0-DDF029C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549A9-4A8B-40D1-9E96-E35DABA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1E692-E7D1-4645-9C0A-CB717250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7D36D-E0A1-4356-BDBA-FE04F27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4A75E-4E51-4226-B94C-A4BD4562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86CE3-6BFD-4960-ACB8-D392AA66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E0F99-5AED-4EDD-924F-67E7BC47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07E2E-E503-4614-AD81-AC61D2B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14F2-03B2-42E2-A176-5F1DDCE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397AF-D198-4ED1-A904-CBBD817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4A0B2-923D-4212-A967-379D374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BFFD2-7335-48FA-9349-8BBBB46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4A1E6-BE1A-43A0-B7F3-91D31967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C2E2-B7A3-4055-A158-6306B4C1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C5874-DCF7-40F1-8CFD-AE88538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28C76-C21A-4D15-BFF1-88496C0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75B5-5F36-4DF8-A5F1-534B003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D69-AFED-4D83-90C4-6FE71C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AE448-B518-44D1-8A4A-EBF2DA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CF2E2-77AE-4201-A8BB-5E437765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C30E-0625-44FC-84CB-52005178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9C58A-03A5-4D9C-B05A-46486CCC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16178-9367-4658-B6BC-FCEEAE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C8D5D-AD48-43BD-B185-66DD61D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34C06-86B4-46B7-9876-C9BC51C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E615-5E0C-4FF0-898E-7DE8AB0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99426-B012-4DB6-A2EC-5160FE9B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AE1C7-8C35-4BFB-8570-9B5882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9CA2F-E81F-4554-A336-FA6E9DA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D57B3-20BC-4976-8C5B-9F92FFB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B4E4C-AF2A-4870-A21E-06A34CD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2B9E-C7DD-47CB-87E9-9978ADC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ACAF-870C-4531-ACB4-5BE403CF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0DEC5-295D-4035-96E5-BF468E6D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7A03A5-C3D2-4DE8-B185-81E5EE7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6FB20-0FFF-45CE-9938-453EFC05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3248-1B28-4B95-8FCB-6799141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8F86B-EED0-435C-A8C1-2D8D29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66E7-407E-41EF-B674-CF98037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C117C-3DAD-47AD-AFF6-D8DDE76A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42C24-F034-4D8C-88E8-FEA9ADB9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8DE9B-8924-4A8B-9353-2315B89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F32FD-79C9-4A8E-A433-280D38A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D109-63AE-4637-B3C5-89DB79A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2BA3B-EC78-452B-A771-BF2AEFE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3E20-58BC-4677-B537-8E271A29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7E809-1A09-4B85-9D87-73BE9CDA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0E40-C5CC-48DE-AEF0-E5CC0341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9EED-A0DD-43EC-92AF-80344356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E733DB2-7A1A-4A09-8C34-26AEA57CD2B7}"/>
              </a:ext>
            </a:extLst>
          </p:cNvPr>
          <p:cNvSpPr txBox="1"/>
          <p:nvPr/>
        </p:nvSpPr>
        <p:spPr>
          <a:xfrm>
            <a:off x="154205" y="26710"/>
            <a:ext cx="10109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E7 – Part 2: TORCH </a:t>
            </a:r>
            <a:r>
              <a:rPr lang="en-US" sz="2200" dirty="0">
                <a:highlight>
                  <a:srgbClr val="00FF00"/>
                </a:highlight>
              </a:rPr>
              <a:t>super-panel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orderable</a:t>
            </a:r>
            <a:r>
              <a:rPr lang="en-US" sz="2200" dirty="0"/>
              <a:t> , including sub-panels, tests and </a:t>
            </a:r>
            <a:r>
              <a:rPr lang="en-US" sz="2200" dirty="0">
                <a:highlight>
                  <a:srgbClr val="00FFFF"/>
                </a:highlight>
              </a:rPr>
              <a:t>reflex tests</a:t>
            </a:r>
          </a:p>
        </p:txBody>
      </p:sp>
    </p:spTree>
    <p:extLst>
      <p:ext uri="{BB962C8B-B14F-4D97-AF65-F5344CB8AC3E}">
        <p14:creationId xmlns:p14="http://schemas.microsoft.com/office/powerpoint/2010/main" val="21749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468B3D1-9F2A-4FAE-B71D-BD2CF120C01E}"/>
              </a:ext>
            </a:extLst>
          </p:cNvPr>
          <p:cNvSpPr/>
          <p:nvPr/>
        </p:nvSpPr>
        <p:spPr>
          <a:xfrm>
            <a:off x="359128" y="38268"/>
            <a:ext cx="3226020" cy="6287885"/>
          </a:xfrm>
          <a:prstGeom prst="roundRect">
            <a:avLst>
              <a:gd name="adj" fmla="val 3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b="1" noProof="1">
              <a:solidFill>
                <a:schemeClr val="tx1"/>
              </a:solidFill>
            </a:endParaRPr>
          </a:p>
          <a:p>
            <a:pPr marL="176213"/>
            <a:r>
              <a:rPr lang="en-US" sz="1600" b="1" noProof="1">
                <a:solidFill>
                  <a:srgbClr val="0070C0"/>
                </a:solidFill>
              </a:rPr>
              <a:t>title: </a:t>
            </a:r>
            <a:r>
              <a:rPr lang="en-US" sz="1600" b="1" noProof="1">
                <a:solidFill>
                  <a:schemeClr val="tx1"/>
                </a:solidFill>
                <a:sym typeface="Wingdings" panose="05000000000000000000" pitchFamily="2" charset="2"/>
              </a:rPr>
              <a:t>Torch super-panel, Acute</a:t>
            </a:r>
            <a:endParaRPr lang="en-US" sz="1600" b="1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relatedArtifact:Includes [ ]</a:t>
            </a:r>
          </a:p>
          <a:p>
            <a:pPr marL="1762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specimenRequested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groupingBehavior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selectionBehavior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all</a:t>
            </a:r>
            <a:endParaRPr lang="en-US" noProof="1">
              <a:solidFill>
                <a:schemeClr val="accent2">
                  <a:lumMod val="50000"/>
                </a:schemeClr>
              </a:solidFill>
            </a:endParaRP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sz="1600" noProof="1">
                <a:solidFill>
                  <a:srgbClr val="0070C0"/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sz="1600" noProof="1">
                <a:solidFill>
                  <a:srgbClr val="0070C0"/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groupingBehavior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selectionBehavior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any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action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trigger (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HSV 1 IgM positive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)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  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action</a:t>
            </a:r>
            <a:r>
              <a:rPr lang="en-US" sz="1600" noProof="1">
                <a:solidFill>
                  <a:srgbClr val="0070C0"/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trigger (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HSV 2 IgM positive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)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definitionCanonical</a:t>
            </a:r>
          </a:p>
          <a:p>
            <a:pPr marL="354013"/>
            <a:endParaRPr lang="en-US" sz="1600" noProof="1">
              <a:solidFill>
                <a:srgbClr val="0070C0"/>
              </a:solidFill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</a:t>
            </a:r>
          </a:p>
          <a:p>
            <a:pPr marL="628650"/>
            <a:endParaRPr lang="en-US" sz="1600" noProof="1">
              <a:solidFill>
                <a:srgbClr val="0070C0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0F620CD-893A-452F-8310-90CA5C6D2DDD}"/>
              </a:ext>
            </a:extLst>
          </p:cNvPr>
          <p:cNvSpPr/>
          <p:nvPr/>
        </p:nvSpPr>
        <p:spPr>
          <a:xfrm>
            <a:off x="3889817" y="1351437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  <a:r>
              <a:rPr lang="en-US" sz="1600" noProof="1">
                <a:solidFill>
                  <a:schemeClr val="tx1"/>
                </a:solidFill>
              </a:rPr>
              <a:t>3mL serum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C9DDB90B-9571-4355-87A5-52AFDF8AB64A}"/>
              </a:ext>
            </a:extLst>
          </p:cNvPr>
          <p:cNvSpPr/>
          <p:nvPr/>
        </p:nvSpPr>
        <p:spPr>
          <a:xfrm>
            <a:off x="9915607" y="1250473"/>
            <a:ext cx="2204034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Toxoplasma IgG (8039-0)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0FA69F6-0578-4CB3-ACFD-AE8E14B003A7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718322" y="1670421"/>
            <a:ext cx="1171495" cy="76009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7F45383-2F5A-4B03-B06F-6FD7A7FED27E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2662339" y="1975241"/>
            <a:ext cx="4118111" cy="7306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66CAE93C-5E30-4304-ACEA-82042D680C48}"/>
              </a:ext>
            </a:extLst>
          </p:cNvPr>
          <p:cNvSpPr/>
          <p:nvPr/>
        </p:nvSpPr>
        <p:spPr>
          <a:xfrm>
            <a:off x="6780450" y="1247832"/>
            <a:ext cx="2822355" cy="1454818"/>
          </a:xfrm>
          <a:prstGeom prst="roundRect">
            <a:avLst>
              <a:gd name="adj" fmla="val 80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b="1" noProof="1">
                <a:solidFill>
                  <a:schemeClr val="tx1"/>
                </a:solidFill>
              </a:rPr>
              <a:t>Toxoplasma Ab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 observationResultRequirement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7A377DA-5A7D-4268-96C0-156B75DBA9D9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9529669" y="1569457"/>
            <a:ext cx="385938" cy="42729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5164ABD0-5189-4D30-88E2-8DD80036FD9F}"/>
              </a:ext>
            </a:extLst>
          </p:cNvPr>
          <p:cNvSpPr/>
          <p:nvPr/>
        </p:nvSpPr>
        <p:spPr>
          <a:xfrm>
            <a:off x="4966939" y="209170"/>
            <a:ext cx="1935966" cy="908670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Toxoplasma Ab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panel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A7508E60-4914-49FA-A8BE-C751A9DC5165}"/>
              </a:ext>
            </a:extLst>
          </p:cNvPr>
          <p:cNvSpPr/>
          <p:nvPr/>
        </p:nvSpPr>
        <p:spPr>
          <a:xfrm>
            <a:off x="7057841" y="198699"/>
            <a:ext cx="1690973" cy="908670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Rubella IgM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33E1D-04D5-4AD6-9004-ED84AC5F36F4}"/>
              </a:ext>
            </a:extLst>
          </p:cNvPr>
          <p:cNvSpPr/>
          <p:nvPr/>
        </p:nvSpPr>
        <p:spPr>
          <a:xfrm>
            <a:off x="2610683" y="1115006"/>
            <a:ext cx="161096" cy="296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7CDF3459-0057-450D-8A4E-EAD62110E915}"/>
              </a:ext>
            </a:extLst>
          </p:cNvPr>
          <p:cNvCxnSpPr>
            <a:stCxn id="4" idx="3"/>
            <a:endCxn id="57" idx="0"/>
          </p:cNvCxnSpPr>
          <p:nvPr/>
        </p:nvCxnSpPr>
        <p:spPr>
          <a:xfrm flipV="1">
            <a:off x="2771779" y="209170"/>
            <a:ext cx="3163143" cy="1053944"/>
          </a:xfrm>
          <a:prstGeom prst="bentConnector4">
            <a:avLst>
              <a:gd name="adj1" fmla="val 32634"/>
              <a:gd name="adj2" fmla="val 113722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463B50DB-50D8-4732-8124-803389F69E58}"/>
              </a:ext>
            </a:extLst>
          </p:cNvPr>
          <p:cNvCxnSpPr>
            <a:cxnSpLocks/>
            <a:stCxn id="4" idx="3"/>
            <a:endCxn id="58" idx="0"/>
          </p:cNvCxnSpPr>
          <p:nvPr/>
        </p:nvCxnSpPr>
        <p:spPr>
          <a:xfrm flipV="1">
            <a:off x="2771779" y="198699"/>
            <a:ext cx="5131549" cy="1064415"/>
          </a:xfrm>
          <a:prstGeom prst="bentConnector4">
            <a:avLst>
              <a:gd name="adj1" fmla="val 19943"/>
              <a:gd name="adj2" fmla="val 11358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ABCFE881-CFCA-43A7-9698-64A367D1BB3D}"/>
              </a:ext>
            </a:extLst>
          </p:cNvPr>
          <p:cNvSpPr/>
          <p:nvPr/>
        </p:nvSpPr>
        <p:spPr>
          <a:xfrm>
            <a:off x="8911881" y="192525"/>
            <a:ext cx="1513090" cy="908670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CMV IgM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F043BE89-AF8F-495A-A623-C191345E2964}"/>
              </a:ext>
            </a:extLst>
          </p:cNvPr>
          <p:cNvCxnSpPr>
            <a:cxnSpLocks/>
            <a:stCxn id="4" idx="3"/>
            <a:endCxn id="61" idx="0"/>
          </p:cNvCxnSpPr>
          <p:nvPr/>
        </p:nvCxnSpPr>
        <p:spPr>
          <a:xfrm flipV="1">
            <a:off x="2771779" y="192525"/>
            <a:ext cx="6896647" cy="1070589"/>
          </a:xfrm>
          <a:prstGeom prst="bentConnector4">
            <a:avLst>
              <a:gd name="adj1" fmla="val 14886"/>
              <a:gd name="adj2" fmla="val 113509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3867C6FA-1F81-4D03-924E-6E12583F3356}"/>
              </a:ext>
            </a:extLst>
          </p:cNvPr>
          <p:cNvSpPr/>
          <p:nvPr/>
        </p:nvSpPr>
        <p:spPr>
          <a:xfrm>
            <a:off x="10595048" y="192525"/>
            <a:ext cx="1513090" cy="908670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HSV IgM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panel</a:t>
            </a:r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85A0A3D1-1A54-413D-97AC-C34EF14A3D34}"/>
              </a:ext>
            </a:extLst>
          </p:cNvPr>
          <p:cNvCxnSpPr>
            <a:cxnSpLocks/>
            <a:stCxn id="4" idx="3"/>
            <a:endCxn id="65" idx="0"/>
          </p:cNvCxnSpPr>
          <p:nvPr/>
        </p:nvCxnSpPr>
        <p:spPr>
          <a:xfrm flipV="1">
            <a:off x="2771779" y="192525"/>
            <a:ext cx="8579814" cy="1070589"/>
          </a:xfrm>
          <a:prstGeom prst="bentConnector4">
            <a:avLst>
              <a:gd name="adj1" fmla="val 12096"/>
              <a:gd name="adj2" fmla="val 113509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799DE8CA-4E96-4D3E-8CFF-E2A1E7C7DDD2}"/>
              </a:ext>
            </a:extLst>
          </p:cNvPr>
          <p:cNvSpPr/>
          <p:nvPr/>
        </p:nvSpPr>
        <p:spPr>
          <a:xfrm>
            <a:off x="9915607" y="1966245"/>
            <a:ext cx="2204034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Toxoplasma IgM (8040-8)</a:t>
            </a:r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0438161-9D00-4C0A-8FCD-CE601ED61130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9526512" y="2248748"/>
            <a:ext cx="389095" cy="364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D382A8A6-B27B-41B5-AA1E-14981FC5EA89}"/>
              </a:ext>
            </a:extLst>
          </p:cNvPr>
          <p:cNvSpPr/>
          <p:nvPr/>
        </p:nvSpPr>
        <p:spPr>
          <a:xfrm>
            <a:off x="9915607" y="2682017"/>
            <a:ext cx="2204034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Interpretation (20464-4)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953155A9-0158-458E-812C-4FAE9DA7F7E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9526512" y="2441217"/>
            <a:ext cx="389095" cy="5597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DD33CA9-B8D5-41D5-935B-947A59648CF1}"/>
              </a:ext>
            </a:extLst>
          </p:cNvPr>
          <p:cNvSpPr/>
          <p:nvPr/>
        </p:nvSpPr>
        <p:spPr>
          <a:xfrm>
            <a:off x="3858322" y="2619134"/>
            <a:ext cx="2696828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b="1" noProof="1">
                <a:solidFill>
                  <a:schemeClr val="tx1"/>
                </a:solidFill>
              </a:rPr>
              <a:t>Rubella IgM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16CCDF71-7C19-46F2-B7F4-2EA20EC5AAC6}"/>
              </a:ext>
            </a:extLst>
          </p:cNvPr>
          <p:cNvSpPr/>
          <p:nvPr/>
        </p:nvSpPr>
        <p:spPr>
          <a:xfrm>
            <a:off x="6762940" y="2812564"/>
            <a:ext cx="2204034" cy="637968"/>
          </a:xfrm>
          <a:prstGeom prst="roundRect">
            <a:avLst>
              <a:gd name="adj" fmla="val 13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Rubella IgM (5335-5)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56D544B-45BB-499C-AAB0-2ECB109A724D}"/>
              </a:ext>
            </a:extLst>
          </p:cNvPr>
          <p:cNvCxnSpPr>
            <a:cxnSpLocks/>
            <a:endCxn id="82" idx="1"/>
          </p:cNvCxnSpPr>
          <p:nvPr/>
        </p:nvCxnSpPr>
        <p:spPr>
          <a:xfrm flipV="1">
            <a:off x="6534543" y="3131548"/>
            <a:ext cx="228397" cy="1994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28CA0B49-81C7-4C0A-A1EF-B7F3721675AA}"/>
              </a:ext>
            </a:extLst>
          </p:cNvPr>
          <p:cNvSpPr/>
          <p:nvPr/>
        </p:nvSpPr>
        <p:spPr>
          <a:xfrm>
            <a:off x="3858321" y="3540970"/>
            <a:ext cx="2696829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b="1" noProof="1">
                <a:solidFill>
                  <a:schemeClr val="tx1"/>
                </a:solidFill>
              </a:rPr>
              <a:t>CMV IgM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D4C1302F-FEFE-490E-9B7F-65E296A093F2}"/>
              </a:ext>
            </a:extLst>
          </p:cNvPr>
          <p:cNvSpPr/>
          <p:nvPr/>
        </p:nvSpPr>
        <p:spPr>
          <a:xfrm>
            <a:off x="6762940" y="3547780"/>
            <a:ext cx="2204034" cy="637968"/>
          </a:xfrm>
          <a:prstGeom prst="roundRect">
            <a:avLst>
              <a:gd name="adj" fmla="val 147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CMV IgM (5126-8)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CCC3E6D-05A6-4DEF-A813-A9254DC7BA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6543873" y="3866764"/>
            <a:ext cx="219067" cy="3506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1B28DDD-E836-4615-8EEF-F3ADAC2F27B3}"/>
              </a:ext>
            </a:extLst>
          </p:cNvPr>
          <p:cNvSpPr/>
          <p:nvPr/>
        </p:nvSpPr>
        <p:spPr>
          <a:xfrm>
            <a:off x="6907767" y="4290541"/>
            <a:ext cx="2734666" cy="1117696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b="1" noProof="1">
                <a:solidFill>
                  <a:schemeClr val="tx1"/>
                </a:solidFill>
              </a:rPr>
              <a:t>HSV IgM panel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2BB9AF5-C009-4F9A-97D4-19926E125DCF}"/>
              </a:ext>
            </a:extLst>
          </p:cNvPr>
          <p:cNvCxnSpPr>
            <a:cxnSpLocks/>
          </p:cNvCxnSpPr>
          <p:nvPr/>
        </p:nvCxnSpPr>
        <p:spPr>
          <a:xfrm flipV="1">
            <a:off x="2718322" y="4665511"/>
            <a:ext cx="4184583" cy="184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17FDD4F-2BAB-4191-BE69-9B6BD4AF37D8}"/>
              </a:ext>
            </a:extLst>
          </p:cNvPr>
          <p:cNvSpPr/>
          <p:nvPr/>
        </p:nvSpPr>
        <p:spPr>
          <a:xfrm>
            <a:off x="9915607" y="3435993"/>
            <a:ext cx="2204034" cy="929413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HSV 1 IgM presence (40466-5)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B4F8D2-8628-44A6-AB56-73781072081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9594984" y="3900700"/>
            <a:ext cx="320623" cy="11564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1FD3B5C-64E9-4174-9748-F63ABFEE7023}"/>
              </a:ext>
            </a:extLst>
          </p:cNvPr>
          <p:cNvSpPr/>
          <p:nvPr/>
        </p:nvSpPr>
        <p:spPr>
          <a:xfrm>
            <a:off x="9915605" y="4467672"/>
            <a:ext cx="2204035" cy="929412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HSV 2 IgM presence (45210-2)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BF47AB0-1B00-4BF2-BE6D-577FC0BE30C9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9594984" y="4932378"/>
            <a:ext cx="320621" cy="3487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55322C5-DC7B-458D-88E4-567277F5866A}"/>
              </a:ext>
            </a:extLst>
          </p:cNvPr>
          <p:cNvCxnSpPr>
            <a:cxnSpLocks/>
            <a:endCxn id="81" idx="1"/>
          </p:cNvCxnSpPr>
          <p:nvPr/>
        </p:nvCxnSpPr>
        <p:spPr>
          <a:xfrm flipV="1">
            <a:off x="2681000" y="3049928"/>
            <a:ext cx="1177322" cy="1691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13A7E201-1BE2-4321-A3AF-243702036C8A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699661" y="3685592"/>
            <a:ext cx="1158660" cy="2861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109">
            <a:extLst>
              <a:ext uri="{FF2B5EF4-FFF2-40B4-BE49-F238E27FC236}">
                <a16:creationId xmlns:a16="http://schemas.microsoft.com/office/drawing/2014/main" id="{51F04BD3-581D-4074-A1CB-5CDAE8DA361E}"/>
              </a:ext>
            </a:extLst>
          </p:cNvPr>
          <p:cNvSpPr/>
          <p:nvPr/>
        </p:nvSpPr>
        <p:spPr>
          <a:xfrm>
            <a:off x="3799877" y="4826669"/>
            <a:ext cx="2734666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b="1" noProof="1">
                <a:solidFill>
                  <a:schemeClr val="tx1"/>
                </a:solidFill>
              </a:rPr>
              <a:t>HSV 1 IgM Titer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111" name="Rectangle : coins arrondis 110">
            <a:extLst>
              <a:ext uri="{FF2B5EF4-FFF2-40B4-BE49-F238E27FC236}">
                <a16:creationId xmlns:a16="http://schemas.microsoft.com/office/drawing/2014/main" id="{C578DF5B-FC9C-4BCE-BA91-12F5510A8A23}"/>
              </a:ext>
            </a:extLst>
          </p:cNvPr>
          <p:cNvSpPr/>
          <p:nvPr/>
        </p:nvSpPr>
        <p:spPr>
          <a:xfrm>
            <a:off x="6920849" y="5503282"/>
            <a:ext cx="2994756" cy="602944"/>
          </a:xfrm>
          <a:prstGeom prst="roundRect">
            <a:avLst>
              <a:gd name="adj" fmla="val 13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18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HSV 1 IgM Titer </a:t>
            </a:r>
            <a:r>
              <a:rPr lang="en-US" sz="1600" dirty="0">
                <a:solidFill>
                  <a:schemeClr val="tx1"/>
                </a:solidFill>
              </a:rPr>
              <a:t>(50758-2 ; {titer} )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8F883956-3684-4046-B6FC-406C1D17EBD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6487890" y="5589037"/>
            <a:ext cx="432959" cy="21571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276A4294-09F6-4494-BEFC-F9004B98820B}"/>
              </a:ext>
            </a:extLst>
          </p:cNvPr>
          <p:cNvSpPr/>
          <p:nvPr/>
        </p:nvSpPr>
        <p:spPr>
          <a:xfrm>
            <a:off x="3820485" y="5796272"/>
            <a:ext cx="2734666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b="1" noProof="1">
                <a:solidFill>
                  <a:schemeClr val="tx1"/>
                </a:solidFill>
              </a:rPr>
              <a:t>HSV 2 IgM Titer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943F3B9-BE6C-47E9-835B-BF448B14AB70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914265" y="5257463"/>
            <a:ext cx="885612" cy="14495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8CF68C34-CECD-4A77-AFA1-161B735D317F}"/>
              </a:ext>
            </a:extLst>
          </p:cNvPr>
          <p:cNvCxnSpPr>
            <a:cxnSpLocks/>
            <a:endCxn id="113" idx="1"/>
          </p:cNvCxnSpPr>
          <p:nvPr/>
        </p:nvCxnSpPr>
        <p:spPr>
          <a:xfrm>
            <a:off x="2932926" y="6120878"/>
            <a:ext cx="887559" cy="1061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5302C174-D57A-4F0A-880E-22D2D50C512A}"/>
              </a:ext>
            </a:extLst>
          </p:cNvPr>
          <p:cNvSpPr/>
          <p:nvPr/>
        </p:nvSpPr>
        <p:spPr>
          <a:xfrm>
            <a:off x="6930176" y="6199073"/>
            <a:ext cx="2994756" cy="602944"/>
          </a:xfrm>
          <a:prstGeom prst="roundRect">
            <a:avLst>
              <a:gd name="adj" fmla="val 13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18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HSV 2 IgM Titer </a:t>
            </a:r>
            <a:r>
              <a:rPr lang="en-US" sz="1600" dirty="0">
                <a:solidFill>
                  <a:schemeClr val="tx1"/>
                </a:solidFill>
              </a:rPr>
              <a:t>(26927-4 ; {titer} )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06AA8ECE-C159-4D6D-8B56-ADB7DBD3B76B}"/>
              </a:ext>
            </a:extLst>
          </p:cNvPr>
          <p:cNvCxnSpPr>
            <a:cxnSpLocks/>
            <a:endCxn id="123" idx="1"/>
          </p:cNvCxnSpPr>
          <p:nvPr/>
        </p:nvCxnSpPr>
        <p:spPr>
          <a:xfrm flipV="1">
            <a:off x="6515882" y="6500545"/>
            <a:ext cx="414294" cy="122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234</Words>
  <Application>Microsoft Office PowerPoint</Application>
  <PresentationFormat>Grand écran</PresentationFormat>
  <Paragraphs>79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44</cp:revision>
  <dcterms:created xsi:type="dcterms:W3CDTF">2020-02-11T13:33:37Z</dcterms:created>
  <dcterms:modified xsi:type="dcterms:W3CDTF">2020-06-27T12:18:44Z</dcterms:modified>
</cp:coreProperties>
</file>