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94F468-84C1-49FF-9A40-1D595BC54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51290A8-6050-4EDC-8B49-8F87B069C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B60F9F-D16A-4325-9A0C-E1BCC41C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71B-98C8-4021-BD6F-7E8A68EA6340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B95AEE-A7FD-49C0-903C-92347F79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0016C7-D1BF-44BF-9A4D-B71F7C5E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9BA7-9348-4BA4-9F3A-1B476B683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0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63BDB-E038-45E5-9503-7A42B7E9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FD1212-B5B6-44DC-9808-138700CD4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DF8BC9-D083-45A0-809E-5395E38E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71B-98C8-4021-BD6F-7E8A68EA6340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4B4A99-5254-4066-8F46-AE50E6FA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5A5665-94FD-43BA-AD24-4C193A79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9BA7-9348-4BA4-9F3A-1B476B683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28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090D97A-6F03-4FAC-9B80-3D64ECEBA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0B4AD7-74BA-4F52-902C-1EDD71521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08D7C8-0480-4761-9FE8-6EE814CC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71B-98C8-4021-BD6F-7E8A68EA6340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8156C9-CBAB-4B5B-A94B-D5F52A509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01D981-1789-4DB4-A0FC-C81C81BE3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9BA7-9348-4BA4-9F3A-1B476B683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13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B67D6B-226C-4180-ACFA-61666979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1396C5-A19A-4210-A703-A27CB973B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819EB3-CFF8-4A1E-8F01-87CD4594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71B-98C8-4021-BD6F-7E8A68EA6340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E1F1CF-6188-4B2D-B60A-62434C6C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ED4297-E247-404D-8E3F-493D4BBE3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9BA7-9348-4BA4-9F3A-1B476B683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4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74F3E-ED32-4FB3-BCF2-BB5585F20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6D7089-EC76-4493-ACF1-D1EF24E23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70E4AB-BE66-464C-82F4-4758B0742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71B-98C8-4021-BD6F-7E8A68EA6340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B0DB44-BE12-4443-8E53-71C94DBB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577955-422D-4314-B734-BFB725DC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9BA7-9348-4BA4-9F3A-1B476B683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87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FCCC2-2B94-497C-B2E1-6352567F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8DA2A2-C879-4A99-BABF-E136E84A1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215572-8255-44B3-A3FA-2BF194F65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DC886C-4ACD-42AD-912F-716C8458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71B-98C8-4021-BD6F-7E8A68EA6340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A76C88-BE73-408C-AA14-EC7291535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8343A7-AE6C-4BCD-8FA2-01A01CAC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9BA7-9348-4BA4-9F3A-1B476B683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01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35A768-5DC0-47B9-A0C8-65A01884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82F047-A643-4C2F-8B0F-341B1428A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FEE8F1-E943-4BC9-AD9F-846B2D2A1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75F7E15-271F-4A4C-B728-AD3D9B92D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CBE292-56A9-48F9-A10C-33D15FAEF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2200128-001A-40D4-9F0E-BBB1C7DDE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71B-98C8-4021-BD6F-7E8A68EA6340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F57420C-3AB8-4E89-B249-688ECAEF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9A6369C-B48C-431E-A2A5-5C770EF0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9BA7-9348-4BA4-9F3A-1B476B683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53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5A170-6B3F-41F2-92B7-2FCD983B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4BBD8A9-E552-4065-ACAD-FB3AFCF6A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71B-98C8-4021-BD6F-7E8A68EA6340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2474C7-FAA2-4069-8091-F4B3959C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7FB866-4F15-4F6F-9C1D-6103A010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9BA7-9348-4BA4-9F3A-1B476B683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38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0060411-40CA-418B-8FE3-4B6A0EAA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71B-98C8-4021-BD6F-7E8A68EA6340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097FD7B-B044-4F12-8AD2-88B56544F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EF91A9-3C7F-42AC-A58A-C829C7531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9BA7-9348-4BA4-9F3A-1B476B683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94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93C00-397E-47E4-94D3-613037123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4F1B87-8180-4A93-B230-70B1D2979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BD059B-1C93-45DB-B454-6C02D4455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6EFE8A-C5D2-4DA4-ACCD-41762E8E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71B-98C8-4021-BD6F-7E8A68EA6340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CBC18C-AFBA-4D37-98AF-05DCD8F0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EE1E5A-DBCD-483C-8D62-6B1C04D9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9BA7-9348-4BA4-9F3A-1B476B683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713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E3AF9-926F-40AC-8CC2-2FD17C32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2CF6401-89C4-43CA-AC30-3F0298ECE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1DD332-3A6D-499E-9F10-B488E148D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E42602-D593-4A0F-820C-7FC8B22F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71B-98C8-4021-BD6F-7E8A68EA6340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229A1B-4534-4BA1-9B0C-F939F025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0BF89B-A1A0-432E-B49C-1C4F28D1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9BA7-9348-4BA4-9F3A-1B476B683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85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22DCCB1-A377-4445-A13A-85B6BF4AB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A92FD5-8AB5-4781-AD0B-4D9CA76CC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619D6E-7CAA-47AB-867C-02CF1DBCE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0F71B-98C8-4021-BD6F-7E8A68EA6340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B8F4E8-C770-4ED4-8C7C-FA71C35D3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5F7729-F424-47B7-BB42-A074B054A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F9BA7-9348-4BA4-9F3A-1B476B683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88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6D005D9-2037-4F5C-9179-DFDC2659B7F0}"/>
              </a:ext>
            </a:extLst>
          </p:cNvPr>
          <p:cNvSpPr/>
          <p:nvPr/>
        </p:nvSpPr>
        <p:spPr>
          <a:xfrm>
            <a:off x="5871831" y="2473207"/>
            <a:ext cx="3362044" cy="2886194"/>
          </a:xfrm>
          <a:prstGeom prst="roundRect">
            <a:avLst>
              <a:gd name="adj" fmla="val 48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serum electrolyte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topic: {</a:t>
            </a:r>
            <a:r>
              <a:rPr lang="en-US" sz="1600" noProof="1">
                <a:solidFill>
                  <a:schemeClr val="tx1"/>
                </a:solidFill>
              </a:rPr>
              <a:t>chemistry concept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kind: </a:t>
            </a:r>
            <a:r>
              <a:rPr lang="en-US" sz="1600" noProof="1">
                <a:solidFill>
                  <a:schemeClr val="tx1"/>
                </a:solidFill>
              </a:rPr>
              <a:t>ServiceRequest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code</a:t>
            </a:r>
            <a:r>
              <a:rPr lang="en-US" sz="1600" noProof="1">
                <a:solidFill>
                  <a:schemeClr val="tx1"/>
                </a:solidFill>
              </a:rPr>
              <a:t>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24326-1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  <a:endParaRPr lang="en-US" sz="1600" noProof="1">
              <a:solidFill>
                <a:schemeClr val="tx1"/>
              </a:solidFill>
            </a:endParaRP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location: </a:t>
            </a:r>
            <a:r>
              <a:rPr lang="en-US" sz="1600" noProof="1">
                <a:solidFill>
                  <a:schemeClr val="tx1"/>
                </a:solidFill>
              </a:rPr>
              <a:t>sector chem 2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specimenRequirement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E115957-E080-48FD-B763-B520C28E97DD}"/>
              </a:ext>
            </a:extLst>
          </p:cNvPr>
          <p:cNvSpPr/>
          <p:nvPr/>
        </p:nvSpPr>
        <p:spPr>
          <a:xfrm>
            <a:off x="9523647" y="1440611"/>
            <a:ext cx="2438933" cy="1167952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SpecimenDefinition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venous blood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10 mL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02AB1110-47D1-40E7-99B0-0EA356ADDA45}"/>
              </a:ext>
            </a:extLst>
          </p:cNvPr>
          <p:cNvSpPr/>
          <p:nvPr/>
        </p:nvSpPr>
        <p:spPr>
          <a:xfrm>
            <a:off x="9523647" y="4698192"/>
            <a:ext cx="2438936" cy="86346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K (LOINC 2823-3)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85AD6A8-6DC1-48C5-97A4-6CA1DB5FAC27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8944075" y="4983278"/>
            <a:ext cx="579572" cy="1466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B506B3C-8504-4607-A0EC-8CFF7B905C49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8305800" y="2024587"/>
            <a:ext cx="1217847" cy="219992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F1F3B6C-6D4A-41A5-AF56-0F82A7D7C1B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003800" y="3916304"/>
            <a:ext cx="868031" cy="159454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56F2DF58-EC9E-4922-A566-2D75CDCC10C3}"/>
              </a:ext>
            </a:extLst>
          </p:cNvPr>
          <p:cNvSpPr/>
          <p:nvPr/>
        </p:nvSpPr>
        <p:spPr>
          <a:xfrm>
            <a:off x="9523647" y="2718142"/>
            <a:ext cx="2412548" cy="86346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Reason for testing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BBD92E82-BDCF-4C74-BEA1-9C997A349A10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8445500" y="3149872"/>
            <a:ext cx="1078147" cy="125053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F8258634-CE44-4221-9F7A-F381A5941379}"/>
              </a:ext>
            </a:extLst>
          </p:cNvPr>
          <p:cNvSpPr/>
          <p:nvPr/>
        </p:nvSpPr>
        <p:spPr>
          <a:xfrm>
            <a:off x="2642952" y="1275544"/>
            <a:ext cx="2909821" cy="4335653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PlanDefinition</a:t>
            </a:r>
            <a:endParaRPr lang="en-US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ext-catalogReference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ext-billingCode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identifier: </a:t>
            </a:r>
            <a:r>
              <a:rPr lang="en-US" sz="1600" noProof="1">
                <a:solidFill>
                  <a:schemeClr val="tx1"/>
                </a:solidFill>
              </a:rPr>
              <a:t>E2</a:t>
            </a:r>
            <a:endParaRPr lang="en-US" sz="1600" noProof="1">
              <a:solidFill>
                <a:srgbClr val="0070C0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name: </a:t>
            </a:r>
            <a:r>
              <a:rPr lang="en-US" sz="1600" noProof="1">
                <a:solidFill>
                  <a:schemeClr val="tx1"/>
                </a:solidFill>
              </a:rPr>
              <a:t>ser.electrolyte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serum electrolyte panel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type: </a:t>
            </a:r>
            <a:r>
              <a:rPr lang="en-US" sz="1600" noProof="1">
                <a:solidFill>
                  <a:schemeClr val="tx1"/>
                </a:solidFill>
                <a:highlight>
                  <a:srgbClr val="00FF00"/>
                </a:highlight>
              </a:rPr>
              <a:t>panel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status</a:t>
            </a:r>
            <a:r>
              <a:rPr lang="en-US" sz="1600" noProof="1">
                <a:solidFill>
                  <a:schemeClr val="tx1"/>
                </a:solidFill>
              </a:rPr>
              <a:t> : active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useContext</a:t>
            </a:r>
          </a:p>
          <a:p>
            <a:pPr marL="265113"/>
            <a:r>
              <a:rPr lang="en-US" sz="1600" noProof="1">
                <a:solidFill>
                  <a:srgbClr val="0070C0"/>
                </a:solidFill>
              </a:rPr>
              <a:t>code: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task</a:t>
            </a:r>
          </a:p>
          <a:p>
            <a:pPr marL="265113"/>
            <a:r>
              <a:rPr lang="en-US" sz="1600" noProof="1">
                <a:solidFill>
                  <a:srgbClr val="0070C0"/>
                </a:solidFill>
              </a:rPr>
              <a:t>valueCodeableConcept</a:t>
            </a:r>
          </a:p>
          <a:p>
            <a:pPr marL="452438"/>
            <a:r>
              <a:rPr lang="en-US" sz="1600" noProof="1">
                <a:solidFill>
                  <a:srgbClr val="0070C0"/>
                </a:solidFill>
              </a:rPr>
              <a:t>system: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v3-ActCode</a:t>
            </a:r>
            <a:endParaRPr lang="en-US" sz="1600" noProof="1">
              <a:solidFill>
                <a:srgbClr val="0070C0"/>
              </a:solidFill>
            </a:endParaRPr>
          </a:p>
          <a:p>
            <a:pPr marL="452438"/>
            <a:r>
              <a:rPr lang="en-US" sz="1600" noProof="1">
                <a:solidFill>
                  <a:srgbClr val="0070C0"/>
                </a:solidFill>
              </a:rPr>
              <a:t>code</a:t>
            </a:r>
            <a:r>
              <a:rPr lang="en-US" sz="1600" noProof="1">
                <a:solidFill>
                  <a:schemeClr val="tx1"/>
                </a:solidFill>
              </a:rPr>
              <a:t>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LABOE</a:t>
            </a:r>
          </a:p>
          <a:p>
            <a:pPr marL="452438"/>
            <a:r>
              <a:rPr lang="en-US" sz="1600" noProof="1">
                <a:solidFill>
                  <a:srgbClr val="0070C0"/>
                </a:solidFill>
              </a:rPr>
              <a:t>display: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lab order entry</a:t>
            </a:r>
            <a:endParaRPr lang="en-US" sz="1600" noProof="1">
              <a:solidFill>
                <a:srgbClr val="0070C0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action</a:t>
            </a:r>
          </a:p>
          <a:p>
            <a:pPr algn="ctr"/>
            <a:r>
              <a:rPr lang="en-US" sz="1600" noProof="1">
                <a:solidFill>
                  <a:srgbClr val="0070C0"/>
                </a:solidFill>
              </a:rPr>
              <a:t>code: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24326-1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265113"/>
            <a:r>
              <a:rPr lang="en-US" sz="1600" noProof="1">
                <a:solidFill>
                  <a:srgbClr val="0070C0"/>
                </a:solidFill>
              </a:rPr>
              <a:t>  definitionCanonical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14EAE70-5136-41CD-BD4C-891D23BEAC81}"/>
              </a:ext>
            </a:extLst>
          </p:cNvPr>
          <p:cNvSpPr txBox="1"/>
          <p:nvPr/>
        </p:nvSpPr>
        <p:spPr>
          <a:xfrm>
            <a:off x="159078" y="712932"/>
            <a:ext cx="1087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E2: Serum electrolyte </a:t>
            </a:r>
            <a:r>
              <a:rPr lang="en-US" sz="2400" dirty="0">
                <a:highlight>
                  <a:srgbClr val="00FF00"/>
                </a:highlight>
              </a:rPr>
              <a:t>panel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orderable</a:t>
            </a:r>
            <a:r>
              <a:rPr lang="en-US" sz="2400" dirty="0"/>
              <a:t>: summary of content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0054952E-F8CA-48C7-978D-6678D7772FC8}"/>
              </a:ext>
            </a:extLst>
          </p:cNvPr>
          <p:cNvSpPr/>
          <p:nvPr/>
        </p:nvSpPr>
        <p:spPr>
          <a:xfrm>
            <a:off x="9523646" y="3702612"/>
            <a:ext cx="2438936" cy="86346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Na (LOINC 2951-2)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E48D975E-52EC-4BED-89BF-6A2D43EFC142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8944074" y="4134342"/>
            <a:ext cx="579572" cy="53207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7A41055D-EF66-4040-878C-746A7E4CC7F7}"/>
              </a:ext>
            </a:extLst>
          </p:cNvPr>
          <p:cNvSpPr/>
          <p:nvPr/>
        </p:nvSpPr>
        <p:spPr>
          <a:xfrm>
            <a:off x="9523645" y="5700097"/>
            <a:ext cx="2438936" cy="863459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Cl (LOINC 2075-0)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58B619B9-6C58-4385-B86D-8447F793452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8944075" y="5268367"/>
            <a:ext cx="579570" cy="86346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6787F48-953A-4F46-BC8D-9F72D87AC95D}"/>
              </a:ext>
            </a:extLst>
          </p:cNvPr>
          <p:cNvCxnSpPr>
            <a:cxnSpLocks/>
          </p:cNvCxnSpPr>
          <p:nvPr/>
        </p:nvCxnSpPr>
        <p:spPr>
          <a:xfrm flipH="1">
            <a:off x="2320526" y="1816620"/>
            <a:ext cx="46077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EE486133-4803-4B82-B636-6FEA1B7362FF}"/>
              </a:ext>
            </a:extLst>
          </p:cNvPr>
          <p:cNvSpPr/>
          <p:nvPr/>
        </p:nvSpPr>
        <p:spPr>
          <a:xfrm>
            <a:off x="235851" y="1259187"/>
            <a:ext cx="2084675" cy="1613057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Composition 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CatalogHeader profile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   category: lab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author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title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custodian</a:t>
            </a:r>
          </a:p>
        </p:txBody>
      </p:sp>
    </p:spTree>
    <p:extLst>
      <p:ext uri="{BB962C8B-B14F-4D97-AF65-F5344CB8AC3E}">
        <p14:creationId xmlns:p14="http://schemas.microsoft.com/office/powerpoint/2010/main" val="12523650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134</Words>
  <Application>Microsoft Office PowerPoint</Application>
  <PresentationFormat>Grand écran</PresentationFormat>
  <Paragraphs>51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3</cp:revision>
  <dcterms:created xsi:type="dcterms:W3CDTF">2020-02-11T13:05:06Z</dcterms:created>
  <dcterms:modified xsi:type="dcterms:W3CDTF">2020-02-12T12:43:22Z</dcterms:modified>
</cp:coreProperties>
</file>