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3BEB-CCF6-48C3-BDEB-D57F9AA2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3C311-4501-4B22-B855-C7B43AB4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A1921-529B-4AA2-82BC-A27C293A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AC734-4949-4DC2-8DAB-6593CD0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C6FA9-1FC8-4BA0-9943-FF41622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BD6B0-CD96-4C37-8A1B-0388891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24DB9-B6C8-4F7D-B507-7CEC2DD5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E7C13-5080-432D-ACF5-08AB635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3A9C8-097B-40A3-AA97-4381DF7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CD6C-14B7-468D-B7AB-2B7916B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68CB2C-F11F-47E5-BF56-6CBDAAC0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6112B-1826-4420-B691-BFAF8908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BC536-D883-4A4D-9268-0ED7402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62E76-54C0-45C1-8A54-68104991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8F2F-2C5A-4971-B0F0-DDF029C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549A9-4A8B-40D1-9E96-E35DABA4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1E692-E7D1-4645-9C0A-CB717250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7D36D-E0A1-4356-BDBA-FE04F27F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4A75E-4E51-4226-B94C-A4BD4562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86CE3-6BFD-4960-ACB8-D392AA66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E0F99-5AED-4EDD-924F-67E7BC47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07E2E-E503-4614-AD81-AC61D2B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14F2-03B2-42E2-A176-5F1DDCE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397AF-D198-4ED1-A904-CBBD817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4A0B2-923D-4212-A967-379D374F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BFFD2-7335-48FA-9349-8BBBB469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4A1E6-BE1A-43A0-B7F3-91D31967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7C2E2-B7A3-4055-A158-6306B4C1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C5874-DCF7-40F1-8CFD-AE885389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28C76-C21A-4D15-BFF1-88496C0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175B5-5F36-4DF8-A5F1-534B003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F1D69-AFED-4D83-90C4-6FE71C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AE448-B518-44D1-8A4A-EBF2DA8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8CF2E2-77AE-4201-A8BB-5E437765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3C30E-0625-44FC-84CB-52005178E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9C58A-03A5-4D9C-B05A-46486CCC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16178-9367-4658-B6BC-FCEEAE6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C8D5D-AD48-43BD-B185-66DD61D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234C06-86B4-46B7-9876-C9BC51C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9E615-5E0C-4FF0-898E-7DE8AB0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999426-B012-4DB6-A2EC-5160FE9B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AE1C7-8C35-4BFB-8570-9B5882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9CA2F-E81F-4554-A336-FA6E9DA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D57B3-20BC-4976-8C5B-9F92FFB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B4E4C-AF2A-4870-A21E-06A34CD7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12B9E-C7DD-47CB-87E9-9978ADC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ACAF-870C-4531-ACB4-5BE403CF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0DEC5-295D-4035-96E5-BF468E6D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7A03A5-C3D2-4DE8-B185-81E5EE73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6FB20-0FFF-45CE-9938-453EFC05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83248-1B28-4B95-8FCB-6799141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8F86B-EED0-435C-A8C1-2D8D2930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866E7-407E-41EF-B674-CF98037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6C117C-3DAD-47AD-AFF6-D8DDE76A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42C24-F034-4D8C-88E8-FEA9ADB9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8DE9B-8924-4A8B-9353-2315B891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F32FD-79C9-4A8E-A433-280D38A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D109-63AE-4637-B3C5-89DB79A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92BA3B-EC78-452B-A771-BF2AEFE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3E20-58BC-4677-B537-8E271A29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7E809-1A09-4B85-9D87-73BE9CDA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0506-317F-4DB9-92D4-7565E8A7FA19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0E40-C5CC-48DE-AEF0-E5CC0341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9EED-A0DD-43EC-92AF-80344356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3E4BBE1B-E38B-4700-9B77-97D5703AF688}"/>
              </a:ext>
            </a:extLst>
          </p:cNvPr>
          <p:cNvSpPr/>
          <p:nvPr/>
        </p:nvSpPr>
        <p:spPr>
          <a:xfrm>
            <a:off x="6835052" y="1003004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27DEA1E-4C98-4754-9397-87D9E709EF26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457784" y="1321988"/>
            <a:ext cx="1377268" cy="1677002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7074E38-AB0A-4984-A644-A9C32C3455E9}"/>
              </a:ext>
            </a:extLst>
          </p:cNvPr>
          <p:cNvSpPr/>
          <p:nvPr/>
        </p:nvSpPr>
        <p:spPr>
          <a:xfrm>
            <a:off x="9930363" y="3560479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serum creatinine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D399758E-8356-4477-9AB5-E86C69F7B349}"/>
              </a:ext>
            </a:extLst>
          </p:cNvPr>
          <p:cNvSpPr/>
          <p:nvPr/>
        </p:nvSpPr>
        <p:spPr>
          <a:xfrm>
            <a:off x="2359374" y="523461"/>
            <a:ext cx="3602074" cy="6042991"/>
          </a:xfrm>
          <a:prstGeom prst="roundRect">
            <a:avLst>
              <a:gd name="adj" fmla="val 3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creatinine 24h renal clearance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value: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specimenRequirements [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{   exclusiveGroup 	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[  { sampleRequirement },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  { sampleRequirement }   ]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},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{   exclusiveGroup 	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[  { sampleRequirement }, 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  { sampleRequirement }  ]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]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34555-3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=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=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all</a:t>
            </a:r>
            <a:endParaRPr lang="en-US" noProof="1">
              <a:solidFill>
                <a:schemeClr val="accent2">
                  <a:lumMod val="50000"/>
                </a:schemeClr>
              </a:solidFill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 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US" sz="1600" noProof="1">
                <a:solidFill>
                  <a:srgbClr val="0070C0"/>
                </a:solidFill>
              </a:rPr>
              <a:t>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definitionCanonical</a:t>
            </a:r>
          </a:p>
          <a:p>
            <a:pPr marL="628650"/>
            <a:endParaRPr lang="en-US" sz="1600" noProof="1">
              <a:solidFill>
                <a:srgbClr val="0070C0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B190FC9-EAB0-4E8D-8078-AB669321D08A}"/>
              </a:ext>
            </a:extLst>
          </p:cNvPr>
          <p:cNvSpPr txBox="1"/>
          <p:nvPr/>
        </p:nvSpPr>
        <p:spPr>
          <a:xfrm>
            <a:off x="154206" y="26710"/>
            <a:ext cx="603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E5: Creatinine 24H renal clearance </a:t>
            </a:r>
            <a:r>
              <a:rPr lang="en-US" sz="2200" dirty="0">
                <a:highlight>
                  <a:srgbClr val="00FF00"/>
                </a:highlight>
              </a:rPr>
              <a:t>panel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orderable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34AA0056-4207-4A2C-BEF8-D26B39CF58C5}"/>
              </a:ext>
            </a:extLst>
          </p:cNvPr>
          <p:cNvSpPr/>
          <p:nvPr/>
        </p:nvSpPr>
        <p:spPr>
          <a:xfrm>
            <a:off x="6421890" y="3628466"/>
            <a:ext cx="3078577" cy="905764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DBFCD44-E327-44CB-8931-095C1909DAF1}"/>
              </a:ext>
            </a:extLst>
          </p:cNvPr>
          <p:cNvSpPr/>
          <p:nvPr/>
        </p:nvSpPr>
        <p:spPr>
          <a:xfrm>
            <a:off x="6816421" y="231959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serum venous bld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0B3E012-EE24-4ACB-833A-5EA9B6A083E3}"/>
              </a:ext>
            </a:extLst>
          </p:cNvPr>
          <p:cNvSpPr/>
          <p:nvPr/>
        </p:nvSpPr>
        <p:spPr>
          <a:xfrm>
            <a:off x="6832787" y="1771423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serum capillary bld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24D87A49-FF55-4695-A860-01790B19F825}"/>
              </a:ext>
            </a:extLst>
          </p:cNvPr>
          <p:cNvSpPr/>
          <p:nvPr/>
        </p:nvSpPr>
        <p:spPr>
          <a:xfrm>
            <a:off x="9924380" y="4454361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urine coll. duration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1B56B52-DE31-47AB-96E1-7232C91F74DE}"/>
              </a:ext>
            </a:extLst>
          </p:cNvPr>
          <p:cNvSpPr/>
          <p:nvPr/>
        </p:nvSpPr>
        <p:spPr>
          <a:xfrm>
            <a:off x="9924380" y="5215137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 volume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22E32656-3159-45E5-A0ED-7E0902473A94}"/>
              </a:ext>
            </a:extLst>
          </p:cNvPr>
          <p:cNvSpPr/>
          <p:nvPr/>
        </p:nvSpPr>
        <p:spPr>
          <a:xfrm>
            <a:off x="9924380" y="5981072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24h urine creatinine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04882A19-469F-4FF9-9F0B-4F11CEDCDC94}"/>
              </a:ext>
            </a:extLst>
          </p:cNvPr>
          <p:cNvSpPr/>
          <p:nvPr/>
        </p:nvSpPr>
        <p:spPr>
          <a:xfrm>
            <a:off x="9930363" y="2638986"/>
            <a:ext cx="2172923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creatinine clearance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5B2DFDC-2BD5-482C-B0CF-9356349C79C2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505057" y="550943"/>
            <a:ext cx="1311364" cy="2168624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5FC809B-7354-4B06-8A14-31FC5C2F9AEE}"/>
              </a:ext>
            </a:extLst>
          </p:cNvPr>
          <p:cNvCxnSpPr>
            <a:cxnSpLocks/>
          </p:cNvCxnSpPr>
          <p:nvPr/>
        </p:nvCxnSpPr>
        <p:spPr>
          <a:xfrm flipV="1">
            <a:off x="9435548" y="3891916"/>
            <a:ext cx="460665" cy="4349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6F0009AD-0066-4281-8B62-2526C6EF7B48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5011922" y="3020293"/>
            <a:ext cx="1512555" cy="24064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6A6BB385-3740-4187-A805-73AA3B417E44}"/>
              </a:ext>
            </a:extLst>
          </p:cNvPr>
          <p:cNvSpPr/>
          <p:nvPr/>
        </p:nvSpPr>
        <p:spPr>
          <a:xfrm>
            <a:off x="6421890" y="4702614"/>
            <a:ext cx="3110343" cy="191295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7EE5518F-0DE3-4E43-8990-E3AAE2F77304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022574" y="4081348"/>
            <a:ext cx="1399316" cy="17927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2BB650E9-DCCF-4CC4-937E-D4995FA3CD9C}"/>
              </a:ext>
            </a:extLst>
          </p:cNvPr>
          <p:cNvSpPr/>
          <p:nvPr/>
        </p:nvSpPr>
        <p:spPr>
          <a:xfrm>
            <a:off x="6524477" y="2565958"/>
            <a:ext cx="3095258" cy="908669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creatinine clearance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9085F4A1-F750-40E0-93D7-28ABADA2CA11}"/>
              </a:ext>
            </a:extLst>
          </p:cNvPr>
          <p:cNvCxnSpPr>
            <a:cxnSpLocks/>
          </p:cNvCxnSpPr>
          <p:nvPr/>
        </p:nvCxnSpPr>
        <p:spPr>
          <a:xfrm flipV="1">
            <a:off x="5022574" y="6004504"/>
            <a:ext cx="1273035" cy="3253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C753FB26-6F6A-49F7-8CFC-8A5220B9D8BE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9246637" y="2957970"/>
            <a:ext cx="683726" cy="1004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0B83AF2-306A-490C-B440-9471401ADCA3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018104" y="4773345"/>
            <a:ext cx="906276" cy="6534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33934360-9BE1-4A2A-84EF-E54EFF1A55C2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8965096" y="5534121"/>
            <a:ext cx="959284" cy="1235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1C216562-C00C-4977-A343-FFE810726B92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442174" y="6300056"/>
            <a:ext cx="482206" cy="1073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2CA7E56-A88E-4696-A28C-11A904B5D6CB}"/>
              </a:ext>
            </a:extLst>
          </p:cNvPr>
          <p:cNvCxnSpPr>
            <a:cxnSpLocks/>
          </p:cNvCxnSpPr>
          <p:nvPr/>
        </p:nvCxnSpPr>
        <p:spPr>
          <a:xfrm flipV="1">
            <a:off x="9476838" y="5589660"/>
            <a:ext cx="416462" cy="5725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18267E09-D7D0-4734-886D-199E63D6E07D}"/>
              </a:ext>
            </a:extLst>
          </p:cNvPr>
          <p:cNvCxnSpPr>
            <a:cxnSpLocks/>
          </p:cNvCxnSpPr>
          <p:nvPr/>
        </p:nvCxnSpPr>
        <p:spPr>
          <a:xfrm flipV="1">
            <a:off x="9442174" y="4827659"/>
            <a:ext cx="438426" cy="1046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ccolade ouvrante 90">
            <a:extLst>
              <a:ext uri="{FF2B5EF4-FFF2-40B4-BE49-F238E27FC236}">
                <a16:creationId xmlns:a16="http://schemas.microsoft.com/office/drawing/2014/main" id="{365EDF00-1461-4280-874A-066FD3080C6A}"/>
              </a:ext>
            </a:extLst>
          </p:cNvPr>
          <p:cNvSpPr/>
          <p:nvPr/>
        </p:nvSpPr>
        <p:spPr>
          <a:xfrm>
            <a:off x="2093895" y="5637942"/>
            <a:ext cx="540485" cy="820898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1189FE8D-CA59-4811-92B9-162DD11229E3}"/>
              </a:ext>
            </a:extLst>
          </p:cNvPr>
          <p:cNvSpPr txBox="1"/>
          <p:nvPr/>
        </p:nvSpPr>
        <p:spPr>
          <a:xfrm>
            <a:off x="634528" y="5854161"/>
            <a:ext cx="132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Group AND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FD6A5A16-C8FC-404C-B75E-E703BB534BA5}"/>
              </a:ext>
            </a:extLst>
          </p:cNvPr>
          <p:cNvCxnSpPr>
            <a:cxnSpLocks/>
          </p:cNvCxnSpPr>
          <p:nvPr/>
        </p:nvCxnSpPr>
        <p:spPr>
          <a:xfrm flipH="1">
            <a:off x="2134830" y="990056"/>
            <a:ext cx="396335" cy="23951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CD50DB6-4ABA-420F-A220-3DA5AED2BAEA}"/>
              </a:ext>
            </a:extLst>
          </p:cNvPr>
          <p:cNvSpPr/>
          <p:nvPr/>
        </p:nvSpPr>
        <p:spPr>
          <a:xfrm>
            <a:off x="50154" y="70945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0D0D842F-2BC5-4F4D-AE95-A2C42515EA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439153" y="2090407"/>
            <a:ext cx="1393634" cy="1796202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305EFC0C-B5E7-4622-9172-87A8A69AB13B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420522" y="1321988"/>
            <a:ext cx="1414530" cy="230361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3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158</Words>
  <Application>Microsoft Office PowerPoint</Application>
  <PresentationFormat>Grand écran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5</cp:revision>
  <dcterms:created xsi:type="dcterms:W3CDTF">2020-02-11T13:33:37Z</dcterms:created>
  <dcterms:modified xsi:type="dcterms:W3CDTF">2020-06-08T17:31:42Z</dcterms:modified>
</cp:coreProperties>
</file>