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461" r:id="rId2"/>
    <p:sldId id="2464" r:id="rId3"/>
    <p:sldId id="2456" r:id="rId4"/>
    <p:sldId id="2459" r:id="rId5"/>
    <p:sldId id="2458" r:id="rId6"/>
    <p:sldId id="2454" r:id="rId7"/>
    <p:sldId id="245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13"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1B9CB-ADFF-4ABE-9647-F4EFC7554223}" type="datetimeFigureOut">
              <a:rPr lang="en-US" smtClean="0"/>
              <a:t>6/30/2025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EBB9C-EBB2-45EA-B18A-50725E373791}" type="slidenum">
              <a:rPr lang="en-US" smtClean="0"/>
              <a:t>‹#›</a:t>
            </a:fld>
            <a:endParaRPr lang="en-US"/>
          </a:p>
        </p:txBody>
      </p:sp>
    </p:spTree>
    <p:extLst>
      <p:ext uri="{BB962C8B-B14F-4D97-AF65-F5344CB8AC3E}">
        <p14:creationId xmlns:p14="http://schemas.microsoft.com/office/powerpoint/2010/main" val="1804772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CF17C-B4E5-C0D8-5961-CC66918BC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809523-1665-A26C-E51B-045C7C176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F65D3A-C357-68DE-A067-6A3A774719C2}"/>
              </a:ext>
            </a:extLst>
          </p:cNvPr>
          <p:cNvSpPr>
            <a:spLocks noGrp="1"/>
          </p:cNvSpPr>
          <p:nvPr>
            <p:ph type="body" idx="1"/>
          </p:nvPr>
        </p:nvSpPr>
        <p:spPr/>
        <p:txBody>
          <a:bodyPr/>
          <a:lstStyle/>
          <a:p>
            <a:pPr>
              <a:buNone/>
            </a:pPr>
            <a:r>
              <a:rPr lang="en-US" dirty="0"/>
              <a:t>The descriptions for each step in the above diagram include:</a:t>
            </a:r>
          </a:p>
          <a:p>
            <a:pPr>
              <a:buFont typeface="Arial" panose="020B0604020202020204" pitchFamily="34" charset="0"/>
              <a:buChar char="•"/>
            </a:pPr>
            <a:r>
              <a:rPr lang="en-US" dirty="0"/>
              <a:t>Step 1: The Data Submitter creates a notification (e.g., subscription, CDS Hook, v2 message) in the Data Source’s FHIR Server so that it can be notified when specific events occur in clinical workflows.</a:t>
            </a:r>
          </a:p>
          <a:p>
            <a:pPr>
              <a:buFont typeface="Arial" panose="020B0604020202020204" pitchFamily="34" charset="0"/>
              <a:buChar char="•"/>
            </a:pPr>
            <a:r>
              <a:rPr lang="en-US" dirty="0"/>
              <a:t>Step 2: Providers as part of their clinical workflows update the data in the Data Source’s patient chart.</a:t>
            </a:r>
          </a:p>
          <a:p>
            <a:pPr>
              <a:buFont typeface="Arial" panose="020B0604020202020204" pitchFamily="34" charset="0"/>
              <a:buChar char="•"/>
            </a:pPr>
            <a:r>
              <a:rPr lang="en-US" dirty="0"/>
              <a:t>Step 3: The Data Source notifies the Data Submitter based on notifications created in Step 1.</a:t>
            </a:r>
          </a:p>
          <a:p>
            <a:pPr>
              <a:buFont typeface="Arial" panose="020B0604020202020204" pitchFamily="34" charset="0"/>
              <a:buChar char="•"/>
            </a:pPr>
            <a:r>
              <a:rPr lang="en-US" dirty="0"/>
              <a:t>Step 4: The Data Submitter queries the Data Source for patient’s data. </a:t>
            </a:r>
          </a:p>
          <a:p>
            <a:pPr marL="742950" lvl="1" indent="-285750">
              <a:buFont typeface="Arial" panose="020B0604020202020204" pitchFamily="34" charset="0"/>
              <a:buChar char="•"/>
            </a:pPr>
            <a:r>
              <a:rPr lang="en-US" dirty="0"/>
              <a:t>Step 4a: Data Submitter receives the response from the Data Source with the patient’s data.</a:t>
            </a:r>
          </a:p>
          <a:p>
            <a:pPr>
              <a:buFont typeface="Arial" panose="020B0604020202020204" pitchFamily="34" charset="0"/>
              <a:buChar char="•"/>
            </a:pPr>
            <a:r>
              <a:rPr lang="en-US" dirty="0"/>
              <a:t>Step 5: The Data Submitter submits the created report to the Data Receiver.</a:t>
            </a:r>
          </a:p>
          <a:p>
            <a:endParaRPr lang="en-US" dirty="0"/>
          </a:p>
        </p:txBody>
      </p:sp>
      <p:sp>
        <p:nvSpPr>
          <p:cNvPr id="4" name="Slide Number Placeholder 3">
            <a:extLst>
              <a:ext uri="{FF2B5EF4-FFF2-40B4-BE49-F238E27FC236}">
                <a16:creationId xmlns:a16="http://schemas.microsoft.com/office/drawing/2014/main" id="{1607D835-D3CD-05AF-1DEA-1FC0CD43C24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FFA7F-992D-6B5B-0936-14AD55ED82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EFE26F-FB66-A737-2490-C9001D7D9E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BF977-4197-144C-C80C-9BFB811F60B3}"/>
              </a:ext>
            </a:extLst>
          </p:cNvPr>
          <p:cNvSpPr>
            <a:spLocks noGrp="1"/>
          </p:cNvSpPr>
          <p:nvPr>
            <p:ph type="body" idx="1"/>
          </p:nvPr>
        </p:nvSpPr>
        <p:spPr/>
        <p:txBody>
          <a:bodyPr/>
          <a:lstStyle/>
          <a:p>
            <a:pPr>
              <a:buNone/>
            </a:pPr>
            <a:r>
              <a:rPr lang="en-US" dirty="0"/>
              <a:t>The descriptions for each step in the above diagram include:</a:t>
            </a:r>
          </a:p>
          <a:p>
            <a:pPr>
              <a:buFont typeface="Arial" panose="020B0604020202020204" pitchFamily="34" charset="0"/>
              <a:buChar char="•"/>
            </a:pPr>
            <a:r>
              <a:rPr lang="en-US" dirty="0"/>
              <a:t>Step 1: The Data Submitter creates a notification (e.g., subscription, CDS Hook, v2 message) in the Data Source’s FHIR Server so that it can be notified when specific events occur in clinical workflows.</a:t>
            </a:r>
          </a:p>
          <a:p>
            <a:pPr>
              <a:buFont typeface="Arial" panose="020B0604020202020204" pitchFamily="34" charset="0"/>
              <a:buChar char="•"/>
            </a:pPr>
            <a:r>
              <a:rPr lang="en-US" dirty="0"/>
              <a:t>Step 2: Providers as part of their clinical workflows update the data in the Data Source’s patient chart.</a:t>
            </a:r>
          </a:p>
          <a:p>
            <a:pPr>
              <a:buFont typeface="Arial" panose="020B0604020202020204" pitchFamily="34" charset="0"/>
              <a:buChar char="•"/>
            </a:pPr>
            <a:r>
              <a:rPr lang="en-US" dirty="0"/>
              <a:t>Step 3: The Data Source notifies the Data Submitter based on notifications created in Step 1.</a:t>
            </a:r>
          </a:p>
          <a:p>
            <a:pPr>
              <a:buFont typeface="Arial" panose="020B0604020202020204" pitchFamily="34" charset="0"/>
              <a:buChar char="•"/>
            </a:pPr>
            <a:r>
              <a:rPr lang="en-US" dirty="0"/>
              <a:t>Step 4: The Data Submitter queries the Data Source for patient’s data. </a:t>
            </a:r>
          </a:p>
          <a:p>
            <a:pPr marL="742950" lvl="1" indent="-285750">
              <a:buFont typeface="Arial" panose="020B0604020202020204" pitchFamily="34" charset="0"/>
              <a:buChar char="•"/>
            </a:pPr>
            <a:r>
              <a:rPr lang="en-US" dirty="0"/>
              <a:t>Step 4a: Data Submitter receives the response from the Data Source with the patient’s data.</a:t>
            </a:r>
          </a:p>
          <a:p>
            <a:pPr>
              <a:buFont typeface="Arial" panose="020B0604020202020204" pitchFamily="34" charset="0"/>
              <a:buChar char="•"/>
            </a:pPr>
            <a:r>
              <a:rPr lang="en-US" dirty="0"/>
              <a:t>Step 5: The Data Submitter submits the created report to the Data Receiver.</a:t>
            </a:r>
          </a:p>
          <a:p>
            <a:endParaRPr lang="en-US" dirty="0"/>
          </a:p>
        </p:txBody>
      </p:sp>
      <p:sp>
        <p:nvSpPr>
          <p:cNvPr id="4" name="Slide Number Placeholder 3">
            <a:extLst>
              <a:ext uri="{FF2B5EF4-FFF2-40B4-BE49-F238E27FC236}">
                <a16:creationId xmlns:a16="http://schemas.microsoft.com/office/drawing/2014/main" id="{C32DABAE-4018-7D77-AF5D-BE4B50E80B5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7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descriptions for each step in the above diagram include:</a:t>
            </a:r>
          </a:p>
          <a:p>
            <a:pPr>
              <a:buFont typeface="Arial" panose="020B0604020202020204" pitchFamily="34" charset="0"/>
              <a:buChar char="•"/>
            </a:pPr>
            <a:r>
              <a:rPr lang="en-US" dirty="0"/>
              <a:t>Step 1: The Data Receiver (e.g., RESP-NET Site) creates a Knowledge Artifact and makes it available via the Knowledge Artifact Repository. </a:t>
            </a:r>
          </a:p>
          <a:p>
            <a:pPr marL="742950" lvl="1" indent="-285750">
              <a:buFont typeface="Arial" panose="020B0604020202020204" pitchFamily="34" charset="0"/>
              <a:buChar char="•"/>
            </a:pPr>
            <a:r>
              <a:rPr lang="en-US" dirty="0"/>
              <a:t>Step 1a: Knowledge Artifact Repositories which implement notifications, can optionally notify the subscribers (Data Source, eCR Now App,  Administrators) of changes in the Knowledge Artifacts.</a:t>
            </a:r>
          </a:p>
          <a:p>
            <a:pPr>
              <a:buFont typeface="Arial" panose="020B0604020202020204" pitchFamily="34" charset="0"/>
              <a:buChar char="•"/>
            </a:pPr>
            <a:r>
              <a:rPr lang="en-US" dirty="0"/>
              <a:t>Step 2: The eCR Now app queries the Knowledge Artifact Repository to retrieve a Knowledge Artifact. </a:t>
            </a:r>
          </a:p>
          <a:p>
            <a:pPr marL="742950" lvl="1" indent="-285750">
              <a:buFont typeface="Arial" panose="020B0604020202020204" pitchFamily="34" charset="0"/>
              <a:buChar char="•"/>
            </a:pPr>
            <a:r>
              <a:rPr lang="en-US" dirty="0"/>
              <a:t>Step 2a: eCR Now app receives the Knowledge Artifact as a response to the query in Step 2.</a:t>
            </a:r>
          </a:p>
          <a:p>
            <a:pPr>
              <a:buFont typeface="Arial" panose="020B0604020202020204" pitchFamily="34" charset="0"/>
              <a:buChar char="•"/>
            </a:pPr>
            <a:r>
              <a:rPr lang="en-US" dirty="0"/>
              <a:t>Step 3: The eCR Now app processes the Knowledge Artifact and creates subscriptions in the Data Source’s (e.g., EHR) FHIR Server so that it can be notified when specific events occur in clinical workflows.</a:t>
            </a:r>
          </a:p>
          <a:p>
            <a:pPr>
              <a:buFont typeface="Arial" panose="020B0604020202020204" pitchFamily="34" charset="0"/>
              <a:buChar char="•"/>
            </a:pPr>
            <a:r>
              <a:rPr lang="en-US" dirty="0"/>
              <a:t>Step 4: Providers as part of their clinical workflows update the data in the Data Source’s patient chart.</a:t>
            </a:r>
          </a:p>
          <a:p>
            <a:pPr>
              <a:buFont typeface="Arial" panose="020B0604020202020204" pitchFamily="34" charset="0"/>
              <a:buChar char="•"/>
            </a:pPr>
            <a:r>
              <a:rPr lang="en-US" dirty="0"/>
              <a:t>Step 5: The Data Source notifies the eCR Now app based on subscriptions created in Step 3.</a:t>
            </a:r>
          </a:p>
          <a:p>
            <a:pPr>
              <a:buFont typeface="Arial" panose="020B0604020202020204" pitchFamily="34" charset="0"/>
              <a:buChar char="•"/>
            </a:pPr>
            <a:r>
              <a:rPr lang="en-US" dirty="0"/>
              <a:t>Step 6: The eCR Now app queries the Data Source for patient’s data. </a:t>
            </a:r>
          </a:p>
          <a:p>
            <a:pPr marL="742950" lvl="1" indent="-285750">
              <a:buFont typeface="Arial" panose="020B0604020202020204" pitchFamily="34" charset="0"/>
              <a:buChar char="•"/>
            </a:pPr>
            <a:r>
              <a:rPr lang="en-US" dirty="0"/>
              <a:t>Step 6a: eCR Now app receives the response from the Data Source with the patient’s data.</a:t>
            </a:r>
          </a:p>
          <a:p>
            <a:pPr>
              <a:buFont typeface="Arial" panose="020B0604020202020204" pitchFamily="34" charset="0"/>
              <a:buChar char="•"/>
            </a:pPr>
            <a:r>
              <a:rPr lang="en-US" dirty="0"/>
              <a:t>Step 7: The eCR Now app submits the created report to the Data Receiver.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17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E0A22-63C3-7724-0E83-FF8A28FAFF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9A9AA-EBE4-2F52-1729-3605AF1D2D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0EED64-7C62-383F-615C-3006E8D6945E}"/>
              </a:ext>
            </a:extLst>
          </p:cNvPr>
          <p:cNvSpPr>
            <a:spLocks noGrp="1"/>
          </p:cNvSpPr>
          <p:nvPr>
            <p:ph type="body" idx="1"/>
          </p:nvPr>
        </p:nvSpPr>
        <p:spPr/>
        <p:txBody>
          <a:bodyPr/>
          <a:lstStyle/>
          <a:p>
            <a:pPr>
              <a:buNone/>
            </a:pPr>
            <a:r>
              <a:rPr lang="en-US" dirty="0"/>
              <a:t>For a Data Source that doesn’t want to use the eCR Now app or a vendor developed solution, we have provided an alternate workflow for creating a RESP-NET report. The descriptions for each step in the above diagram include:</a:t>
            </a:r>
          </a:p>
          <a:p>
            <a:pPr>
              <a:buNone/>
            </a:pPr>
            <a:r>
              <a:rPr lang="en-US" dirty="0"/>
              <a:t>The descriptions for each step in the above diagram include:</a:t>
            </a:r>
          </a:p>
          <a:p>
            <a:pPr>
              <a:buFont typeface="Arial" panose="020B0604020202020204" pitchFamily="34" charset="0"/>
              <a:buChar char="•"/>
            </a:pPr>
            <a:r>
              <a:rPr lang="en-US" dirty="0"/>
              <a:t>Step 1: The Data Receiver (e.g., RESP-NET Site) creates a Knowledge Artifact and makes it available via the Knowledge Artifact Repository. </a:t>
            </a:r>
          </a:p>
          <a:p>
            <a:pPr marL="742950" lvl="1" indent="-285750">
              <a:buFont typeface="Arial" panose="020B0604020202020204" pitchFamily="34" charset="0"/>
              <a:buChar char="•"/>
            </a:pPr>
            <a:r>
              <a:rPr lang="en-US" dirty="0"/>
              <a:t>Step 1a: Knowledge Artifact Repositories which implement notifications, can optionally notify the subscribers (Data Source, Administrators) of changes in the Knowledge Artifacts.</a:t>
            </a:r>
          </a:p>
          <a:p>
            <a:pPr>
              <a:buFont typeface="Arial" panose="020B0604020202020204" pitchFamily="34" charset="0"/>
              <a:buChar char="•"/>
            </a:pPr>
            <a:r>
              <a:rPr lang="en-US" dirty="0"/>
              <a:t>Step 2: The Data Source queries the Knowledge Artifact Repository to retrieve a Knowledge Artifact. </a:t>
            </a:r>
          </a:p>
          <a:p>
            <a:pPr marL="742950" lvl="1" indent="-285750">
              <a:buFont typeface="Arial" panose="020B0604020202020204" pitchFamily="34" charset="0"/>
              <a:buChar char="•"/>
            </a:pPr>
            <a:r>
              <a:rPr lang="en-US" dirty="0"/>
              <a:t>Step 2a: The Data Source receives the Knowledge Artifact as a response to the query in Step 2.</a:t>
            </a:r>
          </a:p>
          <a:p>
            <a:pPr>
              <a:buFont typeface="Arial" panose="020B0604020202020204" pitchFamily="34" charset="0"/>
              <a:buChar char="•"/>
            </a:pPr>
            <a:r>
              <a:rPr lang="en-US" dirty="0"/>
              <a:t>Step 3: Providers as part of their clinical workflows update the data in the Data Source’s patient chart.</a:t>
            </a:r>
          </a:p>
          <a:p>
            <a:pPr>
              <a:buFont typeface="Arial" panose="020B0604020202020204" pitchFamily="34" charset="0"/>
              <a:buChar char="•"/>
            </a:pPr>
            <a:r>
              <a:rPr lang="en-US" dirty="0"/>
              <a:t>Step 4: The Data Source creates and submits the report to the Data Receiver.</a:t>
            </a:r>
          </a:p>
          <a:p>
            <a:endParaRPr lang="en-US" dirty="0"/>
          </a:p>
        </p:txBody>
      </p:sp>
      <p:sp>
        <p:nvSpPr>
          <p:cNvPr id="4" name="Slide Number Placeholder 3">
            <a:extLst>
              <a:ext uri="{FF2B5EF4-FFF2-40B4-BE49-F238E27FC236}">
                <a16:creationId xmlns:a16="http://schemas.microsoft.com/office/drawing/2014/main" id="{D55059EE-4E8E-1FE2-C26D-88D1F871F32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047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2B313-F03A-BC90-AEF8-64C728BC5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F98AA1-341F-576C-0968-03CE5A893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A522FC-A1DF-A237-3ED9-71D90B476063}"/>
              </a:ext>
            </a:extLst>
          </p:cNvPr>
          <p:cNvSpPr>
            <a:spLocks noGrp="1"/>
          </p:cNvSpPr>
          <p:nvPr>
            <p:ph type="body" idx="1"/>
          </p:nvPr>
        </p:nvSpPr>
        <p:spPr/>
        <p:txBody>
          <a:bodyPr/>
          <a:lstStyle/>
          <a:p>
            <a:pPr>
              <a:buNone/>
            </a:pPr>
            <a:r>
              <a:rPr lang="en-US" dirty="0"/>
              <a:t>The descriptions for each step in the above diagram include:</a:t>
            </a:r>
          </a:p>
          <a:p>
            <a:pPr>
              <a:buFont typeface="Arial" panose="020B0604020202020204" pitchFamily="34" charset="0"/>
              <a:buChar char="•"/>
            </a:pPr>
            <a:r>
              <a:rPr lang="en-US" dirty="0"/>
              <a:t>Step 1: The Data Receiver (e.g., RESP-NET Site) creates a Knowledge Artifact and makes it available via the Knowledge Artifact Repository. </a:t>
            </a:r>
          </a:p>
          <a:p>
            <a:pPr marL="742950" lvl="1" indent="-285750">
              <a:buFont typeface="Arial" panose="020B0604020202020204" pitchFamily="34" charset="0"/>
              <a:buChar char="•"/>
            </a:pPr>
            <a:r>
              <a:rPr lang="en-US" dirty="0"/>
              <a:t>Step 1a: Knowledge Artifact Repositories which implement notifications, can optionally notify the subscribers (Data Source, HDEA, Administrators) of changes in the Knowledge Artifacts.</a:t>
            </a:r>
          </a:p>
          <a:p>
            <a:pPr>
              <a:buFont typeface="Arial" panose="020B0604020202020204" pitchFamily="34" charset="0"/>
              <a:buChar char="•"/>
            </a:pPr>
            <a:r>
              <a:rPr lang="en-US" dirty="0"/>
              <a:t>Step 2: The Health Data Exchange App (HDEA) queries the Knowledge Artifact Repository to retrieve a Knowledge Artifact. </a:t>
            </a:r>
          </a:p>
          <a:p>
            <a:pPr marL="742950" lvl="1" indent="-285750">
              <a:buFont typeface="Arial" panose="020B0604020202020204" pitchFamily="34" charset="0"/>
              <a:buChar char="•"/>
            </a:pPr>
            <a:r>
              <a:rPr lang="en-US" dirty="0"/>
              <a:t>Step 2a: HDEA receives the Knowledge Artifact as a response to the query in Step 2.</a:t>
            </a:r>
          </a:p>
          <a:p>
            <a:pPr>
              <a:buFont typeface="Arial" panose="020B0604020202020204" pitchFamily="34" charset="0"/>
              <a:buChar char="•"/>
            </a:pPr>
            <a:r>
              <a:rPr lang="en-US" dirty="0"/>
              <a:t>Step 3: The HDEA processes the Knowledge Artifact and creates subscriptions in the Data Source’s (e.g., EHR) FHIR Server so that it can be notified when specific events occur in clinical workflows.</a:t>
            </a:r>
          </a:p>
          <a:p>
            <a:pPr>
              <a:buFont typeface="Arial" panose="020B0604020202020204" pitchFamily="34" charset="0"/>
              <a:buChar char="•"/>
            </a:pPr>
            <a:r>
              <a:rPr lang="en-US" dirty="0"/>
              <a:t>Step 4: Providers as part of their clinical workflows update the data in the Data Source’s patient chart.</a:t>
            </a:r>
          </a:p>
          <a:p>
            <a:pPr>
              <a:buFont typeface="Arial" panose="020B0604020202020204" pitchFamily="34" charset="0"/>
              <a:buChar char="•"/>
            </a:pPr>
            <a:r>
              <a:rPr lang="en-US" dirty="0"/>
              <a:t>Step 5: The Data Source notifies the HDEA based on subscriptions created in Step 3.</a:t>
            </a:r>
          </a:p>
          <a:p>
            <a:pPr>
              <a:buFont typeface="Arial" panose="020B0604020202020204" pitchFamily="34" charset="0"/>
              <a:buChar char="•"/>
            </a:pPr>
            <a:r>
              <a:rPr lang="en-US" dirty="0"/>
              <a:t>Step 6: The HDEA queries the Data Source for patient’s data. </a:t>
            </a:r>
          </a:p>
          <a:p>
            <a:pPr marL="742950" lvl="1" indent="-285750">
              <a:buFont typeface="Arial" panose="020B0604020202020204" pitchFamily="34" charset="0"/>
              <a:buChar char="•"/>
            </a:pPr>
            <a:r>
              <a:rPr lang="en-US" dirty="0"/>
              <a:t>Step 6a: HDEA receives the response from the Data Source with the patient’s data.</a:t>
            </a:r>
          </a:p>
          <a:p>
            <a:pPr>
              <a:buFont typeface="Arial" panose="020B0604020202020204" pitchFamily="34" charset="0"/>
              <a:buChar char="•"/>
            </a:pPr>
            <a:r>
              <a:rPr lang="en-US" dirty="0"/>
              <a:t>Step 7: The HDEA submits the created report to the Data Receiver.</a:t>
            </a:r>
          </a:p>
          <a:p>
            <a:endParaRPr lang="en-US" dirty="0"/>
          </a:p>
        </p:txBody>
      </p:sp>
      <p:sp>
        <p:nvSpPr>
          <p:cNvPr id="4" name="Slide Number Placeholder 3">
            <a:extLst>
              <a:ext uri="{FF2B5EF4-FFF2-40B4-BE49-F238E27FC236}">
                <a16:creationId xmlns:a16="http://schemas.microsoft.com/office/drawing/2014/main" id="{8B1DEA13-5BD3-6316-75A0-FE3D9C6E29B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000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9363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F1C4AD-94D7-443E-B114-F0C84C8F8D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153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a:xfrm>
            <a:off x="609600" y="457200"/>
            <a:ext cx="10972800" cy="533400"/>
          </a:xfrm>
        </p:spPr>
        <p:txBody>
          <a:bodyPr/>
          <a:lstStyle>
            <a:lvl1pPr>
              <a:defRPr sz="3200" baseline="0"/>
            </a:lvl1pPr>
          </a:lstStyle>
          <a:p>
            <a:r>
              <a:rPr lang="en-US" dirty="0"/>
              <a:t>Click to edit Master title style</a:t>
            </a:r>
          </a:p>
        </p:txBody>
      </p:sp>
    </p:spTree>
    <p:extLst>
      <p:ext uri="{BB962C8B-B14F-4D97-AF65-F5344CB8AC3E}">
        <p14:creationId xmlns:p14="http://schemas.microsoft.com/office/powerpoint/2010/main" val="329576185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a:spLocks/>
          </p:cNvSpPr>
          <p:nvPr/>
        </p:nvSpPr>
        <p:spPr bwMode="auto">
          <a:xfrm rot="420000" flipV="1">
            <a:off x="4220633" y="1108075"/>
            <a:ext cx="7010400" cy="4114800"/>
          </a:xfrm>
          <a:custGeom>
            <a:avLst/>
            <a:gdLst>
              <a:gd name="T0" fmla="*/ 0 w 5257800"/>
              <a:gd name="T1" fmla="*/ 0 h 4114800"/>
              <a:gd name="T2" fmla="*/ 5107772 w 5257800"/>
              <a:gd name="T3" fmla="*/ 0 h 4114800"/>
              <a:gd name="T4" fmla="*/ 5257800 w 5257800"/>
              <a:gd name="T5" fmla="*/ 150026 h 4114800"/>
              <a:gd name="T6" fmla="*/ 5257800 w 5257800"/>
              <a:gd name="T7" fmla="*/ 4114800 h 4114800"/>
              <a:gd name="T8" fmla="*/ 0 w 5257800"/>
              <a:gd name="T9" fmla="*/ 4114800 h 4114800"/>
              <a:gd name="T10" fmla="*/ 0 w 5257800"/>
              <a:gd name="T11" fmla="*/ 0 h 4114800"/>
              <a:gd name="T12" fmla="*/ 0 w 5257800"/>
              <a:gd name="T13" fmla="*/ 0 h 4114800"/>
              <a:gd name="T14" fmla="*/ 0 60000 65536"/>
              <a:gd name="T15" fmla="*/ 0 60000 65536"/>
              <a:gd name="T16" fmla="*/ 0 60000 65536"/>
              <a:gd name="T17" fmla="*/ 0 60000 65536"/>
              <a:gd name="T18" fmla="*/ 0 60000 65536"/>
              <a:gd name="T19" fmla="*/ 0 60000 65536"/>
              <a:gd name="T20" fmla="*/ 0 60000 65536"/>
              <a:gd name="T21" fmla="*/ 0 w 5257800"/>
              <a:gd name="T22" fmla="*/ 0 h 4114800"/>
              <a:gd name="T23" fmla="*/ 5257800 w 5257800"/>
              <a:gd name="T24" fmla="*/ 4114800 h 4114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57800" h="4114800">
                <a:moveTo>
                  <a:pt x="0" y="0"/>
                </a:moveTo>
                <a:lnTo>
                  <a:pt x="5107774" y="0"/>
                </a:lnTo>
                <a:lnTo>
                  <a:pt x="5257800" y="150026"/>
                </a:lnTo>
                <a:lnTo>
                  <a:pt x="5257800" y="4114800"/>
                </a:lnTo>
                <a:lnTo>
                  <a:pt x="0" y="4114800"/>
                </a:lnTo>
                <a:lnTo>
                  <a:pt x="0" y="0"/>
                </a:lnTo>
                <a:close/>
              </a:path>
            </a:pathLst>
          </a:custGeom>
          <a:solidFill>
            <a:srgbClr val="FFFFFF"/>
          </a:solidFill>
          <a:ln w="3175" cap="rnd" cmpd="sng">
            <a:solidFill>
              <a:srgbClr val="C0C0C0"/>
            </a:solidFill>
            <a:prstDash val="solid"/>
            <a:round/>
            <a:headEnd/>
            <a:tailEnd/>
          </a:ln>
          <a:effectLst>
            <a:outerShdw dist="38500" dir="7500041" sx="98500" sy="100079" kx="99984" algn="tl" rotWithShape="0">
              <a:srgbClr val="000000">
                <a:alpha val="25000"/>
              </a:srgbClr>
            </a:outerShdw>
          </a:effectLst>
        </p:spPr>
        <p:txBody>
          <a:bodyPr anchor="ctr"/>
          <a:lstStyle/>
          <a:p>
            <a:pPr defTabSz="457189"/>
            <a:endParaRPr lang="en-US" sz="1800" dirty="0">
              <a:solidFill>
                <a:prstClr val="black"/>
              </a:solidFill>
              <a:latin typeface="Constantia"/>
            </a:endParaRPr>
          </a:p>
        </p:txBody>
      </p:sp>
      <p:sp>
        <p:nvSpPr>
          <p:cNvPr id="6" name="Right Triangle 14"/>
          <p:cNvSpPr>
            <a:spLocks noChangeArrowheads="1"/>
          </p:cNvSpPr>
          <p:nvPr/>
        </p:nvSpPr>
        <p:spPr bwMode="auto">
          <a:xfrm rot="420000" flipV="1">
            <a:off x="10672236" y="5359403"/>
            <a:ext cx="207433" cy="155575"/>
          </a:xfrm>
          <a:prstGeom prst="rtTriangle">
            <a:avLst/>
          </a:prstGeom>
          <a:solidFill>
            <a:srgbClr val="FFFFFF"/>
          </a:solidFill>
          <a:ln w="12700">
            <a:solidFill>
              <a:srgbClr val="FFFFFF"/>
            </a:solidFill>
            <a:bevel/>
            <a:headEnd/>
            <a:tailEnd/>
          </a:ln>
          <a:effectLst>
            <a:outerShdw dist="6350" dir="12899787" algn="tl" rotWithShape="0">
              <a:srgbClr val="808080">
                <a:alpha val="46999"/>
              </a:srgbClr>
            </a:outerShdw>
          </a:effectLst>
        </p:spPr>
        <p:txBody>
          <a:bodyPr anchor="ctr"/>
          <a:lstStyle/>
          <a:p>
            <a:pPr algn="ctr" defTabSz="457189"/>
            <a:endParaRPr lang="en-US" sz="1800" dirty="0">
              <a:solidFill>
                <a:srgbClr val="FFFFFF"/>
              </a:solidFill>
              <a:latin typeface="Constantia" pitchFamily="18" charset="0"/>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defTabSz="457189">
              <a:defRPr/>
            </a:pPr>
            <a:endParaRPr lang="en-US" sz="1800" dirty="0">
              <a:solidFill>
                <a:prstClr val="black"/>
              </a:solidFill>
              <a:latin typeface="Constantia"/>
            </a:endParaRPr>
          </a:p>
        </p:txBody>
      </p:sp>
      <p:sp>
        <p:nvSpPr>
          <p:cNvPr id="8" name="Freeform 7"/>
          <p:cNvSpPr>
            <a:spLocks/>
          </p:cNvSpPr>
          <p:nvPr/>
        </p:nvSpPr>
        <p:spPr bwMode="auto">
          <a:xfrm flipV="1">
            <a:off x="5842000" y="6219828"/>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defTabSz="457189">
              <a:defRPr/>
            </a:pPr>
            <a:endParaRPr lang="en-US" sz="1800" dirty="0">
              <a:solidFill>
                <a:prstClr val="black"/>
              </a:solidFill>
              <a:latin typeface="Constantia"/>
            </a:endParaRPr>
          </a:p>
        </p:txBody>
      </p:sp>
      <p:sp>
        <p:nvSpPr>
          <p:cNvPr id="2" name="Title 1"/>
          <p:cNvSpPr>
            <a:spLocks noGrp="1"/>
          </p:cNvSpPr>
          <p:nvPr>
            <p:ph type="title"/>
          </p:nvPr>
        </p:nvSpPr>
        <p:spPr>
          <a:xfrm>
            <a:off x="812800" y="1176999"/>
            <a:ext cx="2950464" cy="1582621"/>
          </a:xfrm>
        </p:spPr>
        <p:txBody>
          <a:bodyPr lIns="45720" rIns="45720" bIns="45720"/>
          <a:lstStyle>
            <a:lvl1pPr algn="l">
              <a:buNone/>
              <a:defRPr sz="2000" b="1">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1"/>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Drag picture to placeholder or click icon to add</a:t>
            </a:r>
          </a:p>
        </p:txBody>
      </p:sp>
      <p:sp>
        <p:nvSpPr>
          <p:cNvPr id="9" name="Date Placeholder 4"/>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10" name="Footer Placeholder 5"/>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11" name="Slide Number Placeholder 6"/>
          <p:cNvSpPr>
            <a:spLocks noGrp="1"/>
          </p:cNvSpPr>
          <p:nvPr>
            <p:ph type="sldNum" sz="quarter" idx="12"/>
          </p:nvPr>
        </p:nvSpPr>
        <p:spPr>
          <a:xfrm>
            <a:off x="10769600" y="6356353"/>
            <a:ext cx="812800" cy="365125"/>
          </a:xfrm>
        </p:spPr>
        <p:txBody>
          <a:bodyPr/>
          <a:lstStyle>
            <a:lvl1pPr>
              <a:defRPr/>
            </a:lvl1pPr>
          </a:lstStyle>
          <a:p>
            <a:fld id="{1A984B47-0E05-734E-BA01-58F1CC94543B}" type="slidenum">
              <a:rPr lang="en-US" smtClean="0">
                <a:latin typeface="Constantia"/>
              </a:rPr>
              <a:pPr/>
              <a:t>‹#›</a:t>
            </a:fld>
            <a:endParaRPr lang="en-US" dirty="0">
              <a:latin typeface="Constantia"/>
            </a:endParaRPr>
          </a:p>
        </p:txBody>
      </p:sp>
      <p:pic>
        <p:nvPicPr>
          <p:cNvPr id="12" name="Picture 9" descr="ESAC Inc Logo_July_2010"/>
          <p:cNvPicPr>
            <a:picLocks noChangeAspect="1" noChangeArrowheads="1"/>
          </p:cNvPicPr>
          <p:nvPr/>
        </p:nvPicPr>
        <p:blipFill>
          <a:blip r:embed="rId2" cstate="print"/>
          <a:srcRect/>
          <a:stretch>
            <a:fillRect/>
          </a:stretch>
        </p:blipFill>
        <p:spPr bwMode="auto">
          <a:xfrm>
            <a:off x="9448801" y="6096003"/>
            <a:ext cx="2218267" cy="619125"/>
          </a:xfrm>
          <a:prstGeom prst="rect">
            <a:avLst/>
          </a:prstGeom>
          <a:noFill/>
          <a:ln w="9525">
            <a:noFill/>
            <a:miter lim="800000"/>
            <a:headEnd/>
            <a:tailEnd/>
          </a:ln>
        </p:spPr>
      </p:pic>
    </p:spTree>
    <p:extLst>
      <p:ext uri="{BB962C8B-B14F-4D97-AF65-F5344CB8AC3E}">
        <p14:creationId xmlns:p14="http://schemas.microsoft.com/office/powerpoint/2010/main" val="149706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5"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69510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5"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6"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387997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Picture with Caption">
    <p:spTree>
      <p:nvGrpSpPr>
        <p:cNvPr id="1" name=""/>
        <p:cNvGrpSpPr/>
        <p:nvPr/>
      </p:nvGrpSpPr>
      <p:grpSpPr>
        <a:xfrm>
          <a:off x="0" y="0"/>
          <a:ext cx="0" cy="0"/>
          <a:chOff x="0" y="0"/>
          <a:chExt cx="0" cy="0"/>
        </a:xfrm>
      </p:grpSpPr>
      <p:sp>
        <p:nvSpPr>
          <p:cNvPr id="6" name="Right Triangle 14"/>
          <p:cNvSpPr>
            <a:spLocks noChangeArrowheads="1"/>
          </p:cNvSpPr>
          <p:nvPr/>
        </p:nvSpPr>
        <p:spPr bwMode="auto">
          <a:xfrm rot="420000" flipV="1">
            <a:off x="10672236" y="5359403"/>
            <a:ext cx="207433" cy="155575"/>
          </a:xfrm>
          <a:prstGeom prst="rtTriangle">
            <a:avLst/>
          </a:prstGeom>
          <a:solidFill>
            <a:srgbClr val="FFFFFF"/>
          </a:solidFill>
          <a:ln w="12700">
            <a:solidFill>
              <a:srgbClr val="FFFFFF"/>
            </a:solidFill>
            <a:bevel/>
            <a:headEnd/>
            <a:tailEnd/>
          </a:ln>
          <a:effectLst>
            <a:outerShdw dist="6350" dir="12899787" algn="tl" rotWithShape="0">
              <a:srgbClr val="808080">
                <a:alpha val="46999"/>
              </a:srgbClr>
            </a:outerShdw>
          </a:effectLst>
        </p:spPr>
        <p:txBody>
          <a:bodyPr anchor="ctr"/>
          <a:lstStyle/>
          <a:p>
            <a:pPr algn="ctr" defTabSz="457189"/>
            <a:endParaRPr lang="en-US" sz="1800" dirty="0">
              <a:solidFill>
                <a:srgbClr val="FFFFFF"/>
              </a:solidFill>
              <a:latin typeface="Constantia" pitchFamily="18" charset="0"/>
            </a:endParaRPr>
          </a:p>
        </p:txBody>
      </p:sp>
    </p:spTree>
    <p:extLst>
      <p:ext uri="{BB962C8B-B14F-4D97-AF65-F5344CB8AC3E}">
        <p14:creationId xmlns:p14="http://schemas.microsoft.com/office/powerpoint/2010/main" val="335556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452492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6" name="Footer Placeholder 4"/>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5"/>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214313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normAutofit/>
          </a:bodyPr>
          <a:lstStyle>
            <a:lvl1pPr>
              <a:defRPr sz="3200" baseline="0"/>
            </a:lvl1pPr>
          </a:lstStyle>
          <a:p>
            <a:r>
              <a:rPr lang="en-US" dirty="0"/>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6"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305594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normAutofit/>
          </a:bodyPr>
          <a:lstStyle>
            <a:lvl1pPr>
              <a:defRPr sz="3200" baseline="0"/>
            </a:lvl1pPr>
          </a:lstStyle>
          <a:p>
            <a:r>
              <a:rPr lang="en-US" dirty="0"/>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9" y="1859760"/>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193369"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8"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9"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317775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400" b="0">
                <a:ln>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83967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3"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4"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383063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4"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5"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pic>
        <p:nvPicPr>
          <p:cNvPr id="6" name="Picture 9" descr="ESAC Inc Logo_July_2010"/>
          <p:cNvPicPr>
            <a:picLocks noChangeAspect="1" noChangeArrowheads="1"/>
          </p:cNvPicPr>
          <p:nvPr/>
        </p:nvPicPr>
        <p:blipFill>
          <a:blip r:embed="rId2" cstate="print"/>
          <a:srcRect/>
          <a:stretch>
            <a:fillRect/>
          </a:stretch>
        </p:blipFill>
        <p:spPr bwMode="auto">
          <a:xfrm>
            <a:off x="9448801" y="6096003"/>
            <a:ext cx="2218267" cy="619125"/>
          </a:xfrm>
          <a:prstGeom prst="rect">
            <a:avLst/>
          </a:prstGeom>
          <a:noFill/>
          <a:ln w="9525">
            <a:noFill/>
            <a:miter lim="800000"/>
            <a:headEnd/>
            <a:tailEnd/>
          </a:ln>
        </p:spPr>
      </p:pic>
    </p:spTree>
    <p:extLst>
      <p:ext uri="{BB962C8B-B14F-4D97-AF65-F5344CB8AC3E}">
        <p14:creationId xmlns:p14="http://schemas.microsoft.com/office/powerpoint/2010/main" val="2110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9"/>
          <p:cNvSpPr>
            <a:spLocks noGrp="1"/>
          </p:cNvSpPr>
          <p:nvPr>
            <p:ph type="dt" sz="half" idx="10"/>
          </p:nvPr>
        </p:nvSpPr>
        <p:spPr/>
        <p:txBody>
          <a:bodyPr/>
          <a:lstStyle>
            <a:lvl1pPr>
              <a:defRPr/>
            </a:lvl1pPr>
          </a:lstStyle>
          <a:p>
            <a:fld id="{B0F76EF8-0209-C949-9DAA-A21557B1487A}" type="datetimeFigureOut">
              <a:rPr lang="en-US" smtClean="0">
                <a:latin typeface="Constantia"/>
              </a:rPr>
              <a:pPr/>
              <a:t>6/30/2025</a:t>
            </a:fld>
            <a:endParaRPr lang="en-US" dirty="0">
              <a:latin typeface="Constantia"/>
            </a:endParaRPr>
          </a:p>
        </p:txBody>
      </p:sp>
      <p:sp>
        <p:nvSpPr>
          <p:cNvPr id="6" name="Footer Placeholder 21"/>
          <p:cNvSpPr>
            <a:spLocks noGrp="1"/>
          </p:cNvSpPr>
          <p:nvPr>
            <p:ph type="ftr" sz="quarter" idx="11"/>
          </p:nvPr>
        </p:nvSpPr>
        <p:spPr/>
        <p:txBody>
          <a:bodyPr/>
          <a:lstStyle>
            <a:lvl1pPr>
              <a:defRPr/>
            </a:lvl1pPr>
          </a:lstStyle>
          <a:p>
            <a:endParaRPr lang="en-US" dirty="0">
              <a:solidFill>
                <a:srgbClr val="2F5897">
                  <a:shade val="90000"/>
                </a:srgbClr>
              </a:solidFill>
            </a:endParaRPr>
          </a:p>
        </p:txBody>
      </p:sp>
      <p:sp>
        <p:nvSpPr>
          <p:cNvPr id="7" name="Slide Number Placeholder 17"/>
          <p:cNvSpPr>
            <a:spLocks noGrp="1"/>
          </p:cNvSpPr>
          <p:nvPr>
            <p:ph type="sldNum" sz="quarter" idx="12"/>
          </p:nvPr>
        </p:nvSpPr>
        <p:spPr/>
        <p:txBody>
          <a:bodyPr/>
          <a:lstStyle>
            <a:lvl1pPr>
              <a:defRPr/>
            </a:lvl1pPr>
          </a:lstStyle>
          <a:p>
            <a:fld id="{1A984B47-0E05-734E-BA01-58F1CC94543B}" type="slidenum">
              <a:rPr lang="en-US" smtClean="0">
                <a:latin typeface="Constantia"/>
              </a:rPr>
              <a:pPr/>
              <a:t>‹#›</a:t>
            </a:fld>
            <a:endParaRPr lang="en-US" dirty="0">
              <a:latin typeface="Constantia"/>
            </a:endParaRPr>
          </a:p>
        </p:txBody>
      </p:sp>
    </p:spTree>
    <p:extLst>
      <p:ext uri="{BB962C8B-B14F-4D97-AF65-F5344CB8AC3E}">
        <p14:creationId xmlns:p14="http://schemas.microsoft.com/office/powerpoint/2010/main" val="119294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1028" name="Title Placeholder 8"/>
          <p:cNvSpPr>
            <a:spLocks noGrp="1"/>
          </p:cNvSpPr>
          <p:nvPr>
            <p:ph type="title"/>
          </p:nvPr>
        </p:nvSpPr>
        <p:spPr bwMode="auto">
          <a:xfrm>
            <a:off x="609600" y="457203"/>
            <a:ext cx="10972800" cy="533395"/>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dirty="0"/>
              <a:t>Click to edit Master title style</a:t>
            </a:r>
          </a:p>
        </p:txBody>
      </p:sp>
      <p:sp>
        <p:nvSpPr>
          <p:cNvPr id="1029" name="Text Placeholder 29"/>
          <p:cNvSpPr>
            <a:spLocks noGrp="1"/>
          </p:cNvSpPr>
          <p:nvPr>
            <p:ph type="body" idx="1"/>
          </p:nvPr>
        </p:nvSpPr>
        <p:spPr bwMode="auto">
          <a:xfrm>
            <a:off x="609600" y="1295403"/>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609600" y="6356353"/>
            <a:ext cx="28448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pPr defTabSz="457189"/>
            <a:fld id="{B0F76EF8-0209-C949-9DAA-A21557B1487A}" type="datetimeFigureOut">
              <a:rPr lang="en-US" smtClean="0"/>
              <a:pPr defTabSz="457189"/>
              <a:t>6/30/2025</a:t>
            </a:fld>
            <a:endParaRPr lang="en-US" dirty="0"/>
          </a:p>
        </p:txBody>
      </p:sp>
      <p:sp>
        <p:nvSpPr>
          <p:cNvPr id="22" name="Footer Placeholder 21"/>
          <p:cNvSpPr>
            <a:spLocks noGrp="1"/>
          </p:cNvSpPr>
          <p:nvPr>
            <p:ph type="ftr" sz="quarter" idx="3"/>
          </p:nvPr>
        </p:nvSpPr>
        <p:spPr>
          <a:xfrm>
            <a:off x="3556000" y="6356353"/>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itchFamily="34" charset="0"/>
                <a:ea typeface="ＭＳ Ｐゴシック" pitchFamily="34" charset="-128"/>
                <a:cs typeface="+mn-cs"/>
              </a:defRPr>
            </a:lvl1pPr>
          </a:lstStyle>
          <a:p>
            <a:pPr defTabSz="457189"/>
            <a:endParaRPr lang="en-US" dirty="0">
              <a:solidFill>
                <a:srgbClr val="2F5897">
                  <a:shade val="90000"/>
                </a:srgbClr>
              </a:solidFill>
            </a:endParaRPr>
          </a:p>
        </p:txBody>
      </p:sp>
      <p:sp>
        <p:nvSpPr>
          <p:cNvPr id="18" name="Slide Number Placeholder 17"/>
          <p:cNvSpPr>
            <a:spLocks noGrp="1"/>
          </p:cNvSpPr>
          <p:nvPr>
            <p:ph type="sldNum" sz="quarter" idx="4"/>
          </p:nvPr>
        </p:nvSpPr>
        <p:spPr>
          <a:xfrm>
            <a:off x="10566400" y="6356353"/>
            <a:ext cx="1016000" cy="365125"/>
          </a:xfrm>
          <a:prstGeom prst="rect">
            <a:avLst/>
          </a:prstGeom>
        </p:spPr>
        <p:txBody>
          <a:bodyPr vert="horz" wrap="square" lIns="0" tIns="0" rIns="0" bIns="0" numCol="1" anchor="b" anchorCtr="0" compatLnSpc="1">
            <a:prstTxWarp prst="textNoShape">
              <a:avLst/>
            </a:prstTxWarp>
          </a:bodyPr>
          <a:lstStyle>
            <a:lvl1pPr algn="r">
              <a:defRPr sz="1200">
                <a:solidFill>
                  <a:srgbClr val="2C5490"/>
                </a:solidFill>
              </a:defRPr>
            </a:lvl1pPr>
          </a:lstStyle>
          <a:p>
            <a:pPr defTabSz="457189"/>
            <a:fld id="{1A984B47-0E05-734E-BA01-58F1CC94543B}" type="slidenum">
              <a:rPr lang="en-US" smtClean="0"/>
              <a:pPr defTabSz="457189"/>
              <a:t>‹#›</a:t>
            </a:fld>
            <a:endParaRPr lang="en-US" dirty="0"/>
          </a:p>
        </p:txBody>
      </p:sp>
    </p:spTree>
    <p:extLst>
      <p:ext uri="{BB962C8B-B14F-4D97-AF65-F5344CB8AC3E}">
        <p14:creationId xmlns:p14="http://schemas.microsoft.com/office/powerpoint/2010/main" val="3866247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3200" kern="1200" baseline="0">
          <a:solidFill>
            <a:schemeClr val="tx2"/>
          </a:solidFill>
          <a:latin typeface="Arial" pitchFamily="34" charset="0"/>
          <a:ea typeface="ＭＳ Ｐゴシック" charset="0"/>
          <a:cs typeface="Arial" pitchFamily="34" charset="0"/>
        </a:defRPr>
      </a:lvl1pPr>
      <a:lvl2pPr algn="l" rtl="0" eaLnBrk="1" fontAlgn="base" hangingPunct="1">
        <a:spcBef>
          <a:spcPct val="0"/>
        </a:spcBef>
        <a:spcAft>
          <a:spcPct val="0"/>
        </a:spcAft>
        <a:defRPr sz="5000">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5000">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5000">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5000">
          <a:solidFill>
            <a:schemeClr val="tx2"/>
          </a:solidFill>
          <a:latin typeface="Arial" charset="0"/>
          <a:ea typeface="ＭＳ Ｐゴシック" charset="0"/>
          <a:cs typeface="Arial" charset="0"/>
        </a:defRPr>
      </a:lvl5pPr>
      <a:lvl6pPr marL="457189" algn="l" rtl="0" eaLnBrk="1" fontAlgn="base" hangingPunct="1">
        <a:spcBef>
          <a:spcPct val="0"/>
        </a:spcBef>
        <a:spcAft>
          <a:spcPct val="0"/>
        </a:spcAft>
        <a:defRPr sz="5000">
          <a:solidFill>
            <a:schemeClr val="tx2"/>
          </a:solidFill>
          <a:latin typeface="Arial" charset="0"/>
          <a:ea typeface="ＭＳ Ｐゴシック" charset="0"/>
          <a:cs typeface="Arial" charset="0"/>
        </a:defRPr>
      </a:lvl6pPr>
      <a:lvl7pPr marL="914377" algn="l" rtl="0" eaLnBrk="1" fontAlgn="base" hangingPunct="1">
        <a:spcBef>
          <a:spcPct val="0"/>
        </a:spcBef>
        <a:spcAft>
          <a:spcPct val="0"/>
        </a:spcAft>
        <a:defRPr sz="5000">
          <a:solidFill>
            <a:schemeClr val="tx2"/>
          </a:solidFill>
          <a:latin typeface="Arial" charset="0"/>
          <a:ea typeface="ＭＳ Ｐゴシック" charset="0"/>
          <a:cs typeface="Arial" charset="0"/>
        </a:defRPr>
      </a:lvl7pPr>
      <a:lvl8pPr marL="1371566" algn="l" rtl="0" eaLnBrk="1" fontAlgn="base" hangingPunct="1">
        <a:spcBef>
          <a:spcPct val="0"/>
        </a:spcBef>
        <a:spcAft>
          <a:spcPct val="0"/>
        </a:spcAft>
        <a:defRPr sz="5000">
          <a:solidFill>
            <a:schemeClr val="tx2"/>
          </a:solidFill>
          <a:latin typeface="Arial" charset="0"/>
          <a:ea typeface="ＭＳ Ｐゴシック" charset="0"/>
          <a:cs typeface="Arial" charset="0"/>
        </a:defRPr>
      </a:lvl8pPr>
      <a:lvl9pPr marL="1828754" algn="l" rtl="0" eaLnBrk="1" fontAlgn="base" hangingPunct="1">
        <a:spcBef>
          <a:spcPct val="0"/>
        </a:spcBef>
        <a:spcAft>
          <a:spcPct val="0"/>
        </a:spcAft>
        <a:defRPr sz="5000">
          <a:solidFill>
            <a:schemeClr val="tx2"/>
          </a:solidFill>
          <a:latin typeface="Arial" charset="0"/>
          <a:ea typeface="ＭＳ Ｐゴシック" charset="0"/>
          <a:cs typeface="Arial" charset="0"/>
        </a:defRPr>
      </a:lvl9pPr>
    </p:titleStyle>
    <p:bodyStyle>
      <a:lvl1pPr marL="273044" indent="-273044" algn="l" rtl="0" eaLnBrk="1" fontAlgn="base" hangingPunct="1">
        <a:spcBef>
          <a:spcPct val="20000"/>
        </a:spcBef>
        <a:spcAft>
          <a:spcPct val="0"/>
        </a:spcAft>
        <a:buClr>
          <a:srgbClr val="E68422"/>
        </a:buClr>
        <a:buSzPct val="95000"/>
        <a:buFont typeface="Wingdings 2" pitchFamily="18" charset="2"/>
        <a:buChar char=""/>
        <a:defRPr sz="2600" kern="1200">
          <a:solidFill>
            <a:schemeClr val="tx1"/>
          </a:solidFill>
          <a:latin typeface="Arial" pitchFamily="34" charset="0"/>
          <a:ea typeface="ＭＳ Ｐゴシック" charset="0"/>
          <a:cs typeface="Arial" pitchFamily="34" charset="0"/>
        </a:defRPr>
      </a:lvl1pPr>
      <a:lvl2pPr marL="639747" indent="-246057"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Arial" pitchFamily="34" charset="0"/>
          <a:ea typeface="Arial" charset="0"/>
          <a:cs typeface="Arial" pitchFamily="34" charset="0"/>
        </a:defRPr>
      </a:lvl2pPr>
      <a:lvl3pPr marL="914377" indent="-246057"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Arial" pitchFamily="34" charset="0"/>
          <a:ea typeface="Arial" charset="0"/>
          <a:cs typeface="Arial" pitchFamily="34" charset="0"/>
        </a:defRPr>
      </a:lvl3pPr>
      <a:lvl4pPr marL="1187421" indent="-209545" algn="l" rtl="0" eaLnBrk="1" fontAlgn="base" hangingPunct="1">
        <a:spcBef>
          <a:spcPct val="20000"/>
        </a:spcBef>
        <a:spcAft>
          <a:spcPct val="0"/>
        </a:spcAft>
        <a:buClr>
          <a:srgbClr val="E68422"/>
        </a:buClr>
        <a:buSzPct val="65000"/>
        <a:buFont typeface="Wingdings 2" pitchFamily="18" charset="2"/>
        <a:buChar char=""/>
        <a:defRPr sz="2000" kern="1200">
          <a:solidFill>
            <a:schemeClr val="tx1"/>
          </a:solidFill>
          <a:latin typeface="Arial" pitchFamily="34" charset="0"/>
          <a:ea typeface="Arial" charset="0"/>
          <a:cs typeface="Arial" pitchFamily="34" charset="0"/>
        </a:defRPr>
      </a:lvl4pPr>
      <a:lvl5pPr marL="1462051" indent="-209545" algn="l" rtl="0" eaLnBrk="1" fontAlgn="base" hangingPunct="1">
        <a:spcBef>
          <a:spcPct val="20000"/>
        </a:spcBef>
        <a:spcAft>
          <a:spcPct val="0"/>
        </a:spcAft>
        <a:buClr>
          <a:srgbClr val="846648"/>
        </a:buClr>
        <a:buSzPct val="65000"/>
        <a:buFont typeface="Wingdings 2" pitchFamily="18" charset="2"/>
        <a:buChar char=""/>
        <a:defRPr sz="2000" kern="1200">
          <a:solidFill>
            <a:schemeClr val="tx1"/>
          </a:solidFill>
          <a:latin typeface="Arial" pitchFamily="34" charset="0"/>
          <a:ea typeface="Arial" charset="0"/>
          <a:cs typeface="Arial" pitchFamily="34" charset="0"/>
        </a:defRPr>
      </a:lvl5pPr>
      <a:lvl6pPr marL="1737317" indent="-210307"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192" indent="-182875"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05" indent="-182875"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18" indent="-182875"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E43E5-40E1-3310-9701-FE3EFA700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D6EB1-ED8F-B948-C012-A0EE6305D657}"/>
              </a:ext>
            </a:extLst>
          </p:cNvPr>
          <p:cNvSpPr>
            <a:spLocks noGrp="1"/>
          </p:cNvSpPr>
          <p:nvPr>
            <p:ph type="title"/>
          </p:nvPr>
        </p:nvSpPr>
        <p:spPr>
          <a:xfrm>
            <a:off x="1714274" y="10971"/>
            <a:ext cx="8229600" cy="533395"/>
          </a:xfrm>
        </p:spPr>
        <p:txBody>
          <a:bodyPr>
            <a:normAutofit fontScale="90000"/>
          </a:bodyPr>
          <a:lstStyle/>
          <a:p>
            <a:r>
              <a:rPr lang="en-US" dirty="0" err="1">
                <a:latin typeface="+mj-lt"/>
              </a:rPr>
              <a:t>FluSurv</a:t>
            </a:r>
            <a:r>
              <a:rPr lang="en-US" dirty="0">
                <a:latin typeface="+mj-lt"/>
              </a:rPr>
              <a:t>-NET on FHIR Actors and Systems – EHR to Site</a:t>
            </a:r>
          </a:p>
        </p:txBody>
      </p:sp>
      <p:grpSp>
        <p:nvGrpSpPr>
          <p:cNvPr id="17" name="Group 16">
            <a:extLst>
              <a:ext uri="{FF2B5EF4-FFF2-40B4-BE49-F238E27FC236}">
                <a16:creationId xmlns:a16="http://schemas.microsoft.com/office/drawing/2014/main" id="{AD36BD70-6E29-F544-1885-2FCA018BE3DB}"/>
              </a:ext>
            </a:extLst>
          </p:cNvPr>
          <p:cNvGrpSpPr/>
          <p:nvPr/>
        </p:nvGrpSpPr>
        <p:grpSpPr>
          <a:xfrm>
            <a:off x="1494624" y="871803"/>
            <a:ext cx="7280316" cy="4587406"/>
            <a:chOff x="1494624" y="871803"/>
            <a:chExt cx="7280316" cy="4587406"/>
          </a:xfrm>
        </p:grpSpPr>
        <p:sp>
          <p:nvSpPr>
            <p:cNvPr id="23" name="Rectangle 22">
              <a:extLst>
                <a:ext uri="{FF2B5EF4-FFF2-40B4-BE49-F238E27FC236}">
                  <a16:creationId xmlns:a16="http://schemas.microsoft.com/office/drawing/2014/main" id="{30EE7AD1-56FB-2943-46C7-0EF3105F6471}"/>
                </a:ext>
              </a:extLst>
            </p:cNvPr>
            <p:cNvSpPr/>
            <p:nvPr/>
          </p:nvSpPr>
          <p:spPr>
            <a:xfrm>
              <a:off x="1494624" y="871803"/>
              <a:ext cx="4067606" cy="4587406"/>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6" name="Rectangle 35">
              <a:extLst>
                <a:ext uri="{FF2B5EF4-FFF2-40B4-BE49-F238E27FC236}">
                  <a16:creationId xmlns:a16="http://schemas.microsoft.com/office/drawing/2014/main" id="{44FEC4BC-5CEF-AFEA-487E-5F07220E0A4F}"/>
                </a:ext>
              </a:extLst>
            </p:cNvPr>
            <p:cNvSpPr/>
            <p:nvPr/>
          </p:nvSpPr>
          <p:spPr>
            <a:xfrm>
              <a:off x="3572182" y="943268"/>
              <a:ext cx="181145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Healthcare Facility, HIE)</a:t>
              </a: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 </a:t>
              </a:r>
            </a:p>
          </p:txBody>
        </p:sp>
        <p:pic>
          <p:nvPicPr>
            <p:cNvPr id="43" name="Picture 11">
              <a:extLst>
                <a:ext uri="{FF2B5EF4-FFF2-40B4-BE49-F238E27FC236}">
                  <a16:creationId xmlns:a16="http://schemas.microsoft.com/office/drawing/2014/main" id="{4D30E32E-5EEA-8B64-E1C5-26A600D33C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1131951"/>
              <a:ext cx="1017213" cy="682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4" name="Rectangle 43">
              <a:extLst>
                <a:ext uri="{FF2B5EF4-FFF2-40B4-BE49-F238E27FC236}">
                  <a16:creationId xmlns:a16="http://schemas.microsoft.com/office/drawing/2014/main" id="{6420D261-8712-E25A-1178-6641CDC128AF}"/>
                </a:ext>
              </a:extLst>
            </p:cNvPr>
            <p:cNvSpPr/>
            <p:nvPr/>
          </p:nvSpPr>
          <p:spPr>
            <a:xfrm>
              <a:off x="3605304" y="3756547"/>
              <a:ext cx="1811459" cy="146446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Submitter</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DC4A37CF-6B34-E9E3-14D0-62494F691C07}"/>
                </a:ext>
              </a:extLst>
            </p:cNvPr>
            <p:cNvSpPr txBox="1"/>
            <p:nvPr/>
          </p:nvSpPr>
          <p:spPr>
            <a:xfrm>
              <a:off x="1918466" y="1829284"/>
              <a:ext cx="58702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Provider</a:t>
              </a:r>
            </a:p>
          </p:txBody>
        </p:sp>
        <p:sp>
          <p:nvSpPr>
            <p:cNvPr id="14" name="Rectangle 13">
              <a:extLst>
                <a:ext uri="{FF2B5EF4-FFF2-40B4-BE49-F238E27FC236}">
                  <a16:creationId xmlns:a16="http://schemas.microsoft.com/office/drawing/2014/main" id="{72A8678B-EDF8-6D53-EC82-1791EA508823}"/>
                </a:ext>
              </a:extLst>
            </p:cNvPr>
            <p:cNvSpPr/>
            <p:nvPr/>
          </p:nvSpPr>
          <p:spPr>
            <a:xfrm>
              <a:off x="7216081" y="1987728"/>
              <a:ext cx="1282018" cy="26766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RESP-NET Site)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99BAA062-9252-55F9-CCBA-E59A4534185D}"/>
                </a:ext>
              </a:extLst>
            </p:cNvPr>
            <p:cNvCxnSpPr>
              <a:cxnSpLocks/>
              <a:stCxn id="43" idx="3"/>
              <a:endCxn id="36" idx="1"/>
            </p:cNvCxnSpPr>
            <p:nvPr/>
          </p:nvCxnSpPr>
          <p:spPr>
            <a:xfrm>
              <a:off x="2818480" y="1473345"/>
              <a:ext cx="753702" cy="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BFCB6E2-5B44-F240-BA4E-D4EA28A309DE}"/>
                </a:ext>
              </a:extLst>
            </p:cNvPr>
            <p:cNvSpPr txBox="1"/>
            <p:nvPr/>
          </p:nvSpPr>
          <p:spPr>
            <a:xfrm>
              <a:off x="2911794" y="997762"/>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10" name="Straight Arrow Connector 9">
              <a:extLst>
                <a:ext uri="{FF2B5EF4-FFF2-40B4-BE49-F238E27FC236}">
                  <a16:creationId xmlns:a16="http://schemas.microsoft.com/office/drawing/2014/main" id="{D6CF4F72-FD96-1708-DEB2-779DEF708CE4}"/>
                </a:ext>
              </a:extLst>
            </p:cNvPr>
            <p:cNvCxnSpPr>
              <a:cxnSpLocks/>
            </p:cNvCxnSpPr>
            <p:nvPr/>
          </p:nvCxnSpPr>
          <p:spPr>
            <a:xfrm>
              <a:off x="4066853" y="2021915"/>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E62A12-FAC5-370C-3C1F-2A30C364CBA9}"/>
                </a:ext>
              </a:extLst>
            </p:cNvPr>
            <p:cNvCxnSpPr>
              <a:cxnSpLocks/>
            </p:cNvCxnSpPr>
            <p:nvPr/>
          </p:nvCxnSpPr>
          <p:spPr>
            <a:xfrm flipH="1" flipV="1">
              <a:off x="4411872" y="2012932"/>
              <a:ext cx="9284" cy="175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2353B1E-F2D6-62C8-7DBC-47A55B1E4223}"/>
                </a:ext>
              </a:extLst>
            </p:cNvPr>
            <p:cNvCxnSpPr>
              <a:cxnSpLocks/>
            </p:cNvCxnSpPr>
            <p:nvPr/>
          </p:nvCxnSpPr>
          <p:spPr>
            <a:xfrm>
              <a:off x="5415459" y="4458463"/>
              <a:ext cx="1800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8B9855E-F32E-28B4-DEE5-042599EAA531}"/>
                </a:ext>
              </a:extLst>
            </p:cNvPr>
            <p:cNvSpPr txBox="1"/>
            <p:nvPr/>
          </p:nvSpPr>
          <p:spPr>
            <a:xfrm>
              <a:off x="6244482" y="4245908"/>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51" name="TextBox 150">
              <a:extLst>
                <a:ext uri="{FF2B5EF4-FFF2-40B4-BE49-F238E27FC236}">
                  <a16:creationId xmlns:a16="http://schemas.microsoft.com/office/drawing/2014/main" id="{6B5D891A-23A0-8150-9BC8-293D629195DF}"/>
                </a:ext>
              </a:extLst>
            </p:cNvPr>
            <p:cNvSpPr txBox="1"/>
            <p:nvPr/>
          </p:nvSpPr>
          <p:spPr>
            <a:xfrm>
              <a:off x="2042689" y="5228377"/>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95" name="Straight Arrow Connector 94">
              <a:extLst>
                <a:ext uri="{FF2B5EF4-FFF2-40B4-BE49-F238E27FC236}">
                  <a16:creationId xmlns:a16="http://schemas.microsoft.com/office/drawing/2014/main" id="{59C20758-D00E-7192-922B-512A5C0F9D31}"/>
                </a:ext>
              </a:extLst>
            </p:cNvPr>
            <p:cNvCxnSpPr>
              <a:cxnSpLocks/>
            </p:cNvCxnSpPr>
            <p:nvPr/>
          </p:nvCxnSpPr>
          <p:spPr>
            <a:xfrm flipV="1">
              <a:off x="3676476" y="2012932"/>
              <a:ext cx="0" cy="1699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500740C7-9FE9-6BE3-25DA-3EF98DF87F5E}"/>
                </a:ext>
              </a:extLst>
            </p:cNvPr>
            <p:cNvSpPr txBox="1"/>
            <p:nvPr/>
          </p:nvSpPr>
          <p:spPr>
            <a:xfrm rot="5400000">
              <a:off x="3762717" y="2882978"/>
              <a:ext cx="780983"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Notification</a:t>
              </a:r>
            </a:p>
          </p:txBody>
        </p:sp>
        <p:sp>
          <p:nvSpPr>
            <p:cNvPr id="135" name="TextBox 134">
              <a:extLst>
                <a:ext uri="{FF2B5EF4-FFF2-40B4-BE49-F238E27FC236}">
                  <a16:creationId xmlns:a16="http://schemas.microsoft.com/office/drawing/2014/main" id="{F4524389-DE58-F793-AF04-293A43805AB1}"/>
                </a:ext>
              </a:extLst>
            </p:cNvPr>
            <p:cNvSpPr txBox="1"/>
            <p:nvPr/>
          </p:nvSpPr>
          <p:spPr>
            <a:xfrm rot="5400000">
              <a:off x="3160185" y="2635423"/>
              <a:ext cx="1188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Notification Creation</a:t>
              </a:r>
            </a:p>
          </p:txBody>
        </p:sp>
        <p:cxnSp>
          <p:nvCxnSpPr>
            <p:cNvPr id="137" name="Straight Arrow Connector 136">
              <a:extLst>
                <a:ext uri="{FF2B5EF4-FFF2-40B4-BE49-F238E27FC236}">
                  <a16:creationId xmlns:a16="http://schemas.microsoft.com/office/drawing/2014/main" id="{04DC4534-BE01-10BB-A4E3-E564BA8D48F1}"/>
                </a:ext>
              </a:extLst>
            </p:cNvPr>
            <p:cNvCxnSpPr>
              <a:cxnSpLocks/>
            </p:cNvCxnSpPr>
            <p:nvPr/>
          </p:nvCxnSpPr>
          <p:spPr>
            <a:xfrm flipV="1">
              <a:off x="4844411" y="2021915"/>
              <a:ext cx="0" cy="172701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4AA1AE18-4D60-F79D-53D4-D1DF00F40EF3}"/>
                </a:ext>
              </a:extLst>
            </p:cNvPr>
            <p:cNvSpPr txBox="1"/>
            <p:nvPr/>
          </p:nvSpPr>
          <p:spPr>
            <a:xfrm rot="5400000">
              <a:off x="4289051" y="2878363"/>
              <a:ext cx="12799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 Response</a:t>
              </a:r>
            </a:p>
          </p:txBody>
        </p:sp>
        <p:sp>
          <p:nvSpPr>
            <p:cNvPr id="59" name="Oval 58">
              <a:extLst>
                <a:ext uri="{FF2B5EF4-FFF2-40B4-BE49-F238E27FC236}">
                  <a16:creationId xmlns:a16="http://schemas.microsoft.com/office/drawing/2014/main" id="{874B47A0-AA68-D5BD-60BE-A55A684766B6}"/>
                </a:ext>
              </a:extLst>
            </p:cNvPr>
            <p:cNvSpPr/>
            <p:nvPr/>
          </p:nvSpPr>
          <p:spPr>
            <a:xfrm>
              <a:off x="5752975" y="430522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a:t>
              </a:r>
            </a:p>
          </p:txBody>
        </p:sp>
        <p:sp>
          <p:nvSpPr>
            <p:cNvPr id="78" name="Oval 77">
              <a:extLst>
                <a:ext uri="{FF2B5EF4-FFF2-40B4-BE49-F238E27FC236}">
                  <a16:creationId xmlns:a16="http://schemas.microsoft.com/office/drawing/2014/main" id="{A23B31AF-E30C-4FA2-44BC-03E54B98E93D}"/>
                </a:ext>
              </a:extLst>
            </p:cNvPr>
            <p:cNvSpPr/>
            <p:nvPr/>
          </p:nvSpPr>
          <p:spPr>
            <a:xfrm>
              <a:off x="4601820" y="211936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a:t>
              </a:r>
            </a:p>
          </p:txBody>
        </p:sp>
        <p:sp>
          <p:nvSpPr>
            <p:cNvPr id="79" name="Oval 78">
              <a:extLst>
                <a:ext uri="{FF2B5EF4-FFF2-40B4-BE49-F238E27FC236}">
                  <a16:creationId xmlns:a16="http://schemas.microsoft.com/office/drawing/2014/main" id="{C6299C3E-5CF7-A58A-049D-18729C437E30}"/>
                </a:ext>
              </a:extLst>
            </p:cNvPr>
            <p:cNvSpPr/>
            <p:nvPr/>
          </p:nvSpPr>
          <p:spPr>
            <a:xfrm>
              <a:off x="4209147" y="327416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80" name="Oval 79">
              <a:extLst>
                <a:ext uri="{FF2B5EF4-FFF2-40B4-BE49-F238E27FC236}">
                  <a16:creationId xmlns:a16="http://schemas.microsoft.com/office/drawing/2014/main" id="{C58D9E9B-939A-3CF0-3D5F-662FD45E4FA6}"/>
                </a:ext>
              </a:extLst>
            </p:cNvPr>
            <p:cNvSpPr/>
            <p:nvPr/>
          </p:nvSpPr>
          <p:spPr>
            <a:xfrm>
              <a:off x="3820097" y="208927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a:t>
              </a:r>
            </a:p>
          </p:txBody>
        </p:sp>
        <p:sp>
          <p:nvSpPr>
            <p:cNvPr id="81" name="Oval 80">
              <a:extLst>
                <a:ext uri="{FF2B5EF4-FFF2-40B4-BE49-F238E27FC236}">
                  <a16:creationId xmlns:a16="http://schemas.microsoft.com/office/drawing/2014/main" id="{C443B361-18A0-46E1-15FB-080E3DC01C5B}"/>
                </a:ext>
              </a:extLst>
            </p:cNvPr>
            <p:cNvSpPr/>
            <p:nvPr/>
          </p:nvSpPr>
          <p:spPr>
            <a:xfrm>
              <a:off x="3460989" y="3283837"/>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94" name="Oval 93">
              <a:extLst>
                <a:ext uri="{FF2B5EF4-FFF2-40B4-BE49-F238E27FC236}">
                  <a16:creationId xmlns:a16="http://schemas.microsoft.com/office/drawing/2014/main" id="{34CE0E96-B9E3-B053-9C3B-742585CE00DB}"/>
                </a:ext>
              </a:extLst>
            </p:cNvPr>
            <p:cNvSpPr/>
            <p:nvPr/>
          </p:nvSpPr>
          <p:spPr>
            <a:xfrm>
              <a:off x="2920700" y="133716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9" name="TextBox 8">
              <a:extLst>
                <a:ext uri="{FF2B5EF4-FFF2-40B4-BE49-F238E27FC236}">
                  <a16:creationId xmlns:a16="http://schemas.microsoft.com/office/drawing/2014/main" id="{5BBFE503-1DD8-00DA-ED3B-4A72163CFF05}"/>
                </a:ext>
              </a:extLst>
            </p:cNvPr>
            <p:cNvSpPr txBox="1"/>
            <p:nvPr/>
          </p:nvSpPr>
          <p:spPr>
            <a:xfrm rot="5400000">
              <a:off x="4098770" y="2820074"/>
              <a:ext cx="83548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a:t>
              </a:r>
            </a:p>
          </p:txBody>
        </p:sp>
        <p:sp>
          <p:nvSpPr>
            <p:cNvPr id="185" name="Rectangle 184">
              <a:extLst>
                <a:ext uri="{FF2B5EF4-FFF2-40B4-BE49-F238E27FC236}">
                  <a16:creationId xmlns:a16="http://schemas.microsoft.com/office/drawing/2014/main" id="{43AE2333-5581-4E1C-EEC1-D1EB7F6F2FAE}"/>
                </a:ext>
              </a:extLst>
            </p:cNvPr>
            <p:cNvSpPr/>
            <p:nvPr/>
          </p:nvSpPr>
          <p:spPr>
            <a:xfrm>
              <a:off x="6964024" y="1761377"/>
              <a:ext cx="1810916" cy="324275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B3ACE6E5-6EE5-A3CA-B341-236192D4D091}"/>
                </a:ext>
              </a:extLst>
            </p:cNvPr>
            <p:cNvSpPr txBox="1"/>
            <p:nvPr/>
          </p:nvSpPr>
          <p:spPr>
            <a:xfrm>
              <a:off x="7132299" y="4762884"/>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grpSp>
    </p:spTree>
    <p:extLst>
      <p:ext uri="{BB962C8B-B14F-4D97-AF65-F5344CB8AC3E}">
        <p14:creationId xmlns:p14="http://schemas.microsoft.com/office/powerpoint/2010/main" val="365183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A084B-1840-6885-A29C-58D0A34F5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02B844-F617-08A2-11E1-7FE2C6DEF9E1}"/>
              </a:ext>
            </a:extLst>
          </p:cNvPr>
          <p:cNvSpPr>
            <a:spLocks noGrp="1"/>
          </p:cNvSpPr>
          <p:nvPr>
            <p:ph type="title"/>
          </p:nvPr>
        </p:nvSpPr>
        <p:spPr>
          <a:xfrm>
            <a:off x="1714274" y="10971"/>
            <a:ext cx="8229600" cy="533395"/>
          </a:xfrm>
        </p:spPr>
        <p:txBody>
          <a:bodyPr>
            <a:normAutofit fontScale="90000"/>
          </a:bodyPr>
          <a:lstStyle/>
          <a:p>
            <a:r>
              <a:rPr lang="en-US" dirty="0" err="1">
                <a:latin typeface="+mj-lt"/>
              </a:rPr>
              <a:t>FluSurv</a:t>
            </a:r>
            <a:r>
              <a:rPr lang="en-US" dirty="0">
                <a:latin typeface="+mj-lt"/>
              </a:rPr>
              <a:t>-NET on FHIR Actors and Systems – EHR to Site</a:t>
            </a:r>
          </a:p>
        </p:txBody>
      </p:sp>
      <p:sp>
        <p:nvSpPr>
          <p:cNvPr id="23" name="Rectangle 22">
            <a:extLst>
              <a:ext uri="{FF2B5EF4-FFF2-40B4-BE49-F238E27FC236}">
                <a16:creationId xmlns:a16="http://schemas.microsoft.com/office/drawing/2014/main" id="{068366B7-07BD-97BE-4508-98957B4C6C8C}"/>
              </a:ext>
            </a:extLst>
          </p:cNvPr>
          <p:cNvSpPr/>
          <p:nvPr/>
        </p:nvSpPr>
        <p:spPr>
          <a:xfrm>
            <a:off x="1487752" y="815500"/>
            <a:ext cx="4067606" cy="4293632"/>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6" name="Rectangle 35">
            <a:extLst>
              <a:ext uri="{FF2B5EF4-FFF2-40B4-BE49-F238E27FC236}">
                <a16:creationId xmlns:a16="http://schemas.microsoft.com/office/drawing/2014/main" id="{59BC5CD0-835E-159F-A555-7DACC6538F8F}"/>
              </a:ext>
            </a:extLst>
          </p:cNvPr>
          <p:cNvSpPr/>
          <p:nvPr/>
        </p:nvSpPr>
        <p:spPr>
          <a:xfrm>
            <a:off x="3572182" y="943267"/>
            <a:ext cx="1811459" cy="381961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Healthcare Facility, HIE)</a:t>
            </a: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 </a:t>
            </a:r>
          </a:p>
        </p:txBody>
      </p:sp>
      <p:pic>
        <p:nvPicPr>
          <p:cNvPr id="43" name="Picture 11">
            <a:extLst>
              <a:ext uri="{FF2B5EF4-FFF2-40B4-BE49-F238E27FC236}">
                <a16:creationId xmlns:a16="http://schemas.microsoft.com/office/drawing/2014/main" id="{B3405D24-644D-18F5-CA3A-E8C52B2BF1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1131951"/>
            <a:ext cx="1017213" cy="6827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4" name="Rectangle 43">
            <a:extLst>
              <a:ext uri="{FF2B5EF4-FFF2-40B4-BE49-F238E27FC236}">
                <a16:creationId xmlns:a16="http://schemas.microsoft.com/office/drawing/2014/main" id="{F78E5CA3-81B9-9657-3A32-5B011FE5C5C0}"/>
              </a:ext>
            </a:extLst>
          </p:cNvPr>
          <p:cNvSpPr/>
          <p:nvPr/>
        </p:nvSpPr>
        <p:spPr>
          <a:xfrm>
            <a:off x="7588859" y="994971"/>
            <a:ext cx="1811459" cy="187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Submitter</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26E374A2-C2B9-7C1E-E963-F10FDD20BF00}"/>
              </a:ext>
            </a:extLst>
          </p:cNvPr>
          <p:cNvSpPr txBox="1"/>
          <p:nvPr/>
        </p:nvSpPr>
        <p:spPr>
          <a:xfrm>
            <a:off x="1918466" y="1829284"/>
            <a:ext cx="58702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Provider</a:t>
            </a:r>
          </a:p>
        </p:txBody>
      </p:sp>
      <p:sp>
        <p:nvSpPr>
          <p:cNvPr id="14" name="Rectangle 13">
            <a:extLst>
              <a:ext uri="{FF2B5EF4-FFF2-40B4-BE49-F238E27FC236}">
                <a16:creationId xmlns:a16="http://schemas.microsoft.com/office/drawing/2014/main" id="{4F693688-E131-0245-496E-20ACE1D018A3}"/>
              </a:ext>
            </a:extLst>
          </p:cNvPr>
          <p:cNvSpPr/>
          <p:nvPr/>
        </p:nvSpPr>
        <p:spPr>
          <a:xfrm>
            <a:off x="7853579" y="3821201"/>
            <a:ext cx="1282018" cy="90004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RESP-NET Site)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76773751-43DD-1DEB-4EA0-88584DDCB19C}"/>
              </a:ext>
            </a:extLst>
          </p:cNvPr>
          <p:cNvCxnSpPr>
            <a:cxnSpLocks/>
            <a:stCxn id="43" idx="3"/>
          </p:cNvCxnSpPr>
          <p:nvPr/>
        </p:nvCxnSpPr>
        <p:spPr>
          <a:xfrm>
            <a:off x="2818480" y="1473345"/>
            <a:ext cx="751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B64D12-76CF-3D52-2157-1B226E5361EF}"/>
              </a:ext>
            </a:extLst>
          </p:cNvPr>
          <p:cNvSpPr txBox="1"/>
          <p:nvPr/>
        </p:nvSpPr>
        <p:spPr>
          <a:xfrm>
            <a:off x="2911794" y="997762"/>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10" name="Straight Arrow Connector 9">
            <a:extLst>
              <a:ext uri="{FF2B5EF4-FFF2-40B4-BE49-F238E27FC236}">
                <a16:creationId xmlns:a16="http://schemas.microsoft.com/office/drawing/2014/main" id="{6AE9DDA1-F97F-A5DE-6EFA-0F3D205BDD85}"/>
              </a:ext>
            </a:extLst>
          </p:cNvPr>
          <p:cNvCxnSpPr>
            <a:cxnSpLocks/>
            <a:endCxn id="44" idx="1"/>
          </p:cNvCxnSpPr>
          <p:nvPr/>
        </p:nvCxnSpPr>
        <p:spPr>
          <a:xfrm>
            <a:off x="5394263" y="1932721"/>
            <a:ext cx="2194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5ECBE5-5976-D3C6-9FC0-C47C9E7ECABB}"/>
              </a:ext>
            </a:extLst>
          </p:cNvPr>
          <p:cNvCxnSpPr>
            <a:cxnSpLocks/>
          </p:cNvCxnSpPr>
          <p:nvPr/>
        </p:nvCxnSpPr>
        <p:spPr>
          <a:xfrm flipH="1">
            <a:off x="5383641" y="2319675"/>
            <a:ext cx="2205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2D58E46-0C46-DA51-1FAD-49F20E790CD4}"/>
              </a:ext>
            </a:extLst>
          </p:cNvPr>
          <p:cNvCxnSpPr>
            <a:cxnSpLocks/>
            <a:stCxn id="44" idx="2"/>
            <a:endCxn id="14" idx="0"/>
          </p:cNvCxnSpPr>
          <p:nvPr/>
        </p:nvCxnSpPr>
        <p:spPr>
          <a:xfrm flipH="1">
            <a:off x="8494588" y="2870471"/>
            <a:ext cx="1" cy="950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F6CB6B2-6243-C21E-FA0A-B79B08E36392}"/>
              </a:ext>
            </a:extLst>
          </p:cNvPr>
          <p:cNvSpPr txBox="1"/>
          <p:nvPr/>
        </p:nvSpPr>
        <p:spPr>
          <a:xfrm rot="5400000">
            <a:off x="8308324" y="3435820"/>
            <a:ext cx="61277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51" name="TextBox 150">
            <a:extLst>
              <a:ext uri="{FF2B5EF4-FFF2-40B4-BE49-F238E27FC236}">
                <a16:creationId xmlns:a16="http://schemas.microsoft.com/office/drawing/2014/main" id="{E7060893-C625-7877-0E0F-8F5959823AE5}"/>
              </a:ext>
            </a:extLst>
          </p:cNvPr>
          <p:cNvSpPr txBox="1"/>
          <p:nvPr/>
        </p:nvSpPr>
        <p:spPr>
          <a:xfrm>
            <a:off x="1714274" y="4878300"/>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95" name="Straight Arrow Connector 94">
            <a:extLst>
              <a:ext uri="{FF2B5EF4-FFF2-40B4-BE49-F238E27FC236}">
                <a16:creationId xmlns:a16="http://schemas.microsoft.com/office/drawing/2014/main" id="{2DD38D18-B069-100C-1A28-C1F769ECFC4A}"/>
              </a:ext>
            </a:extLst>
          </p:cNvPr>
          <p:cNvCxnSpPr>
            <a:cxnSpLocks/>
          </p:cNvCxnSpPr>
          <p:nvPr/>
        </p:nvCxnSpPr>
        <p:spPr>
          <a:xfrm flipH="1">
            <a:off x="5394263" y="1381609"/>
            <a:ext cx="2194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AF981AB7-F8EB-A7F3-B29C-04E45B092320}"/>
              </a:ext>
            </a:extLst>
          </p:cNvPr>
          <p:cNvSpPr txBox="1"/>
          <p:nvPr/>
        </p:nvSpPr>
        <p:spPr>
          <a:xfrm>
            <a:off x="6108805" y="1721497"/>
            <a:ext cx="780983"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Notification</a:t>
            </a:r>
          </a:p>
        </p:txBody>
      </p:sp>
      <p:sp>
        <p:nvSpPr>
          <p:cNvPr id="135" name="TextBox 134">
            <a:extLst>
              <a:ext uri="{FF2B5EF4-FFF2-40B4-BE49-F238E27FC236}">
                <a16:creationId xmlns:a16="http://schemas.microsoft.com/office/drawing/2014/main" id="{11F031EE-7E45-C77A-71EC-BD7D94A10B4C}"/>
              </a:ext>
            </a:extLst>
          </p:cNvPr>
          <p:cNvSpPr txBox="1"/>
          <p:nvPr/>
        </p:nvSpPr>
        <p:spPr>
          <a:xfrm>
            <a:off x="5565980" y="1176802"/>
            <a:ext cx="1188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Notification Creation</a:t>
            </a:r>
          </a:p>
        </p:txBody>
      </p:sp>
      <p:cxnSp>
        <p:nvCxnSpPr>
          <p:cNvPr id="137" name="Straight Arrow Connector 136">
            <a:extLst>
              <a:ext uri="{FF2B5EF4-FFF2-40B4-BE49-F238E27FC236}">
                <a16:creationId xmlns:a16="http://schemas.microsoft.com/office/drawing/2014/main" id="{D6048221-7C52-E23B-10CF-BB115A12AD72}"/>
              </a:ext>
            </a:extLst>
          </p:cNvPr>
          <p:cNvCxnSpPr>
            <a:cxnSpLocks/>
          </p:cNvCxnSpPr>
          <p:nvPr/>
        </p:nvCxnSpPr>
        <p:spPr>
          <a:xfrm flipH="1">
            <a:off x="5383641" y="2630500"/>
            <a:ext cx="220521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6EB46E43-187D-A250-653E-5F287B9561FB}"/>
              </a:ext>
            </a:extLst>
          </p:cNvPr>
          <p:cNvSpPr txBox="1"/>
          <p:nvPr/>
        </p:nvSpPr>
        <p:spPr>
          <a:xfrm>
            <a:off x="5982071" y="2639638"/>
            <a:ext cx="12799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 Response</a:t>
            </a:r>
          </a:p>
        </p:txBody>
      </p:sp>
      <p:sp>
        <p:nvSpPr>
          <p:cNvPr id="59" name="Oval 58">
            <a:extLst>
              <a:ext uri="{FF2B5EF4-FFF2-40B4-BE49-F238E27FC236}">
                <a16:creationId xmlns:a16="http://schemas.microsoft.com/office/drawing/2014/main" id="{17696829-F82B-43DE-698A-4B660F900FD3}"/>
              </a:ext>
            </a:extLst>
          </p:cNvPr>
          <p:cNvSpPr/>
          <p:nvPr/>
        </p:nvSpPr>
        <p:spPr>
          <a:xfrm>
            <a:off x="8251699" y="294633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a:t>
            </a:r>
          </a:p>
        </p:txBody>
      </p:sp>
      <p:sp>
        <p:nvSpPr>
          <p:cNvPr id="78" name="Oval 77">
            <a:extLst>
              <a:ext uri="{FF2B5EF4-FFF2-40B4-BE49-F238E27FC236}">
                <a16:creationId xmlns:a16="http://schemas.microsoft.com/office/drawing/2014/main" id="{2BF6E38D-852C-4440-59CD-449C88C7C084}"/>
              </a:ext>
            </a:extLst>
          </p:cNvPr>
          <p:cNvSpPr/>
          <p:nvPr/>
        </p:nvSpPr>
        <p:spPr>
          <a:xfrm>
            <a:off x="5627076" y="248178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a:t>
            </a:r>
          </a:p>
        </p:txBody>
      </p:sp>
      <p:sp>
        <p:nvSpPr>
          <p:cNvPr id="79" name="Oval 78">
            <a:extLst>
              <a:ext uri="{FF2B5EF4-FFF2-40B4-BE49-F238E27FC236}">
                <a16:creationId xmlns:a16="http://schemas.microsoft.com/office/drawing/2014/main" id="{0BC91C94-2C0A-96EB-8D20-83005E615CF6}"/>
              </a:ext>
            </a:extLst>
          </p:cNvPr>
          <p:cNvSpPr/>
          <p:nvPr/>
        </p:nvSpPr>
        <p:spPr>
          <a:xfrm>
            <a:off x="6622054" y="217099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80" name="Oval 79">
            <a:extLst>
              <a:ext uri="{FF2B5EF4-FFF2-40B4-BE49-F238E27FC236}">
                <a16:creationId xmlns:a16="http://schemas.microsoft.com/office/drawing/2014/main" id="{9610DC5F-3A15-60E1-1BC9-81C5AEED2BBF}"/>
              </a:ext>
            </a:extLst>
          </p:cNvPr>
          <p:cNvSpPr/>
          <p:nvPr/>
        </p:nvSpPr>
        <p:spPr>
          <a:xfrm>
            <a:off x="5593666" y="178441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a:t>
            </a:r>
          </a:p>
        </p:txBody>
      </p:sp>
      <p:sp>
        <p:nvSpPr>
          <p:cNvPr id="81" name="Oval 80">
            <a:extLst>
              <a:ext uri="{FF2B5EF4-FFF2-40B4-BE49-F238E27FC236}">
                <a16:creationId xmlns:a16="http://schemas.microsoft.com/office/drawing/2014/main" id="{BD9E7FC4-6CFE-5283-7A12-AC30D836B479}"/>
              </a:ext>
            </a:extLst>
          </p:cNvPr>
          <p:cNvSpPr/>
          <p:nvPr/>
        </p:nvSpPr>
        <p:spPr>
          <a:xfrm>
            <a:off x="6671014" y="1251877"/>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94" name="Oval 93">
            <a:extLst>
              <a:ext uri="{FF2B5EF4-FFF2-40B4-BE49-F238E27FC236}">
                <a16:creationId xmlns:a16="http://schemas.microsoft.com/office/drawing/2014/main" id="{0A8EE080-0EAB-7AE3-6580-91A295F66BDC}"/>
              </a:ext>
            </a:extLst>
          </p:cNvPr>
          <p:cNvSpPr/>
          <p:nvPr/>
        </p:nvSpPr>
        <p:spPr>
          <a:xfrm>
            <a:off x="2920700" y="133716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9" name="TextBox 8">
            <a:extLst>
              <a:ext uri="{FF2B5EF4-FFF2-40B4-BE49-F238E27FC236}">
                <a16:creationId xmlns:a16="http://schemas.microsoft.com/office/drawing/2014/main" id="{339D7932-5001-9BA2-848C-52678F3E5CAC}"/>
              </a:ext>
            </a:extLst>
          </p:cNvPr>
          <p:cNvSpPr txBox="1"/>
          <p:nvPr/>
        </p:nvSpPr>
        <p:spPr>
          <a:xfrm>
            <a:off x="5587352" y="2150732"/>
            <a:ext cx="83548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a:t>
            </a:r>
          </a:p>
        </p:txBody>
      </p:sp>
      <p:sp>
        <p:nvSpPr>
          <p:cNvPr id="185" name="Rectangle 184">
            <a:extLst>
              <a:ext uri="{FF2B5EF4-FFF2-40B4-BE49-F238E27FC236}">
                <a16:creationId xmlns:a16="http://schemas.microsoft.com/office/drawing/2014/main" id="{75935BB7-AE26-615B-BE3F-55ED779648CE}"/>
              </a:ext>
            </a:extLst>
          </p:cNvPr>
          <p:cNvSpPr/>
          <p:nvPr/>
        </p:nvSpPr>
        <p:spPr>
          <a:xfrm>
            <a:off x="7195100" y="871802"/>
            <a:ext cx="2507700" cy="42373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F38065CA-1C7D-9B51-A300-EFA58C54D714}"/>
              </a:ext>
            </a:extLst>
          </p:cNvPr>
          <p:cNvSpPr txBox="1"/>
          <p:nvPr/>
        </p:nvSpPr>
        <p:spPr>
          <a:xfrm>
            <a:off x="7351374" y="4762884"/>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spTree>
    <p:extLst>
      <p:ext uri="{BB962C8B-B14F-4D97-AF65-F5344CB8AC3E}">
        <p14:creationId xmlns:p14="http://schemas.microsoft.com/office/powerpoint/2010/main" val="126123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F26A-3EA9-4276-983E-AC73E6C184C6}"/>
              </a:ext>
            </a:extLst>
          </p:cNvPr>
          <p:cNvSpPr>
            <a:spLocks noGrp="1"/>
          </p:cNvSpPr>
          <p:nvPr>
            <p:ph type="title"/>
          </p:nvPr>
        </p:nvSpPr>
        <p:spPr>
          <a:xfrm>
            <a:off x="1714274" y="10971"/>
            <a:ext cx="8229600" cy="533395"/>
          </a:xfrm>
        </p:spPr>
        <p:txBody>
          <a:bodyPr>
            <a:normAutofit fontScale="90000"/>
          </a:bodyPr>
          <a:lstStyle/>
          <a:p>
            <a:r>
              <a:rPr lang="en-US" dirty="0" err="1">
                <a:latin typeface="+mj-lt"/>
              </a:rPr>
              <a:t>FluSurv</a:t>
            </a:r>
            <a:r>
              <a:rPr lang="en-US" dirty="0">
                <a:latin typeface="+mj-lt"/>
              </a:rPr>
              <a:t>-NET on FHIR Actors and Systems – EHR to Site</a:t>
            </a:r>
          </a:p>
        </p:txBody>
      </p:sp>
      <p:grpSp>
        <p:nvGrpSpPr>
          <p:cNvPr id="4" name="Group 3">
            <a:extLst>
              <a:ext uri="{FF2B5EF4-FFF2-40B4-BE49-F238E27FC236}">
                <a16:creationId xmlns:a16="http://schemas.microsoft.com/office/drawing/2014/main" id="{67339442-C9C0-FA76-222B-1E50430A6340}"/>
              </a:ext>
            </a:extLst>
          </p:cNvPr>
          <p:cNvGrpSpPr/>
          <p:nvPr/>
        </p:nvGrpSpPr>
        <p:grpSpPr>
          <a:xfrm>
            <a:off x="1494624" y="755649"/>
            <a:ext cx="9665436" cy="5613986"/>
            <a:chOff x="1494624" y="755649"/>
            <a:chExt cx="9665436" cy="5613986"/>
          </a:xfrm>
        </p:grpSpPr>
        <p:sp>
          <p:nvSpPr>
            <p:cNvPr id="23" name="Rectangle 22">
              <a:extLst>
                <a:ext uri="{FF2B5EF4-FFF2-40B4-BE49-F238E27FC236}">
                  <a16:creationId xmlns:a16="http://schemas.microsoft.com/office/drawing/2014/main" id="{370A2071-BEB2-A0DC-123C-233F02E523C8}"/>
                </a:ext>
              </a:extLst>
            </p:cNvPr>
            <p:cNvSpPr/>
            <p:nvPr/>
          </p:nvSpPr>
          <p:spPr>
            <a:xfrm>
              <a:off x="1494624" y="871803"/>
              <a:ext cx="4067606" cy="4587406"/>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6" name="Rectangle 35">
              <a:extLst>
                <a:ext uri="{FF2B5EF4-FFF2-40B4-BE49-F238E27FC236}">
                  <a16:creationId xmlns:a16="http://schemas.microsoft.com/office/drawing/2014/main" id="{55EB3F32-3591-7A41-A2F9-324E31B80C29}"/>
                </a:ext>
              </a:extLst>
            </p:cNvPr>
            <p:cNvSpPr/>
            <p:nvPr/>
          </p:nvSpPr>
          <p:spPr>
            <a:xfrm>
              <a:off x="3572182" y="943268"/>
              <a:ext cx="181145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Healthcare Facility</a:t>
              </a: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 HIE)</a:t>
              </a:r>
              <a:r>
                <a:rPr kumimoji="0" lang="en-US" sz="14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 </a:t>
              </a:r>
              <a:endPar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endParaRPr>
            </a:p>
          </p:txBody>
        </p:sp>
        <p:sp>
          <p:nvSpPr>
            <p:cNvPr id="42" name="Rectangle 41">
              <a:extLst>
                <a:ext uri="{FF2B5EF4-FFF2-40B4-BE49-F238E27FC236}">
                  <a16:creationId xmlns:a16="http://schemas.microsoft.com/office/drawing/2014/main" id="{F1F5F65C-EE6A-094E-9082-D795AA13A674}"/>
                </a:ext>
              </a:extLst>
            </p:cNvPr>
            <p:cNvSpPr/>
            <p:nvPr/>
          </p:nvSpPr>
          <p:spPr>
            <a:xfrm>
              <a:off x="7305537" y="1084783"/>
              <a:ext cx="1530153" cy="18615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Repository (KAR)</a:t>
              </a: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43" name="Picture 11">
              <a:extLst>
                <a:ext uri="{FF2B5EF4-FFF2-40B4-BE49-F238E27FC236}">
                  <a16:creationId xmlns:a16="http://schemas.microsoft.com/office/drawing/2014/main" id="{360FF655-C32A-0A40-8C63-6C93DFFC40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1131951"/>
              <a:ext cx="1017213" cy="682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4" name="Rectangle 43">
              <a:extLst>
                <a:ext uri="{FF2B5EF4-FFF2-40B4-BE49-F238E27FC236}">
                  <a16:creationId xmlns:a16="http://schemas.microsoft.com/office/drawing/2014/main" id="{BEFA2044-EDB0-9942-8BB2-FEB6F5A3C57A}"/>
                </a:ext>
              </a:extLst>
            </p:cNvPr>
            <p:cNvSpPr/>
            <p:nvPr/>
          </p:nvSpPr>
          <p:spPr>
            <a:xfrm>
              <a:off x="3605304" y="3756547"/>
              <a:ext cx="1811459" cy="146446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eCR Now 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(or </a:t>
              </a:r>
              <a:r>
                <a:rPr lang="en-US" sz="1400" b="1" dirty="0">
                  <a:solidFill>
                    <a:prstClr val="black"/>
                  </a:solidFill>
                  <a:latin typeface="Calibri" panose="020F0502020204030204" pitchFamily="34" charset="0"/>
                  <a:cs typeface="Calibri" panose="020F0502020204030204" pitchFamily="34" charset="0"/>
                </a:rPr>
                <a:t>V</a:t>
              </a:r>
              <a:r>
                <a:rPr kumimoji="0" lang="en-US" sz="14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endor</a:t>
              </a: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Developed </a:t>
              </a:r>
              <a:r>
                <a:rPr lang="en-US" sz="1400" b="1" dirty="0">
                  <a:solidFill>
                    <a:prstClr val="black"/>
                  </a:solidFill>
                  <a:latin typeface="Calibri" panose="020F0502020204030204" pitchFamily="34" charset="0"/>
                  <a:cs typeface="Calibri" panose="020F0502020204030204" pitchFamily="34" charset="0"/>
                </a:rPr>
                <a:t>S</a:t>
              </a:r>
              <a:r>
                <a:rPr kumimoji="0" lang="en-US" sz="1400" b="1" i="0" u="none" strike="noStrike" kern="1200" cap="none" spc="0" normalizeH="0" baseline="0" noProof="0" dirty="0" err="1">
                  <a:ln>
                    <a:noFill/>
                  </a:ln>
                  <a:solidFill>
                    <a:prstClr val="black"/>
                  </a:solidFill>
                  <a:effectLst/>
                  <a:uLnTx/>
                  <a:uFillTx/>
                  <a:latin typeface="Calibri" panose="020F0502020204030204" pitchFamily="34" charset="0"/>
                  <a:ea typeface="+mn-ea"/>
                  <a:cs typeface="Calibri" panose="020F0502020204030204" pitchFamily="34" charset="0"/>
                </a:rPr>
                <a:t>olution</a:t>
              </a: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TextBox 2">
              <a:extLst>
                <a:ext uri="{FF2B5EF4-FFF2-40B4-BE49-F238E27FC236}">
                  <a16:creationId xmlns:a16="http://schemas.microsoft.com/office/drawing/2014/main" id="{9B0538E9-2646-A747-B04E-9BE6FDC8E143}"/>
                </a:ext>
              </a:extLst>
            </p:cNvPr>
            <p:cNvSpPr txBox="1"/>
            <p:nvPr/>
          </p:nvSpPr>
          <p:spPr>
            <a:xfrm>
              <a:off x="1918466" y="1829284"/>
              <a:ext cx="58702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Provider</a:t>
              </a:r>
            </a:p>
          </p:txBody>
        </p:sp>
        <p:sp>
          <p:nvSpPr>
            <p:cNvPr id="14" name="Rectangle 13">
              <a:extLst>
                <a:ext uri="{FF2B5EF4-FFF2-40B4-BE49-F238E27FC236}">
                  <a16:creationId xmlns:a16="http://schemas.microsoft.com/office/drawing/2014/main" id="{479C20FF-6D39-CC4E-A2AF-D5479DF1173E}"/>
                </a:ext>
              </a:extLst>
            </p:cNvPr>
            <p:cNvSpPr/>
            <p:nvPr/>
          </p:nvSpPr>
          <p:spPr>
            <a:xfrm>
              <a:off x="9454897" y="3353232"/>
              <a:ext cx="1282018" cy="26766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RESP-NET Site)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3C9BAF63-CC92-4E4B-85C7-70BFDED2D900}"/>
                </a:ext>
              </a:extLst>
            </p:cNvPr>
            <p:cNvCxnSpPr>
              <a:cxnSpLocks/>
              <a:stCxn id="43" idx="3"/>
              <a:endCxn id="36" idx="1"/>
            </p:cNvCxnSpPr>
            <p:nvPr/>
          </p:nvCxnSpPr>
          <p:spPr>
            <a:xfrm>
              <a:off x="2818480" y="1473345"/>
              <a:ext cx="753702" cy="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943A4E-8DD9-744F-96A1-5AD630599D06}"/>
                </a:ext>
              </a:extLst>
            </p:cNvPr>
            <p:cNvSpPr txBox="1"/>
            <p:nvPr/>
          </p:nvSpPr>
          <p:spPr>
            <a:xfrm>
              <a:off x="2911794" y="997762"/>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10" name="Straight Arrow Connector 9">
              <a:extLst>
                <a:ext uri="{FF2B5EF4-FFF2-40B4-BE49-F238E27FC236}">
                  <a16:creationId xmlns:a16="http://schemas.microsoft.com/office/drawing/2014/main" id="{1D166045-49C2-FD4F-9998-22C5BE37017E}"/>
                </a:ext>
              </a:extLst>
            </p:cNvPr>
            <p:cNvCxnSpPr>
              <a:cxnSpLocks/>
            </p:cNvCxnSpPr>
            <p:nvPr/>
          </p:nvCxnSpPr>
          <p:spPr>
            <a:xfrm>
              <a:off x="4066853" y="2021915"/>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E83879-DF92-2E4F-9351-EF0FAF87E04E}"/>
                </a:ext>
              </a:extLst>
            </p:cNvPr>
            <p:cNvCxnSpPr>
              <a:cxnSpLocks/>
            </p:cNvCxnSpPr>
            <p:nvPr/>
          </p:nvCxnSpPr>
          <p:spPr>
            <a:xfrm flipH="1" flipV="1">
              <a:off x="4411872" y="2012932"/>
              <a:ext cx="9284" cy="175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9CBDC131-4300-864E-9635-99A44D04DB59}"/>
                </a:ext>
              </a:extLst>
            </p:cNvPr>
            <p:cNvCxnSpPr>
              <a:cxnSpLocks/>
            </p:cNvCxnSpPr>
            <p:nvPr/>
          </p:nvCxnSpPr>
          <p:spPr>
            <a:xfrm flipV="1">
              <a:off x="5418120" y="2945998"/>
              <a:ext cx="3034774" cy="1304980"/>
            </a:xfrm>
            <a:prstGeom prst="bentConnector3">
              <a:avLst>
                <a:gd name="adj1" fmla="val 100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234B390F-D1FD-AC4C-A4FC-054B3ECA77FC}"/>
                </a:ext>
              </a:extLst>
            </p:cNvPr>
            <p:cNvCxnSpPr>
              <a:cxnSpLocks/>
              <a:stCxn id="42" idx="2"/>
            </p:cNvCxnSpPr>
            <p:nvPr/>
          </p:nvCxnSpPr>
          <p:spPr>
            <a:xfrm rot="5400000">
              <a:off x="6197975" y="2182413"/>
              <a:ext cx="1108701" cy="2636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3E30D16-E5F0-1049-A518-29146A5A9F28}"/>
                </a:ext>
              </a:extLst>
            </p:cNvPr>
            <p:cNvCxnSpPr>
              <a:cxnSpLocks/>
            </p:cNvCxnSpPr>
            <p:nvPr/>
          </p:nvCxnSpPr>
          <p:spPr>
            <a:xfrm>
              <a:off x="5415459" y="4458463"/>
              <a:ext cx="4039438" cy="1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16AAEAD-8C76-C24E-8FC1-E64861A88E24}"/>
                </a:ext>
              </a:extLst>
            </p:cNvPr>
            <p:cNvSpPr txBox="1"/>
            <p:nvPr/>
          </p:nvSpPr>
          <p:spPr>
            <a:xfrm>
              <a:off x="8068770" y="4245908"/>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11" name="TextBox 110">
              <a:extLst>
                <a:ext uri="{FF2B5EF4-FFF2-40B4-BE49-F238E27FC236}">
                  <a16:creationId xmlns:a16="http://schemas.microsoft.com/office/drawing/2014/main" id="{4870AD88-A3E0-984B-BF00-CAE08531225F}"/>
                </a:ext>
              </a:extLst>
            </p:cNvPr>
            <p:cNvSpPr txBox="1"/>
            <p:nvPr/>
          </p:nvSpPr>
          <p:spPr>
            <a:xfrm>
              <a:off x="7011627" y="4050034"/>
              <a:ext cx="143882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a:t>
              </a:r>
            </a:p>
          </p:txBody>
        </p:sp>
        <p:sp>
          <p:nvSpPr>
            <p:cNvPr id="151" name="TextBox 150">
              <a:extLst>
                <a:ext uri="{FF2B5EF4-FFF2-40B4-BE49-F238E27FC236}">
                  <a16:creationId xmlns:a16="http://schemas.microsoft.com/office/drawing/2014/main" id="{26291C53-6A51-C74F-B1B9-009CE93394AE}"/>
                </a:ext>
              </a:extLst>
            </p:cNvPr>
            <p:cNvSpPr txBox="1"/>
            <p:nvPr/>
          </p:nvSpPr>
          <p:spPr>
            <a:xfrm>
              <a:off x="2042689" y="5228377"/>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8" name="Elbow Connector 7">
              <a:extLst>
                <a:ext uri="{FF2B5EF4-FFF2-40B4-BE49-F238E27FC236}">
                  <a16:creationId xmlns:a16="http://schemas.microsoft.com/office/drawing/2014/main" id="{751C4F30-28CA-EF44-A182-47B39C3E601D}"/>
                </a:ext>
              </a:extLst>
            </p:cNvPr>
            <p:cNvCxnSpPr>
              <a:cxnSpLocks/>
              <a:stCxn id="14" idx="0"/>
            </p:cNvCxnSpPr>
            <p:nvPr/>
          </p:nvCxnSpPr>
          <p:spPr>
            <a:xfrm rot="16200000" flipV="1">
              <a:off x="9125118" y="2382444"/>
              <a:ext cx="688150" cy="1253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DDA431C-00C6-0A46-9F75-875AFD6E4AA4}"/>
                </a:ext>
              </a:extLst>
            </p:cNvPr>
            <p:cNvSpPr txBox="1"/>
            <p:nvPr/>
          </p:nvSpPr>
          <p:spPr>
            <a:xfrm>
              <a:off x="9043339" y="2461319"/>
              <a:ext cx="185178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Create/Update Knowledge Artifact</a:t>
              </a:r>
            </a:p>
          </p:txBody>
        </p:sp>
        <p:cxnSp>
          <p:nvCxnSpPr>
            <p:cNvPr id="54" name="Elbow Connector 53">
              <a:extLst>
                <a:ext uri="{FF2B5EF4-FFF2-40B4-BE49-F238E27FC236}">
                  <a16:creationId xmlns:a16="http://schemas.microsoft.com/office/drawing/2014/main" id="{BCE28A0B-0073-F94F-A63F-868AD5AA2979}"/>
                </a:ext>
              </a:extLst>
            </p:cNvPr>
            <p:cNvCxnSpPr>
              <a:cxnSpLocks/>
            </p:cNvCxnSpPr>
            <p:nvPr/>
          </p:nvCxnSpPr>
          <p:spPr>
            <a:xfrm flipH="1">
              <a:off x="5383641" y="1325700"/>
              <a:ext cx="18896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1562E9C8-CA5F-464E-8F20-FCE703E2AEDD}"/>
                </a:ext>
              </a:extLst>
            </p:cNvPr>
            <p:cNvCxnSpPr>
              <a:cxnSpLocks/>
            </p:cNvCxnSpPr>
            <p:nvPr/>
          </p:nvCxnSpPr>
          <p:spPr>
            <a:xfrm rot="10800000" flipV="1">
              <a:off x="5422952" y="2942174"/>
              <a:ext cx="2075128" cy="867963"/>
            </a:xfrm>
            <a:prstGeom prst="bentConnector3">
              <a:avLst>
                <a:gd name="adj1" fmla="val -307"/>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ACA3521-AF2A-9A48-86E9-4C978C80A086}"/>
                </a:ext>
              </a:extLst>
            </p:cNvPr>
            <p:cNvSpPr txBox="1"/>
            <p:nvPr/>
          </p:nvSpPr>
          <p:spPr>
            <a:xfrm>
              <a:off x="5829074" y="1421926"/>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5" name="Oval 84">
              <a:extLst>
                <a:ext uri="{FF2B5EF4-FFF2-40B4-BE49-F238E27FC236}">
                  <a16:creationId xmlns:a16="http://schemas.microsoft.com/office/drawing/2014/main" id="{2C655669-D4E2-9B43-822A-A6BDDE8317A1}"/>
                </a:ext>
              </a:extLst>
            </p:cNvPr>
            <p:cNvSpPr/>
            <p:nvPr/>
          </p:nvSpPr>
          <p:spPr>
            <a:xfrm>
              <a:off x="6722702" y="119125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92" name="TextBox 91">
              <a:extLst>
                <a:ext uri="{FF2B5EF4-FFF2-40B4-BE49-F238E27FC236}">
                  <a16:creationId xmlns:a16="http://schemas.microsoft.com/office/drawing/2014/main" id="{CBD6300D-DB2D-9F4F-82EC-01CAC6CE49CC}"/>
                </a:ext>
              </a:extLst>
            </p:cNvPr>
            <p:cNvSpPr txBox="1"/>
            <p:nvPr/>
          </p:nvSpPr>
          <p:spPr>
            <a:xfrm>
              <a:off x="5563142" y="1009098"/>
              <a:ext cx="12056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sp>
          <p:nvSpPr>
            <p:cNvPr id="93" name="TextBox 92">
              <a:extLst>
                <a:ext uri="{FF2B5EF4-FFF2-40B4-BE49-F238E27FC236}">
                  <a16:creationId xmlns:a16="http://schemas.microsoft.com/office/drawing/2014/main" id="{9D451456-53A2-D64A-B929-73C29AE94E5E}"/>
                </a:ext>
              </a:extLst>
            </p:cNvPr>
            <p:cNvSpPr txBox="1"/>
            <p:nvPr/>
          </p:nvSpPr>
          <p:spPr>
            <a:xfrm>
              <a:off x="5745488" y="3482438"/>
              <a:ext cx="11837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cxnSp>
          <p:nvCxnSpPr>
            <p:cNvPr id="95" name="Straight Arrow Connector 94">
              <a:extLst>
                <a:ext uri="{FF2B5EF4-FFF2-40B4-BE49-F238E27FC236}">
                  <a16:creationId xmlns:a16="http://schemas.microsoft.com/office/drawing/2014/main" id="{9F9C6038-CE81-3C49-96FD-829F02A462F8}"/>
                </a:ext>
              </a:extLst>
            </p:cNvPr>
            <p:cNvCxnSpPr>
              <a:cxnSpLocks/>
            </p:cNvCxnSpPr>
            <p:nvPr/>
          </p:nvCxnSpPr>
          <p:spPr>
            <a:xfrm flipH="1" flipV="1">
              <a:off x="3676476" y="2012932"/>
              <a:ext cx="18748" cy="173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D45DA31-413F-7D41-BF43-F0B606725107}"/>
                </a:ext>
              </a:extLst>
            </p:cNvPr>
            <p:cNvSpPr txBox="1"/>
            <p:nvPr/>
          </p:nvSpPr>
          <p:spPr>
            <a:xfrm>
              <a:off x="7624195" y="3671263"/>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1" name="TextBox 100">
              <a:extLst>
                <a:ext uri="{FF2B5EF4-FFF2-40B4-BE49-F238E27FC236}">
                  <a16:creationId xmlns:a16="http://schemas.microsoft.com/office/drawing/2014/main" id="{A799AB7E-52C1-484F-8893-C2E26E197E13}"/>
                </a:ext>
              </a:extLst>
            </p:cNvPr>
            <p:cNvSpPr txBox="1"/>
            <p:nvPr/>
          </p:nvSpPr>
          <p:spPr>
            <a:xfrm>
              <a:off x="7185504" y="3011465"/>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4" name="TextBox 103">
              <a:extLst>
                <a:ext uri="{FF2B5EF4-FFF2-40B4-BE49-F238E27FC236}">
                  <a16:creationId xmlns:a16="http://schemas.microsoft.com/office/drawing/2014/main" id="{C0D55D2C-7BDC-A24C-9FAA-A7F11B9ED618}"/>
                </a:ext>
              </a:extLst>
            </p:cNvPr>
            <p:cNvSpPr txBox="1"/>
            <p:nvPr/>
          </p:nvSpPr>
          <p:spPr>
            <a:xfrm>
              <a:off x="6174033" y="3875117"/>
              <a:ext cx="203056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 Response</a:t>
              </a:r>
            </a:p>
          </p:txBody>
        </p:sp>
        <p:sp>
          <p:nvSpPr>
            <p:cNvPr id="134" name="TextBox 133">
              <a:extLst>
                <a:ext uri="{FF2B5EF4-FFF2-40B4-BE49-F238E27FC236}">
                  <a16:creationId xmlns:a16="http://schemas.microsoft.com/office/drawing/2014/main" id="{D79586C5-E22C-7C40-BE34-C6DEB3655BF3}"/>
                </a:ext>
              </a:extLst>
            </p:cNvPr>
            <p:cNvSpPr txBox="1"/>
            <p:nvPr/>
          </p:nvSpPr>
          <p:spPr>
            <a:xfrm rot="5400000">
              <a:off x="3467765" y="2882978"/>
              <a:ext cx="137088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Notification</a:t>
              </a:r>
            </a:p>
          </p:txBody>
        </p:sp>
        <p:sp>
          <p:nvSpPr>
            <p:cNvPr id="135" name="TextBox 134">
              <a:extLst>
                <a:ext uri="{FF2B5EF4-FFF2-40B4-BE49-F238E27FC236}">
                  <a16:creationId xmlns:a16="http://schemas.microsoft.com/office/drawing/2014/main" id="{3A7E785B-6B1C-0644-A214-1BC97314A49E}"/>
                </a:ext>
              </a:extLst>
            </p:cNvPr>
            <p:cNvSpPr txBox="1"/>
            <p:nvPr/>
          </p:nvSpPr>
          <p:spPr>
            <a:xfrm rot="5400000">
              <a:off x="3150566" y="2635423"/>
              <a:ext cx="120738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Creation</a:t>
              </a:r>
            </a:p>
          </p:txBody>
        </p:sp>
        <p:cxnSp>
          <p:nvCxnSpPr>
            <p:cNvPr id="137" name="Straight Arrow Connector 136">
              <a:extLst>
                <a:ext uri="{FF2B5EF4-FFF2-40B4-BE49-F238E27FC236}">
                  <a16:creationId xmlns:a16="http://schemas.microsoft.com/office/drawing/2014/main" id="{D5ADA42E-91BC-5440-972E-11728429AC3C}"/>
                </a:ext>
              </a:extLst>
            </p:cNvPr>
            <p:cNvCxnSpPr>
              <a:cxnSpLocks/>
            </p:cNvCxnSpPr>
            <p:nvPr/>
          </p:nvCxnSpPr>
          <p:spPr>
            <a:xfrm flipV="1">
              <a:off x="4844411" y="2021915"/>
              <a:ext cx="0" cy="172701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07AEBA68-C2D2-F24C-A7B3-0DAE745C0C23}"/>
                </a:ext>
              </a:extLst>
            </p:cNvPr>
            <p:cNvSpPr txBox="1"/>
            <p:nvPr/>
          </p:nvSpPr>
          <p:spPr>
            <a:xfrm rot="5400000">
              <a:off x="4289051" y="2878363"/>
              <a:ext cx="12799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 Response</a:t>
              </a:r>
            </a:p>
          </p:txBody>
        </p:sp>
        <p:sp>
          <p:nvSpPr>
            <p:cNvPr id="37" name="TextBox 36">
              <a:extLst>
                <a:ext uri="{FF2B5EF4-FFF2-40B4-BE49-F238E27FC236}">
                  <a16:creationId xmlns:a16="http://schemas.microsoft.com/office/drawing/2014/main" id="{FFF16D0F-29EE-DA31-3426-B2C466AD10BA}"/>
                </a:ext>
              </a:extLst>
            </p:cNvPr>
            <p:cNvSpPr txBox="1"/>
            <p:nvPr/>
          </p:nvSpPr>
          <p:spPr>
            <a:xfrm>
              <a:off x="10232858" y="895997"/>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1" name="Oval 40">
              <a:extLst>
                <a:ext uri="{FF2B5EF4-FFF2-40B4-BE49-F238E27FC236}">
                  <a16:creationId xmlns:a16="http://schemas.microsoft.com/office/drawing/2014/main" id="{7DEC2C41-B3A2-810D-550F-53DC95324AED}"/>
                </a:ext>
              </a:extLst>
            </p:cNvPr>
            <p:cNvSpPr/>
            <p:nvPr/>
          </p:nvSpPr>
          <p:spPr>
            <a:xfrm>
              <a:off x="7255990" y="338364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48" name="Oval 47">
              <a:extLst>
                <a:ext uri="{FF2B5EF4-FFF2-40B4-BE49-F238E27FC236}">
                  <a16:creationId xmlns:a16="http://schemas.microsoft.com/office/drawing/2014/main" id="{59ECD045-143E-D1DC-3023-1BE34FC125AE}"/>
                </a:ext>
              </a:extLst>
            </p:cNvPr>
            <p:cNvSpPr/>
            <p:nvPr/>
          </p:nvSpPr>
          <p:spPr>
            <a:xfrm>
              <a:off x="7810917" y="330380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a:t>
              </a:r>
            </a:p>
          </p:txBody>
        </p:sp>
        <p:sp>
          <p:nvSpPr>
            <p:cNvPr id="57" name="Oval 56">
              <a:extLst>
                <a:ext uri="{FF2B5EF4-FFF2-40B4-BE49-F238E27FC236}">
                  <a16:creationId xmlns:a16="http://schemas.microsoft.com/office/drawing/2014/main" id="{7AEBBB1F-162B-74BC-74F5-A640F23D0546}"/>
                </a:ext>
              </a:extLst>
            </p:cNvPr>
            <p:cNvSpPr/>
            <p:nvPr/>
          </p:nvSpPr>
          <p:spPr>
            <a:xfrm>
              <a:off x="5731586" y="411891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58" name="Oval 57">
              <a:extLst>
                <a:ext uri="{FF2B5EF4-FFF2-40B4-BE49-F238E27FC236}">
                  <a16:creationId xmlns:a16="http://schemas.microsoft.com/office/drawing/2014/main" id="{C35E8EE0-BCF9-E1F4-F71B-36D231A90FAF}"/>
                </a:ext>
              </a:extLst>
            </p:cNvPr>
            <p:cNvSpPr/>
            <p:nvPr/>
          </p:nvSpPr>
          <p:spPr>
            <a:xfrm>
              <a:off x="9859710" y="274981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59" name="Oval 58">
              <a:extLst>
                <a:ext uri="{FF2B5EF4-FFF2-40B4-BE49-F238E27FC236}">
                  <a16:creationId xmlns:a16="http://schemas.microsoft.com/office/drawing/2014/main" id="{DE7C149A-B6A9-5FCD-C84B-D3D6AE8B6103}"/>
                </a:ext>
              </a:extLst>
            </p:cNvPr>
            <p:cNvSpPr/>
            <p:nvPr/>
          </p:nvSpPr>
          <p:spPr>
            <a:xfrm>
              <a:off x="7577263" y="430522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pitchFamily="34" charset="0"/>
                  <a:cs typeface="Calibri" panose="020F0502020204030204" pitchFamily="34" charset="0"/>
                </a:rPr>
                <a:t>7</a:t>
              </a:r>
              <a:endPar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78" name="Oval 77">
              <a:extLst>
                <a:ext uri="{FF2B5EF4-FFF2-40B4-BE49-F238E27FC236}">
                  <a16:creationId xmlns:a16="http://schemas.microsoft.com/office/drawing/2014/main" id="{55CE636C-EFBD-54D7-CB87-6217893187B6}"/>
                </a:ext>
              </a:extLst>
            </p:cNvPr>
            <p:cNvSpPr/>
            <p:nvPr/>
          </p:nvSpPr>
          <p:spPr>
            <a:xfrm>
              <a:off x="4601820" y="211936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a:t>
              </a:r>
            </a:p>
          </p:txBody>
        </p:sp>
        <p:sp>
          <p:nvSpPr>
            <p:cNvPr id="79" name="Oval 78">
              <a:extLst>
                <a:ext uri="{FF2B5EF4-FFF2-40B4-BE49-F238E27FC236}">
                  <a16:creationId xmlns:a16="http://schemas.microsoft.com/office/drawing/2014/main" id="{123E9A3C-FE6E-AE59-2B2C-C380B051736A}"/>
                </a:ext>
              </a:extLst>
            </p:cNvPr>
            <p:cNvSpPr/>
            <p:nvPr/>
          </p:nvSpPr>
          <p:spPr>
            <a:xfrm>
              <a:off x="4209147" y="327416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t>
              </a:r>
            </a:p>
          </p:txBody>
        </p:sp>
        <p:sp>
          <p:nvSpPr>
            <p:cNvPr id="80" name="Oval 79">
              <a:extLst>
                <a:ext uri="{FF2B5EF4-FFF2-40B4-BE49-F238E27FC236}">
                  <a16:creationId xmlns:a16="http://schemas.microsoft.com/office/drawing/2014/main" id="{92EACD01-A612-329A-1B89-5E870C1D2221}"/>
                </a:ext>
              </a:extLst>
            </p:cNvPr>
            <p:cNvSpPr/>
            <p:nvPr/>
          </p:nvSpPr>
          <p:spPr>
            <a:xfrm>
              <a:off x="3820097" y="208927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a:t>
              </a:r>
            </a:p>
          </p:txBody>
        </p:sp>
        <p:sp>
          <p:nvSpPr>
            <p:cNvPr id="81" name="Oval 80">
              <a:extLst>
                <a:ext uri="{FF2B5EF4-FFF2-40B4-BE49-F238E27FC236}">
                  <a16:creationId xmlns:a16="http://schemas.microsoft.com/office/drawing/2014/main" id="{0D2F6A1F-A63E-FEDA-29F2-DAA28453724D}"/>
                </a:ext>
              </a:extLst>
            </p:cNvPr>
            <p:cNvSpPr/>
            <p:nvPr/>
          </p:nvSpPr>
          <p:spPr>
            <a:xfrm>
              <a:off x="3460989" y="3283837"/>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a:t>
              </a:r>
            </a:p>
          </p:txBody>
        </p:sp>
        <p:sp>
          <p:nvSpPr>
            <p:cNvPr id="94" name="Oval 93">
              <a:extLst>
                <a:ext uri="{FF2B5EF4-FFF2-40B4-BE49-F238E27FC236}">
                  <a16:creationId xmlns:a16="http://schemas.microsoft.com/office/drawing/2014/main" id="{DFFF2915-1D58-14D7-E57D-DF964288D61D}"/>
                </a:ext>
              </a:extLst>
            </p:cNvPr>
            <p:cNvSpPr/>
            <p:nvPr/>
          </p:nvSpPr>
          <p:spPr>
            <a:xfrm>
              <a:off x="2920700" y="133716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9" name="TextBox 8">
              <a:extLst>
                <a:ext uri="{FF2B5EF4-FFF2-40B4-BE49-F238E27FC236}">
                  <a16:creationId xmlns:a16="http://schemas.microsoft.com/office/drawing/2014/main" id="{E754920D-4504-FDF9-BE9C-498374A53A73}"/>
                </a:ext>
              </a:extLst>
            </p:cNvPr>
            <p:cNvSpPr txBox="1"/>
            <p:nvPr/>
          </p:nvSpPr>
          <p:spPr>
            <a:xfrm rot="5400000">
              <a:off x="4098770" y="2820074"/>
              <a:ext cx="83548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a:t>
              </a:r>
            </a:p>
          </p:txBody>
        </p:sp>
        <p:sp>
          <p:nvSpPr>
            <p:cNvPr id="182" name="Rectangle 181">
              <a:extLst>
                <a:ext uri="{FF2B5EF4-FFF2-40B4-BE49-F238E27FC236}">
                  <a16:creationId xmlns:a16="http://schemas.microsoft.com/office/drawing/2014/main" id="{8EAA497F-9F32-7280-909D-138154AACCEC}"/>
                </a:ext>
              </a:extLst>
            </p:cNvPr>
            <p:cNvSpPr/>
            <p:nvPr/>
          </p:nvSpPr>
          <p:spPr>
            <a:xfrm>
              <a:off x="7215350" y="755649"/>
              <a:ext cx="1810916" cy="23443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4" name="TextBox 183">
              <a:extLst>
                <a:ext uri="{FF2B5EF4-FFF2-40B4-BE49-F238E27FC236}">
                  <a16:creationId xmlns:a16="http://schemas.microsoft.com/office/drawing/2014/main" id="{9EFED53D-586C-80D7-5B32-42DEC78EACD4}"/>
                </a:ext>
              </a:extLst>
            </p:cNvPr>
            <p:cNvSpPr txBox="1"/>
            <p:nvPr/>
          </p:nvSpPr>
          <p:spPr>
            <a:xfrm>
              <a:off x="7368415" y="824023"/>
              <a:ext cx="153015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Organization Hosting KAR</a:t>
              </a:r>
            </a:p>
          </p:txBody>
        </p:sp>
        <p:sp>
          <p:nvSpPr>
            <p:cNvPr id="185" name="Rectangle 184">
              <a:extLst>
                <a:ext uri="{FF2B5EF4-FFF2-40B4-BE49-F238E27FC236}">
                  <a16:creationId xmlns:a16="http://schemas.microsoft.com/office/drawing/2014/main" id="{F8D2D7E3-B0F4-21D3-54CD-C84A746DDE10}"/>
                </a:ext>
              </a:extLst>
            </p:cNvPr>
            <p:cNvSpPr/>
            <p:nvPr/>
          </p:nvSpPr>
          <p:spPr>
            <a:xfrm>
              <a:off x="9349144" y="3126881"/>
              <a:ext cx="1810916" cy="324275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E5DADEAE-43FF-E3FB-0081-13A9D0F1C08B}"/>
                </a:ext>
              </a:extLst>
            </p:cNvPr>
            <p:cNvSpPr txBox="1"/>
            <p:nvPr/>
          </p:nvSpPr>
          <p:spPr>
            <a:xfrm>
              <a:off x="9517419" y="6128388"/>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grpSp>
    </p:spTree>
    <p:extLst>
      <p:ext uri="{BB962C8B-B14F-4D97-AF65-F5344CB8AC3E}">
        <p14:creationId xmlns:p14="http://schemas.microsoft.com/office/powerpoint/2010/main" val="144630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C83C8-0886-27AA-B62C-314E62C03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2BDB8-971E-34B7-52A5-88ED39E58269}"/>
              </a:ext>
            </a:extLst>
          </p:cNvPr>
          <p:cNvSpPr>
            <a:spLocks noGrp="1"/>
          </p:cNvSpPr>
          <p:nvPr>
            <p:ph type="title"/>
          </p:nvPr>
        </p:nvSpPr>
        <p:spPr>
          <a:xfrm>
            <a:off x="1714274" y="10971"/>
            <a:ext cx="8229600" cy="533395"/>
          </a:xfrm>
        </p:spPr>
        <p:txBody>
          <a:bodyPr>
            <a:normAutofit fontScale="90000"/>
          </a:bodyPr>
          <a:lstStyle/>
          <a:p>
            <a:r>
              <a:rPr lang="en-US" dirty="0" err="1">
                <a:latin typeface="+mj-lt"/>
              </a:rPr>
              <a:t>FluSurv</a:t>
            </a:r>
            <a:r>
              <a:rPr lang="en-US" dirty="0">
                <a:latin typeface="+mj-lt"/>
              </a:rPr>
              <a:t>-NET on FHIR Actors and Systems – EHR to Site</a:t>
            </a:r>
          </a:p>
        </p:txBody>
      </p:sp>
      <p:sp>
        <p:nvSpPr>
          <p:cNvPr id="23" name="Rectangle 22">
            <a:extLst>
              <a:ext uri="{FF2B5EF4-FFF2-40B4-BE49-F238E27FC236}">
                <a16:creationId xmlns:a16="http://schemas.microsoft.com/office/drawing/2014/main" id="{A99963E4-703A-3BA4-1EE2-3793EFBB8134}"/>
              </a:ext>
            </a:extLst>
          </p:cNvPr>
          <p:cNvSpPr/>
          <p:nvPr/>
        </p:nvSpPr>
        <p:spPr>
          <a:xfrm>
            <a:off x="1494624" y="1421926"/>
            <a:ext cx="4067606" cy="3821406"/>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6" name="Rectangle 35">
            <a:extLst>
              <a:ext uri="{FF2B5EF4-FFF2-40B4-BE49-F238E27FC236}">
                <a16:creationId xmlns:a16="http://schemas.microsoft.com/office/drawing/2014/main" id="{007E6F8F-AA9E-F898-F1B2-D56BA8C01645}"/>
              </a:ext>
            </a:extLst>
          </p:cNvPr>
          <p:cNvSpPr/>
          <p:nvPr/>
        </p:nvSpPr>
        <p:spPr>
          <a:xfrm>
            <a:off x="3572182" y="1741275"/>
            <a:ext cx="1811459" cy="293224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Healthcare Facility with FHIR-enabled EHR, HIE with FHIR capability)</a:t>
            </a: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 </a:t>
            </a:r>
          </a:p>
        </p:txBody>
      </p:sp>
      <p:sp>
        <p:nvSpPr>
          <p:cNvPr id="42" name="Rectangle 41">
            <a:extLst>
              <a:ext uri="{FF2B5EF4-FFF2-40B4-BE49-F238E27FC236}">
                <a16:creationId xmlns:a16="http://schemas.microsoft.com/office/drawing/2014/main" id="{AE7CC428-792C-7E0B-D91D-1B63B8310C8B}"/>
              </a:ext>
            </a:extLst>
          </p:cNvPr>
          <p:cNvSpPr/>
          <p:nvPr/>
        </p:nvSpPr>
        <p:spPr>
          <a:xfrm>
            <a:off x="7305537" y="1084783"/>
            <a:ext cx="1530153" cy="18615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Repository (KAR)</a:t>
            </a: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43" name="Picture 11">
            <a:extLst>
              <a:ext uri="{FF2B5EF4-FFF2-40B4-BE49-F238E27FC236}">
                <a16:creationId xmlns:a16="http://schemas.microsoft.com/office/drawing/2014/main" id="{21472FB5-232D-4133-9C9C-92425424AD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2866771"/>
            <a:ext cx="1017213" cy="6827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a:extLst>
              <a:ext uri="{FF2B5EF4-FFF2-40B4-BE49-F238E27FC236}">
                <a16:creationId xmlns:a16="http://schemas.microsoft.com/office/drawing/2014/main" id="{3771B35F-FF04-8383-B3FD-80273810B61D}"/>
              </a:ext>
            </a:extLst>
          </p:cNvPr>
          <p:cNvSpPr txBox="1"/>
          <p:nvPr/>
        </p:nvSpPr>
        <p:spPr>
          <a:xfrm>
            <a:off x="1918466" y="3564104"/>
            <a:ext cx="58702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Provider</a:t>
            </a:r>
          </a:p>
        </p:txBody>
      </p:sp>
      <p:sp>
        <p:nvSpPr>
          <p:cNvPr id="14" name="Rectangle 13">
            <a:extLst>
              <a:ext uri="{FF2B5EF4-FFF2-40B4-BE49-F238E27FC236}">
                <a16:creationId xmlns:a16="http://schemas.microsoft.com/office/drawing/2014/main" id="{E8EEC864-DE85-118E-2DD5-7E8CBA87C265}"/>
              </a:ext>
            </a:extLst>
          </p:cNvPr>
          <p:cNvSpPr/>
          <p:nvPr/>
        </p:nvSpPr>
        <p:spPr>
          <a:xfrm>
            <a:off x="9454897" y="3353232"/>
            <a:ext cx="1282018" cy="26766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RESP-NET Site)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69358771-AC64-25F0-DD42-69D6F110E5BE}"/>
              </a:ext>
            </a:extLst>
          </p:cNvPr>
          <p:cNvCxnSpPr>
            <a:cxnSpLocks/>
            <a:stCxn id="43" idx="3"/>
            <a:endCxn id="36" idx="1"/>
          </p:cNvCxnSpPr>
          <p:nvPr/>
        </p:nvCxnSpPr>
        <p:spPr>
          <a:xfrm flipV="1">
            <a:off x="2818480" y="3207398"/>
            <a:ext cx="753702" cy="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5C66888-1619-ED93-B415-F8449BB6B49E}"/>
              </a:ext>
            </a:extLst>
          </p:cNvPr>
          <p:cNvSpPr txBox="1"/>
          <p:nvPr/>
        </p:nvSpPr>
        <p:spPr>
          <a:xfrm>
            <a:off x="2911794" y="2732582"/>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51" name="Elbow Connector 50">
            <a:extLst>
              <a:ext uri="{FF2B5EF4-FFF2-40B4-BE49-F238E27FC236}">
                <a16:creationId xmlns:a16="http://schemas.microsoft.com/office/drawing/2014/main" id="{F5FFB05F-051E-163D-B644-4A6C1D3407D6}"/>
              </a:ext>
            </a:extLst>
          </p:cNvPr>
          <p:cNvCxnSpPr>
            <a:cxnSpLocks/>
          </p:cNvCxnSpPr>
          <p:nvPr/>
        </p:nvCxnSpPr>
        <p:spPr>
          <a:xfrm flipV="1">
            <a:off x="5383641" y="2945998"/>
            <a:ext cx="3069253" cy="1299910"/>
          </a:xfrm>
          <a:prstGeom prst="bentConnector3">
            <a:avLst>
              <a:gd name="adj1" fmla="val 1000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F46A3CD6-5649-63BF-3A52-99729B996CD3}"/>
              </a:ext>
            </a:extLst>
          </p:cNvPr>
          <p:cNvCxnSpPr>
            <a:cxnSpLocks/>
            <a:stCxn id="42" idx="2"/>
          </p:cNvCxnSpPr>
          <p:nvPr/>
        </p:nvCxnSpPr>
        <p:spPr>
          <a:xfrm rot="5400000">
            <a:off x="6175286" y="2154708"/>
            <a:ext cx="1103684" cy="26869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FDBD205-79D2-001A-F17E-D75E66A064BF}"/>
              </a:ext>
            </a:extLst>
          </p:cNvPr>
          <p:cNvCxnSpPr>
            <a:cxnSpLocks/>
          </p:cNvCxnSpPr>
          <p:nvPr/>
        </p:nvCxnSpPr>
        <p:spPr>
          <a:xfrm>
            <a:off x="5383641" y="4468643"/>
            <a:ext cx="4071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6472B8A5-4EDF-C64D-CB07-052EACEB0F7A}"/>
              </a:ext>
            </a:extLst>
          </p:cNvPr>
          <p:cNvSpPr txBox="1"/>
          <p:nvPr/>
        </p:nvSpPr>
        <p:spPr>
          <a:xfrm>
            <a:off x="8068770" y="4245908"/>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11" name="TextBox 110">
            <a:extLst>
              <a:ext uri="{FF2B5EF4-FFF2-40B4-BE49-F238E27FC236}">
                <a16:creationId xmlns:a16="http://schemas.microsoft.com/office/drawing/2014/main" id="{250B1A73-E687-5937-0C6F-B6BE781F1D08}"/>
              </a:ext>
            </a:extLst>
          </p:cNvPr>
          <p:cNvSpPr txBox="1"/>
          <p:nvPr/>
        </p:nvSpPr>
        <p:spPr>
          <a:xfrm>
            <a:off x="7011627" y="4050034"/>
            <a:ext cx="143882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a:t>
            </a:r>
          </a:p>
        </p:txBody>
      </p:sp>
      <p:sp>
        <p:nvSpPr>
          <p:cNvPr id="151" name="TextBox 150">
            <a:extLst>
              <a:ext uri="{FF2B5EF4-FFF2-40B4-BE49-F238E27FC236}">
                <a16:creationId xmlns:a16="http://schemas.microsoft.com/office/drawing/2014/main" id="{23B8AA12-F21A-CEBF-A813-55EB0BCEB046}"/>
              </a:ext>
            </a:extLst>
          </p:cNvPr>
          <p:cNvSpPr txBox="1"/>
          <p:nvPr/>
        </p:nvSpPr>
        <p:spPr>
          <a:xfrm>
            <a:off x="2042689" y="4996884"/>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8" name="Elbow Connector 7">
            <a:extLst>
              <a:ext uri="{FF2B5EF4-FFF2-40B4-BE49-F238E27FC236}">
                <a16:creationId xmlns:a16="http://schemas.microsoft.com/office/drawing/2014/main" id="{27F53B16-47F4-B15D-6F75-FD5111D281B5}"/>
              </a:ext>
            </a:extLst>
          </p:cNvPr>
          <p:cNvCxnSpPr>
            <a:cxnSpLocks/>
            <a:stCxn id="14" idx="0"/>
          </p:cNvCxnSpPr>
          <p:nvPr/>
        </p:nvCxnSpPr>
        <p:spPr>
          <a:xfrm rot="16200000" flipV="1">
            <a:off x="9125118" y="2382444"/>
            <a:ext cx="688150" cy="1253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EE1C4AC-4639-6C7F-66BF-49DBA08B0A3D}"/>
              </a:ext>
            </a:extLst>
          </p:cNvPr>
          <p:cNvSpPr txBox="1"/>
          <p:nvPr/>
        </p:nvSpPr>
        <p:spPr>
          <a:xfrm>
            <a:off x="9043339" y="2461319"/>
            <a:ext cx="185178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Create/Update Knowledge Artifact</a:t>
            </a:r>
          </a:p>
        </p:txBody>
      </p:sp>
      <p:cxnSp>
        <p:nvCxnSpPr>
          <p:cNvPr id="54" name="Elbow Connector 53">
            <a:extLst>
              <a:ext uri="{FF2B5EF4-FFF2-40B4-BE49-F238E27FC236}">
                <a16:creationId xmlns:a16="http://schemas.microsoft.com/office/drawing/2014/main" id="{A012F4C2-EFFF-4856-6DA8-C4F92CE7197B}"/>
              </a:ext>
            </a:extLst>
          </p:cNvPr>
          <p:cNvCxnSpPr>
            <a:cxnSpLocks/>
            <a:stCxn id="42" idx="1"/>
          </p:cNvCxnSpPr>
          <p:nvPr/>
        </p:nvCxnSpPr>
        <p:spPr>
          <a:xfrm flipH="1" flipV="1">
            <a:off x="5383641" y="2005388"/>
            <a:ext cx="1921896" cy="1018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A43E6A49-D792-2FAA-1090-0AA004711025}"/>
              </a:ext>
            </a:extLst>
          </p:cNvPr>
          <p:cNvCxnSpPr>
            <a:cxnSpLocks/>
          </p:cNvCxnSpPr>
          <p:nvPr/>
        </p:nvCxnSpPr>
        <p:spPr>
          <a:xfrm rot="10800000" flipV="1">
            <a:off x="5383642" y="2942172"/>
            <a:ext cx="2114439" cy="852763"/>
          </a:xfrm>
          <a:prstGeom prst="bentConnector3">
            <a:avLst>
              <a:gd name="adj1" fmla="val -45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1D58B02-CC26-8439-E75F-3A3AB053F004}"/>
              </a:ext>
            </a:extLst>
          </p:cNvPr>
          <p:cNvSpPr txBox="1"/>
          <p:nvPr/>
        </p:nvSpPr>
        <p:spPr>
          <a:xfrm>
            <a:off x="5829074" y="1421926"/>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5" name="Oval 84">
            <a:extLst>
              <a:ext uri="{FF2B5EF4-FFF2-40B4-BE49-F238E27FC236}">
                <a16:creationId xmlns:a16="http://schemas.microsoft.com/office/drawing/2014/main" id="{4C4C11C7-F96E-92A6-3D16-2E0F2F90086A}"/>
              </a:ext>
            </a:extLst>
          </p:cNvPr>
          <p:cNvSpPr/>
          <p:nvPr/>
        </p:nvSpPr>
        <p:spPr>
          <a:xfrm>
            <a:off x="6722702" y="185165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92" name="TextBox 91">
            <a:extLst>
              <a:ext uri="{FF2B5EF4-FFF2-40B4-BE49-F238E27FC236}">
                <a16:creationId xmlns:a16="http://schemas.microsoft.com/office/drawing/2014/main" id="{274D85DF-3DEC-F329-DCBE-5949AF5DFF9C}"/>
              </a:ext>
            </a:extLst>
          </p:cNvPr>
          <p:cNvSpPr txBox="1"/>
          <p:nvPr/>
        </p:nvSpPr>
        <p:spPr>
          <a:xfrm>
            <a:off x="5563142" y="1669498"/>
            <a:ext cx="12056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sp>
        <p:nvSpPr>
          <p:cNvPr id="93" name="TextBox 92">
            <a:extLst>
              <a:ext uri="{FF2B5EF4-FFF2-40B4-BE49-F238E27FC236}">
                <a16:creationId xmlns:a16="http://schemas.microsoft.com/office/drawing/2014/main" id="{D2285628-ABC9-3F61-4AC7-F9D1737F1E19}"/>
              </a:ext>
            </a:extLst>
          </p:cNvPr>
          <p:cNvSpPr txBox="1"/>
          <p:nvPr/>
        </p:nvSpPr>
        <p:spPr>
          <a:xfrm>
            <a:off x="5745488" y="3482438"/>
            <a:ext cx="11837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sp>
        <p:nvSpPr>
          <p:cNvPr id="97" name="TextBox 96">
            <a:extLst>
              <a:ext uri="{FF2B5EF4-FFF2-40B4-BE49-F238E27FC236}">
                <a16:creationId xmlns:a16="http://schemas.microsoft.com/office/drawing/2014/main" id="{A559E8A3-3912-A9AE-0D89-42F1AA4E3443}"/>
              </a:ext>
            </a:extLst>
          </p:cNvPr>
          <p:cNvSpPr txBox="1"/>
          <p:nvPr/>
        </p:nvSpPr>
        <p:spPr>
          <a:xfrm>
            <a:off x="7624195" y="3671263"/>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1" name="TextBox 100">
            <a:extLst>
              <a:ext uri="{FF2B5EF4-FFF2-40B4-BE49-F238E27FC236}">
                <a16:creationId xmlns:a16="http://schemas.microsoft.com/office/drawing/2014/main" id="{64325AF9-77A2-43C7-CFD4-3C0843D28819}"/>
              </a:ext>
            </a:extLst>
          </p:cNvPr>
          <p:cNvSpPr txBox="1"/>
          <p:nvPr/>
        </p:nvSpPr>
        <p:spPr>
          <a:xfrm>
            <a:off x="7185504" y="3011465"/>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4" name="TextBox 103">
            <a:extLst>
              <a:ext uri="{FF2B5EF4-FFF2-40B4-BE49-F238E27FC236}">
                <a16:creationId xmlns:a16="http://schemas.microsoft.com/office/drawing/2014/main" id="{B668500A-BFB6-E55E-7782-810DD74E6514}"/>
              </a:ext>
            </a:extLst>
          </p:cNvPr>
          <p:cNvSpPr txBox="1"/>
          <p:nvPr/>
        </p:nvSpPr>
        <p:spPr>
          <a:xfrm>
            <a:off x="6174033" y="3850733"/>
            <a:ext cx="203056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 Response</a:t>
            </a:r>
          </a:p>
        </p:txBody>
      </p:sp>
      <p:sp>
        <p:nvSpPr>
          <p:cNvPr id="37" name="TextBox 36">
            <a:extLst>
              <a:ext uri="{FF2B5EF4-FFF2-40B4-BE49-F238E27FC236}">
                <a16:creationId xmlns:a16="http://schemas.microsoft.com/office/drawing/2014/main" id="{C7BDDB57-D09E-A2B7-0B6A-8765BC495FD6}"/>
              </a:ext>
            </a:extLst>
          </p:cNvPr>
          <p:cNvSpPr txBox="1"/>
          <p:nvPr/>
        </p:nvSpPr>
        <p:spPr>
          <a:xfrm>
            <a:off x="10232858" y="895997"/>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1" name="Oval 40">
            <a:extLst>
              <a:ext uri="{FF2B5EF4-FFF2-40B4-BE49-F238E27FC236}">
                <a16:creationId xmlns:a16="http://schemas.microsoft.com/office/drawing/2014/main" id="{C10BF283-AEDD-A163-ED7D-EBD29FBAEEB8}"/>
              </a:ext>
            </a:extLst>
          </p:cNvPr>
          <p:cNvSpPr/>
          <p:nvPr/>
        </p:nvSpPr>
        <p:spPr>
          <a:xfrm>
            <a:off x="7255990" y="338364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48" name="Oval 47">
            <a:extLst>
              <a:ext uri="{FF2B5EF4-FFF2-40B4-BE49-F238E27FC236}">
                <a16:creationId xmlns:a16="http://schemas.microsoft.com/office/drawing/2014/main" id="{2358F1B2-7316-AF39-158B-507DA7690020}"/>
              </a:ext>
            </a:extLst>
          </p:cNvPr>
          <p:cNvSpPr/>
          <p:nvPr/>
        </p:nvSpPr>
        <p:spPr>
          <a:xfrm>
            <a:off x="7810917" y="330380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a:t>
            </a:r>
          </a:p>
        </p:txBody>
      </p:sp>
      <p:sp>
        <p:nvSpPr>
          <p:cNvPr id="57" name="Oval 56">
            <a:extLst>
              <a:ext uri="{FF2B5EF4-FFF2-40B4-BE49-F238E27FC236}">
                <a16:creationId xmlns:a16="http://schemas.microsoft.com/office/drawing/2014/main" id="{052AF9F3-02ED-B2DB-FB1A-9F4164BCFD06}"/>
              </a:ext>
            </a:extLst>
          </p:cNvPr>
          <p:cNvSpPr/>
          <p:nvPr/>
        </p:nvSpPr>
        <p:spPr>
          <a:xfrm>
            <a:off x="5731586" y="411891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58" name="Oval 57">
            <a:extLst>
              <a:ext uri="{FF2B5EF4-FFF2-40B4-BE49-F238E27FC236}">
                <a16:creationId xmlns:a16="http://schemas.microsoft.com/office/drawing/2014/main" id="{0843A922-0B90-DD23-41E6-EC3E9A839481}"/>
              </a:ext>
            </a:extLst>
          </p:cNvPr>
          <p:cNvSpPr/>
          <p:nvPr/>
        </p:nvSpPr>
        <p:spPr>
          <a:xfrm>
            <a:off x="9859710" y="274981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59" name="Oval 58">
            <a:extLst>
              <a:ext uri="{FF2B5EF4-FFF2-40B4-BE49-F238E27FC236}">
                <a16:creationId xmlns:a16="http://schemas.microsoft.com/office/drawing/2014/main" id="{B0CA0BCB-8793-4C91-B4D7-30046964601B}"/>
              </a:ext>
            </a:extLst>
          </p:cNvPr>
          <p:cNvSpPr/>
          <p:nvPr/>
        </p:nvSpPr>
        <p:spPr>
          <a:xfrm>
            <a:off x="7577263" y="430522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94" name="Oval 93">
            <a:extLst>
              <a:ext uri="{FF2B5EF4-FFF2-40B4-BE49-F238E27FC236}">
                <a16:creationId xmlns:a16="http://schemas.microsoft.com/office/drawing/2014/main" id="{1C78A0E5-A7D1-C5E3-26DB-35B9EFA4EC37}"/>
              </a:ext>
            </a:extLst>
          </p:cNvPr>
          <p:cNvSpPr/>
          <p:nvPr/>
        </p:nvSpPr>
        <p:spPr>
          <a:xfrm>
            <a:off x="2920700" y="307198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182" name="Rectangle 181">
            <a:extLst>
              <a:ext uri="{FF2B5EF4-FFF2-40B4-BE49-F238E27FC236}">
                <a16:creationId xmlns:a16="http://schemas.microsoft.com/office/drawing/2014/main" id="{BD274DBD-8668-D6BF-DD78-CBDAA808CD7A}"/>
              </a:ext>
            </a:extLst>
          </p:cNvPr>
          <p:cNvSpPr/>
          <p:nvPr/>
        </p:nvSpPr>
        <p:spPr>
          <a:xfrm>
            <a:off x="7215350" y="755649"/>
            <a:ext cx="1810916" cy="23443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4" name="TextBox 183">
            <a:extLst>
              <a:ext uri="{FF2B5EF4-FFF2-40B4-BE49-F238E27FC236}">
                <a16:creationId xmlns:a16="http://schemas.microsoft.com/office/drawing/2014/main" id="{F8D5E291-B55B-114E-B2E6-D50889C1BDB7}"/>
              </a:ext>
            </a:extLst>
          </p:cNvPr>
          <p:cNvSpPr txBox="1"/>
          <p:nvPr/>
        </p:nvSpPr>
        <p:spPr>
          <a:xfrm>
            <a:off x="7368415" y="824023"/>
            <a:ext cx="153015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Organization Hosting KAR</a:t>
            </a:r>
          </a:p>
        </p:txBody>
      </p:sp>
      <p:sp>
        <p:nvSpPr>
          <p:cNvPr id="185" name="Rectangle 184">
            <a:extLst>
              <a:ext uri="{FF2B5EF4-FFF2-40B4-BE49-F238E27FC236}">
                <a16:creationId xmlns:a16="http://schemas.microsoft.com/office/drawing/2014/main" id="{A5797298-C0FE-47FE-11C3-59B7E4E57110}"/>
              </a:ext>
            </a:extLst>
          </p:cNvPr>
          <p:cNvSpPr/>
          <p:nvPr/>
        </p:nvSpPr>
        <p:spPr>
          <a:xfrm>
            <a:off x="9349144" y="3126881"/>
            <a:ext cx="1810916" cy="324275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7DE4C3AD-E9DD-E289-6AB1-52FC78FFB874}"/>
              </a:ext>
            </a:extLst>
          </p:cNvPr>
          <p:cNvSpPr txBox="1"/>
          <p:nvPr/>
        </p:nvSpPr>
        <p:spPr>
          <a:xfrm>
            <a:off x="9517419" y="6128388"/>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spTree>
    <p:extLst>
      <p:ext uri="{BB962C8B-B14F-4D97-AF65-F5344CB8AC3E}">
        <p14:creationId xmlns:p14="http://schemas.microsoft.com/office/powerpoint/2010/main" val="287358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79C0D-7413-4B3B-F2B0-1EF5BEF6B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29FAD-E15E-75FE-2BCA-5898C1A35F98}"/>
              </a:ext>
            </a:extLst>
          </p:cNvPr>
          <p:cNvSpPr>
            <a:spLocks noGrp="1"/>
          </p:cNvSpPr>
          <p:nvPr>
            <p:ph type="title"/>
          </p:nvPr>
        </p:nvSpPr>
        <p:spPr>
          <a:xfrm>
            <a:off x="1714274" y="10971"/>
            <a:ext cx="8229600" cy="533395"/>
          </a:xfrm>
        </p:spPr>
        <p:txBody>
          <a:bodyPr>
            <a:normAutofit fontScale="90000"/>
          </a:bodyPr>
          <a:lstStyle/>
          <a:p>
            <a:r>
              <a:rPr lang="en-US" dirty="0" err="1">
                <a:latin typeface="+mj-lt"/>
              </a:rPr>
              <a:t>FluSurv</a:t>
            </a:r>
            <a:r>
              <a:rPr lang="en-US" dirty="0">
                <a:latin typeface="+mj-lt"/>
              </a:rPr>
              <a:t>-NET on FHIR Actors and Systems – EHR to Site</a:t>
            </a:r>
          </a:p>
        </p:txBody>
      </p:sp>
      <p:grpSp>
        <p:nvGrpSpPr>
          <p:cNvPr id="4" name="Group 3">
            <a:extLst>
              <a:ext uri="{FF2B5EF4-FFF2-40B4-BE49-F238E27FC236}">
                <a16:creationId xmlns:a16="http://schemas.microsoft.com/office/drawing/2014/main" id="{756AECED-108B-4A5F-8753-357A73802438}"/>
              </a:ext>
            </a:extLst>
          </p:cNvPr>
          <p:cNvGrpSpPr/>
          <p:nvPr/>
        </p:nvGrpSpPr>
        <p:grpSpPr>
          <a:xfrm>
            <a:off x="1494624" y="755649"/>
            <a:ext cx="9665436" cy="5613986"/>
            <a:chOff x="1494624" y="755649"/>
            <a:chExt cx="9665436" cy="5613986"/>
          </a:xfrm>
        </p:grpSpPr>
        <p:sp>
          <p:nvSpPr>
            <p:cNvPr id="23" name="Rectangle 22">
              <a:extLst>
                <a:ext uri="{FF2B5EF4-FFF2-40B4-BE49-F238E27FC236}">
                  <a16:creationId xmlns:a16="http://schemas.microsoft.com/office/drawing/2014/main" id="{336A9260-3E0D-3E84-30AD-305D15E2BC1E}"/>
                </a:ext>
              </a:extLst>
            </p:cNvPr>
            <p:cNvSpPr/>
            <p:nvPr/>
          </p:nvSpPr>
          <p:spPr>
            <a:xfrm>
              <a:off x="1494624" y="871803"/>
              <a:ext cx="4067606" cy="4587406"/>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36" name="Rectangle 35">
              <a:extLst>
                <a:ext uri="{FF2B5EF4-FFF2-40B4-BE49-F238E27FC236}">
                  <a16:creationId xmlns:a16="http://schemas.microsoft.com/office/drawing/2014/main" id="{54114451-FAAD-5DC5-A332-A59B240ED644}"/>
                </a:ext>
              </a:extLst>
            </p:cNvPr>
            <p:cNvSpPr/>
            <p:nvPr/>
          </p:nvSpPr>
          <p:spPr>
            <a:xfrm>
              <a:off x="3572182" y="943268"/>
              <a:ext cx="181145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Healthcare Facility</a:t>
              </a: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 HIE)</a:t>
              </a:r>
              <a:r>
                <a:rPr kumimoji="0" lang="en-US" sz="1400" b="0" i="0" u="none" strike="noStrike" kern="1200" cap="none" spc="0" normalizeH="0" baseline="0" noProof="0">
                  <a:ln>
                    <a:noFill/>
                  </a:ln>
                  <a:solidFill>
                    <a:srgbClr val="FF0000"/>
                  </a:solidFill>
                  <a:effectLst/>
                  <a:uLnTx/>
                  <a:uFillTx/>
                  <a:latin typeface="Calibri" panose="020F0502020204030204" pitchFamily="34" charset="0"/>
                  <a:ea typeface="+mn-ea"/>
                  <a:cs typeface="Calibri" panose="020F0502020204030204" pitchFamily="34" charset="0"/>
                </a:rPr>
                <a:t> </a:t>
              </a:r>
              <a:endPar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endParaRPr>
            </a:p>
          </p:txBody>
        </p:sp>
        <p:sp>
          <p:nvSpPr>
            <p:cNvPr id="42" name="Rectangle 41">
              <a:extLst>
                <a:ext uri="{FF2B5EF4-FFF2-40B4-BE49-F238E27FC236}">
                  <a16:creationId xmlns:a16="http://schemas.microsoft.com/office/drawing/2014/main" id="{3F9E5FDD-15DE-5970-8630-D9E23B59A5B5}"/>
                </a:ext>
              </a:extLst>
            </p:cNvPr>
            <p:cNvSpPr/>
            <p:nvPr/>
          </p:nvSpPr>
          <p:spPr>
            <a:xfrm>
              <a:off x="7305537" y="1084783"/>
              <a:ext cx="1530153" cy="18615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Repository (KAR)</a:t>
              </a: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43" name="Picture 11">
              <a:extLst>
                <a:ext uri="{FF2B5EF4-FFF2-40B4-BE49-F238E27FC236}">
                  <a16:creationId xmlns:a16="http://schemas.microsoft.com/office/drawing/2014/main" id="{138F68D6-AABA-03C4-E622-1D2F3533B1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1131951"/>
              <a:ext cx="1017213" cy="6827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4" name="Rectangle 43">
              <a:extLst>
                <a:ext uri="{FF2B5EF4-FFF2-40B4-BE49-F238E27FC236}">
                  <a16:creationId xmlns:a16="http://schemas.microsoft.com/office/drawing/2014/main" id="{9A25CFC1-4D70-F44B-7ABB-7C0319382310}"/>
                </a:ext>
              </a:extLst>
            </p:cNvPr>
            <p:cNvSpPr/>
            <p:nvPr/>
          </p:nvSpPr>
          <p:spPr>
            <a:xfrm>
              <a:off x="3605304" y="3756547"/>
              <a:ext cx="1811459" cy="146446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Health 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Exchange 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(HDEA)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(MedMorph’s backend services app)</a:t>
              </a:r>
            </a:p>
          </p:txBody>
        </p:sp>
        <p:sp>
          <p:nvSpPr>
            <p:cNvPr id="3" name="TextBox 2">
              <a:extLst>
                <a:ext uri="{FF2B5EF4-FFF2-40B4-BE49-F238E27FC236}">
                  <a16:creationId xmlns:a16="http://schemas.microsoft.com/office/drawing/2014/main" id="{314412E6-A893-2737-1947-80F43808CED0}"/>
                </a:ext>
              </a:extLst>
            </p:cNvPr>
            <p:cNvSpPr txBox="1"/>
            <p:nvPr/>
          </p:nvSpPr>
          <p:spPr>
            <a:xfrm>
              <a:off x="1918466" y="1829284"/>
              <a:ext cx="58702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Provider</a:t>
              </a:r>
            </a:p>
          </p:txBody>
        </p:sp>
        <p:sp>
          <p:nvSpPr>
            <p:cNvPr id="14" name="Rectangle 13">
              <a:extLst>
                <a:ext uri="{FF2B5EF4-FFF2-40B4-BE49-F238E27FC236}">
                  <a16:creationId xmlns:a16="http://schemas.microsoft.com/office/drawing/2014/main" id="{BD13B26A-EFDA-AC88-693C-575D01854591}"/>
                </a:ext>
              </a:extLst>
            </p:cNvPr>
            <p:cNvSpPr/>
            <p:nvPr/>
          </p:nvSpPr>
          <p:spPr>
            <a:xfrm>
              <a:off x="9454897" y="3353232"/>
              <a:ext cx="1282018" cy="26766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RESP-NET Site)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E2015660-C601-7295-E91F-E5E478AF66C6}"/>
                </a:ext>
              </a:extLst>
            </p:cNvPr>
            <p:cNvCxnSpPr>
              <a:cxnSpLocks/>
              <a:stCxn id="43" idx="3"/>
              <a:endCxn id="36" idx="1"/>
            </p:cNvCxnSpPr>
            <p:nvPr/>
          </p:nvCxnSpPr>
          <p:spPr>
            <a:xfrm>
              <a:off x="2818480" y="1473345"/>
              <a:ext cx="753702" cy="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9F6728-D2A0-425B-E168-E1B50A7A077A}"/>
                </a:ext>
              </a:extLst>
            </p:cNvPr>
            <p:cNvSpPr txBox="1"/>
            <p:nvPr/>
          </p:nvSpPr>
          <p:spPr>
            <a:xfrm>
              <a:off x="2911794" y="997762"/>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10" name="Straight Arrow Connector 9">
              <a:extLst>
                <a:ext uri="{FF2B5EF4-FFF2-40B4-BE49-F238E27FC236}">
                  <a16:creationId xmlns:a16="http://schemas.microsoft.com/office/drawing/2014/main" id="{40C41813-F1AA-D09C-4168-701CE9A1B2DF}"/>
                </a:ext>
              </a:extLst>
            </p:cNvPr>
            <p:cNvCxnSpPr>
              <a:cxnSpLocks/>
            </p:cNvCxnSpPr>
            <p:nvPr/>
          </p:nvCxnSpPr>
          <p:spPr>
            <a:xfrm>
              <a:off x="4066853" y="2021915"/>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A48125-A876-03AD-1B49-BDD508EE6B15}"/>
                </a:ext>
              </a:extLst>
            </p:cNvPr>
            <p:cNvCxnSpPr>
              <a:cxnSpLocks/>
            </p:cNvCxnSpPr>
            <p:nvPr/>
          </p:nvCxnSpPr>
          <p:spPr>
            <a:xfrm flipH="1" flipV="1">
              <a:off x="4411872" y="2012932"/>
              <a:ext cx="9284" cy="175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299DAD84-B8BA-37F0-1500-4834D2B7E24A}"/>
                </a:ext>
              </a:extLst>
            </p:cNvPr>
            <p:cNvCxnSpPr>
              <a:cxnSpLocks/>
            </p:cNvCxnSpPr>
            <p:nvPr/>
          </p:nvCxnSpPr>
          <p:spPr>
            <a:xfrm flipV="1">
              <a:off x="5418120" y="2945998"/>
              <a:ext cx="3034774" cy="1304980"/>
            </a:xfrm>
            <a:prstGeom prst="bentConnector3">
              <a:avLst>
                <a:gd name="adj1" fmla="val 100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659328B9-C084-CDE3-9114-4FF270C6A480}"/>
                </a:ext>
              </a:extLst>
            </p:cNvPr>
            <p:cNvCxnSpPr>
              <a:cxnSpLocks/>
              <a:stCxn id="42" idx="2"/>
            </p:cNvCxnSpPr>
            <p:nvPr/>
          </p:nvCxnSpPr>
          <p:spPr>
            <a:xfrm rot="5400000">
              <a:off x="6197975" y="2182413"/>
              <a:ext cx="1108701" cy="2636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C1476EA-8DB8-77BA-4A90-6C9AC88804D8}"/>
                </a:ext>
              </a:extLst>
            </p:cNvPr>
            <p:cNvCxnSpPr>
              <a:cxnSpLocks/>
            </p:cNvCxnSpPr>
            <p:nvPr/>
          </p:nvCxnSpPr>
          <p:spPr>
            <a:xfrm>
              <a:off x="5415459" y="4458463"/>
              <a:ext cx="4039438" cy="1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0B1D3F88-C749-474C-814D-B08338CC6802}"/>
                </a:ext>
              </a:extLst>
            </p:cNvPr>
            <p:cNvSpPr txBox="1"/>
            <p:nvPr/>
          </p:nvSpPr>
          <p:spPr>
            <a:xfrm>
              <a:off x="8068770" y="4245908"/>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11" name="TextBox 110">
              <a:extLst>
                <a:ext uri="{FF2B5EF4-FFF2-40B4-BE49-F238E27FC236}">
                  <a16:creationId xmlns:a16="http://schemas.microsoft.com/office/drawing/2014/main" id="{8B9997AC-38F0-DF04-6042-99A4D06D557A}"/>
                </a:ext>
              </a:extLst>
            </p:cNvPr>
            <p:cNvSpPr txBox="1"/>
            <p:nvPr/>
          </p:nvSpPr>
          <p:spPr>
            <a:xfrm>
              <a:off x="7011627" y="4050034"/>
              <a:ext cx="143882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a:t>
              </a:r>
            </a:p>
          </p:txBody>
        </p:sp>
        <p:sp>
          <p:nvSpPr>
            <p:cNvPr id="151" name="TextBox 150">
              <a:extLst>
                <a:ext uri="{FF2B5EF4-FFF2-40B4-BE49-F238E27FC236}">
                  <a16:creationId xmlns:a16="http://schemas.microsoft.com/office/drawing/2014/main" id="{B259081B-6E8C-AAEC-7825-FE3D0F198A03}"/>
                </a:ext>
              </a:extLst>
            </p:cNvPr>
            <p:cNvSpPr txBox="1"/>
            <p:nvPr/>
          </p:nvSpPr>
          <p:spPr>
            <a:xfrm>
              <a:off x="2042689" y="5228377"/>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8" name="Elbow Connector 7">
              <a:extLst>
                <a:ext uri="{FF2B5EF4-FFF2-40B4-BE49-F238E27FC236}">
                  <a16:creationId xmlns:a16="http://schemas.microsoft.com/office/drawing/2014/main" id="{14A9FA4C-DF94-1DB3-2DA2-BA8C39DA7757}"/>
                </a:ext>
              </a:extLst>
            </p:cNvPr>
            <p:cNvCxnSpPr>
              <a:cxnSpLocks/>
              <a:stCxn id="14" idx="0"/>
            </p:cNvCxnSpPr>
            <p:nvPr/>
          </p:nvCxnSpPr>
          <p:spPr>
            <a:xfrm rot="16200000" flipV="1">
              <a:off x="9125118" y="2382444"/>
              <a:ext cx="688150" cy="1253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E1704EA-6660-4681-F7D1-C943694353BF}"/>
                </a:ext>
              </a:extLst>
            </p:cNvPr>
            <p:cNvSpPr txBox="1"/>
            <p:nvPr/>
          </p:nvSpPr>
          <p:spPr>
            <a:xfrm>
              <a:off x="9043339" y="2461319"/>
              <a:ext cx="185178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Create/Update Knowledge Artifact</a:t>
              </a:r>
            </a:p>
          </p:txBody>
        </p:sp>
        <p:cxnSp>
          <p:nvCxnSpPr>
            <p:cNvPr id="54" name="Elbow Connector 53">
              <a:extLst>
                <a:ext uri="{FF2B5EF4-FFF2-40B4-BE49-F238E27FC236}">
                  <a16:creationId xmlns:a16="http://schemas.microsoft.com/office/drawing/2014/main" id="{63380D2C-2C9F-8416-C31A-40B42F707954}"/>
                </a:ext>
              </a:extLst>
            </p:cNvPr>
            <p:cNvCxnSpPr>
              <a:cxnSpLocks/>
            </p:cNvCxnSpPr>
            <p:nvPr/>
          </p:nvCxnSpPr>
          <p:spPr>
            <a:xfrm flipH="1">
              <a:off x="5383641" y="1325700"/>
              <a:ext cx="18896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B108668F-7E61-8C05-45D9-D4F300D8B83D}"/>
                </a:ext>
              </a:extLst>
            </p:cNvPr>
            <p:cNvCxnSpPr>
              <a:cxnSpLocks/>
            </p:cNvCxnSpPr>
            <p:nvPr/>
          </p:nvCxnSpPr>
          <p:spPr>
            <a:xfrm rot="10800000" flipV="1">
              <a:off x="5422952" y="2942174"/>
              <a:ext cx="2075128" cy="867963"/>
            </a:xfrm>
            <a:prstGeom prst="bentConnector3">
              <a:avLst>
                <a:gd name="adj1" fmla="val -307"/>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BFB274A-2405-0F92-135B-97482BA12A1B}"/>
                </a:ext>
              </a:extLst>
            </p:cNvPr>
            <p:cNvSpPr txBox="1"/>
            <p:nvPr/>
          </p:nvSpPr>
          <p:spPr>
            <a:xfrm>
              <a:off x="5829074" y="1421926"/>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5" name="Oval 84">
              <a:extLst>
                <a:ext uri="{FF2B5EF4-FFF2-40B4-BE49-F238E27FC236}">
                  <a16:creationId xmlns:a16="http://schemas.microsoft.com/office/drawing/2014/main" id="{B8AA0F34-2B2F-42FB-EB59-3605BAC62748}"/>
                </a:ext>
              </a:extLst>
            </p:cNvPr>
            <p:cNvSpPr/>
            <p:nvPr/>
          </p:nvSpPr>
          <p:spPr>
            <a:xfrm>
              <a:off x="6722702" y="119125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92" name="TextBox 91">
              <a:extLst>
                <a:ext uri="{FF2B5EF4-FFF2-40B4-BE49-F238E27FC236}">
                  <a16:creationId xmlns:a16="http://schemas.microsoft.com/office/drawing/2014/main" id="{F4F61E44-A441-5BFD-04CD-1B277E46314E}"/>
                </a:ext>
              </a:extLst>
            </p:cNvPr>
            <p:cNvSpPr txBox="1"/>
            <p:nvPr/>
          </p:nvSpPr>
          <p:spPr>
            <a:xfrm>
              <a:off x="5563142" y="1009098"/>
              <a:ext cx="12056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sp>
          <p:nvSpPr>
            <p:cNvPr id="93" name="TextBox 92">
              <a:extLst>
                <a:ext uri="{FF2B5EF4-FFF2-40B4-BE49-F238E27FC236}">
                  <a16:creationId xmlns:a16="http://schemas.microsoft.com/office/drawing/2014/main" id="{6D728406-DDE7-2990-6B8F-E10BEC5601D1}"/>
                </a:ext>
              </a:extLst>
            </p:cNvPr>
            <p:cNvSpPr txBox="1"/>
            <p:nvPr/>
          </p:nvSpPr>
          <p:spPr>
            <a:xfrm>
              <a:off x="5745488" y="3482438"/>
              <a:ext cx="11837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cxnSp>
          <p:nvCxnSpPr>
            <p:cNvPr id="95" name="Straight Arrow Connector 94">
              <a:extLst>
                <a:ext uri="{FF2B5EF4-FFF2-40B4-BE49-F238E27FC236}">
                  <a16:creationId xmlns:a16="http://schemas.microsoft.com/office/drawing/2014/main" id="{666F10BC-2D08-19FC-262A-5A1958C233D9}"/>
                </a:ext>
              </a:extLst>
            </p:cNvPr>
            <p:cNvCxnSpPr>
              <a:cxnSpLocks/>
            </p:cNvCxnSpPr>
            <p:nvPr/>
          </p:nvCxnSpPr>
          <p:spPr>
            <a:xfrm flipH="1" flipV="1">
              <a:off x="3676476" y="2012932"/>
              <a:ext cx="18748" cy="173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F1B8807C-A754-D01D-B140-1A21749DD363}"/>
                </a:ext>
              </a:extLst>
            </p:cNvPr>
            <p:cNvSpPr txBox="1"/>
            <p:nvPr/>
          </p:nvSpPr>
          <p:spPr>
            <a:xfrm>
              <a:off x="7624195" y="3671263"/>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1" name="TextBox 100">
              <a:extLst>
                <a:ext uri="{FF2B5EF4-FFF2-40B4-BE49-F238E27FC236}">
                  <a16:creationId xmlns:a16="http://schemas.microsoft.com/office/drawing/2014/main" id="{D8A54E33-1424-B530-3C46-D2DEFFFEB810}"/>
                </a:ext>
              </a:extLst>
            </p:cNvPr>
            <p:cNvSpPr txBox="1"/>
            <p:nvPr/>
          </p:nvSpPr>
          <p:spPr>
            <a:xfrm>
              <a:off x="7185504" y="3011465"/>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4" name="TextBox 103">
              <a:extLst>
                <a:ext uri="{FF2B5EF4-FFF2-40B4-BE49-F238E27FC236}">
                  <a16:creationId xmlns:a16="http://schemas.microsoft.com/office/drawing/2014/main" id="{07B49F2F-48BB-1287-0FAE-0DB47CF546A6}"/>
                </a:ext>
              </a:extLst>
            </p:cNvPr>
            <p:cNvSpPr txBox="1"/>
            <p:nvPr/>
          </p:nvSpPr>
          <p:spPr>
            <a:xfrm>
              <a:off x="6174033" y="3875117"/>
              <a:ext cx="203056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 Response</a:t>
              </a:r>
            </a:p>
          </p:txBody>
        </p:sp>
        <p:sp>
          <p:nvSpPr>
            <p:cNvPr id="134" name="TextBox 133">
              <a:extLst>
                <a:ext uri="{FF2B5EF4-FFF2-40B4-BE49-F238E27FC236}">
                  <a16:creationId xmlns:a16="http://schemas.microsoft.com/office/drawing/2014/main" id="{CB5652CE-43EA-9AE4-17E8-1E0DE7F6F4FA}"/>
                </a:ext>
              </a:extLst>
            </p:cNvPr>
            <p:cNvSpPr txBox="1"/>
            <p:nvPr/>
          </p:nvSpPr>
          <p:spPr>
            <a:xfrm rot="5400000">
              <a:off x="3467765" y="2882978"/>
              <a:ext cx="137088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Notification</a:t>
              </a:r>
            </a:p>
          </p:txBody>
        </p:sp>
        <p:sp>
          <p:nvSpPr>
            <p:cNvPr id="135" name="TextBox 134">
              <a:extLst>
                <a:ext uri="{FF2B5EF4-FFF2-40B4-BE49-F238E27FC236}">
                  <a16:creationId xmlns:a16="http://schemas.microsoft.com/office/drawing/2014/main" id="{63640796-F3E4-D61E-3D91-008AFBD94A5C}"/>
                </a:ext>
              </a:extLst>
            </p:cNvPr>
            <p:cNvSpPr txBox="1"/>
            <p:nvPr/>
          </p:nvSpPr>
          <p:spPr>
            <a:xfrm rot="5400000">
              <a:off x="3150566" y="2635423"/>
              <a:ext cx="120738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Creation</a:t>
              </a:r>
            </a:p>
          </p:txBody>
        </p:sp>
        <p:cxnSp>
          <p:nvCxnSpPr>
            <p:cNvPr id="137" name="Straight Arrow Connector 136">
              <a:extLst>
                <a:ext uri="{FF2B5EF4-FFF2-40B4-BE49-F238E27FC236}">
                  <a16:creationId xmlns:a16="http://schemas.microsoft.com/office/drawing/2014/main" id="{1DED2532-25DC-B878-6685-9B53BE351BA4}"/>
                </a:ext>
              </a:extLst>
            </p:cNvPr>
            <p:cNvCxnSpPr>
              <a:cxnSpLocks/>
            </p:cNvCxnSpPr>
            <p:nvPr/>
          </p:nvCxnSpPr>
          <p:spPr>
            <a:xfrm flipV="1">
              <a:off x="4844411" y="2021915"/>
              <a:ext cx="0" cy="172701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E5BE4BC7-05ED-7C33-28A6-09131FB9AA1A}"/>
                </a:ext>
              </a:extLst>
            </p:cNvPr>
            <p:cNvSpPr txBox="1"/>
            <p:nvPr/>
          </p:nvSpPr>
          <p:spPr>
            <a:xfrm rot="5400000">
              <a:off x="4289051" y="2878363"/>
              <a:ext cx="12799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 Response</a:t>
              </a:r>
            </a:p>
          </p:txBody>
        </p:sp>
        <p:sp>
          <p:nvSpPr>
            <p:cNvPr id="37" name="TextBox 36">
              <a:extLst>
                <a:ext uri="{FF2B5EF4-FFF2-40B4-BE49-F238E27FC236}">
                  <a16:creationId xmlns:a16="http://schemas.microsoft.com/office/drawing/2014/main" id="{8C653E2E-51BE-3EC7-53EC-7F6E606E4DFC}"/>
                </a:ext>
              </a:extLst>
            </p:cNvPr>
            <p:cNvSpPr txBox="1"/>
            <p:nvPr/>
          </p:nvSpPr>
          <p:spPr>
            <a:xfrm>
              <a:off x="10232858" y="895997"/>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1" name="Oval 40">
              <a:extLst>
                <a:ext uri="{FF2B5EF4-FFF2-40B4-BE49-F238E27FC236}">
                  <a16:creationId xmlns:a16="http://schemas.microsoft.com/office/drawing/2014/main" id="{8DA6D208-426B-8334-4AB1-ABB0DA92E61D}"/>
                </a:ext>
              </a:extLst>
            </p:cNvPr>
            <p:cNvSpPr/>
            <p:nvPr/>
          </p:nvSpPr>
          <p:spPr>
            <a:xfrm>
              <a:off x="7255990" y="338364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48" name="Oval 47">
              <a:extLst>
                <a:ext uri="{FF2B5EF4-FFF2-40B4-BE49-F238E27FC236}">
                  <a16:creationId xmlns:a16="http://schemas.microsoft.com/office/drawing/2014/main" id="{0FCF283D-629D-C749-3FC7-277C80E1AB2B}"/>
                </a:ext>
              </a:extLst>
            </p:cNvPr>
            <p:cNvSpPr/>
            <p:nvPr/>
          </p:nvSpPr>
          <p:spPr>
            <a:xfrm>
              <a:off x="7810917" y="330380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a:t>
              </a:r>
            </a:p>
          </p:txBody>
        </p:sp>
        <p:sp>
          <p:nvSpPr>
            <p:cNvPr id="57" name="Oval 56">
              <a:extLst>
                <a:ext uri="{FF2B5EF4-FFF2-40B4-BE49-F238E27FC236}">
                  <a16:creationId xmlns:a16="http://schemas.microsoft.com/office/drawing/2014/main" id="{21A659B3-1754-972E-36B8-6593DDE7BD76}"/>
                </a:ext>
              </a:extLst>
            </p:cNvPr>
            <p:cNvSpPr/>
            <p:nvPr/>
          </p:nvSpPr>
          <p:spPr>
            <a:xfrm>
              <a:off x="5731586" y="411891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58" name="Oval 57">
              <a:extLst>
                <a:ext uri="{FF2B5EF4-FFF2-40B4-BE49-F238E27FC236}">
                  <a16:creationId xmlns:a16="http://schemas.microsoft.com/office/drawing/2014/main" id="{17CAF058-23EB-8031-457F-798AB2BE6A9A}"/>
                </a:ext>
              </a:extLst>
            </p:cNvPr>
            <p:cNvSpPr/>
            <p:nvPr/>
          </p:nvSpPr>
          <p:spPr>
            <a:xfrm>
              <a:off x="9859710" y="274981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59" name="Oval 58">
              <a:extLst>
                <a:ext uri="{FF2B5EF4-FFF2-40B4-BE49-F238E27FC236}">
                  <a16:creationId xmlns:a16="http://schemas.microsoft.com/office/drawing/2014/main" id="{59A544D6-B396-714E-34CA-296A90333C37}"/>
                </a:ext>
              </a:extLst>
            </p:cNvPr>
            <p:cNvSpPr/>
            <p:nvPr/>
          </p:nvSpPr>
          <p:spPr>
            <a:xfrm>
              <a:off x="7577263" y="430522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0" dirty="0">
                  <a:solidFill>
                    <a:prstClr val="black"/>
                  </a:solidFill>
                  <a:latin typeface="Calibri" panose="020F0502020204030204" pitchFamily="34" charset="0"/>
                  <a:cs typeface="Calibri" panose="020F0502020204030204" pitchFamily="34" charset="0"/>
                </a:rPr>
                <a:t>7</a:t>
              </a:r>
              <a:endPar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78" name="Oval 77">
              <a:extLst>
                <a:ext uri="{FF2B5EF4-FFF2-40B4-BE49-F238E27FC236}">
                  <a16:creationId xmlns:a16="http://schemas.microsoft.com/office/drawing/2014/main" id="{4E14C3AE-39A2-04F3-46FB-0E1C2FE2A8B0}"/>
                </a:ext>
              </a:extLst>
            </p:cNvPr>
            <p:cNvSpPr/>
            <p:nvPr/>
          </p:nvSpPr>
          <p:spPr>
            <a:xfrm>
              <a:off x="4601820" y="211936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a:t>
              </a:r>
            </a:p>
          </p:txBody>
        </p:sp>
        <p:sp>
          <p:nvSpPr>
            <p:cNvPr id="79" name="Oval 78">
              <a:extLst>
                <a:ext uri="{FF2B5EF4-FFF2-40B4-BE49-F238E27FC236}">
                  <a16:creationId xmlns:a16="http://schemas.microsoft.com/office/drawing/2014/main" id="{5F178E8A-20AA-FF51-22A9-F755228392AC}"/>
                </a:ext>
              </a:extLst>
            </p:cNvPr>
            <p:cNvSpPr/>
            <p:nvPr/>
          </p:nvSpPr>
          <p:spPr>
            <a:xfrm>
              <a:off x="4209147" y="327416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t>
              </a:r>
            </a:p>
          </p:txBody>
        </p:sp>
        <p:sp>
          <p:nvSpPr>
            <p:cNvPr id="80" name="Oval 79">
              <a:extLst>
                <a:ext uri="{FF2B5EF4-FFF2-40B4-BE49-F238E27FC236}">
                  <a16:creationId xmlns:a16="http://schemas.microsoft.com/office/drawing/2014/main" id="{5F8FD67D-665A-5545-21BE-5DE9C59C56D4}"/>
                </a:ext>
              </a:extLst>
            </p:cNvPr>
            <p:cNvSpPr/>
            <p:nvPr/>
          </p:nvSpPr>
          <p:spPr>
            <a:xfrm>
              <a:off x="3820097" y="208927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a:t>
              </a:r>
            </a:p>
          </p:txBody>
        </p:sp>
        <p:sp>
          <p:nvSpPr>
            <p:cNvPr id="81" name="Oval 80">
              <a:extLst>
                <a:ext uri="{FF2B5EF4-FFF2-40B4-BE49-F238E27FC236}">
                  <a16:creationId xmlns:a16="http://schemas.microsoft.com/office/drawing/2014/main" id="{ABF2EAB0-BC6C-34D3-9D2A-A98142EB89E1}"/>
                </a:ext>
              </a:extLst>
            </p:cNvPr>
            <p:cNvSpPr/>
            <p:nvPr/>
          </p:nvSpPr>
          <p:spPr>
            <a:xfrm>
              <a:off x="3460989" y="3283837"/>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a:t>
              </a:r>
            </a:p>
          </p:txBody>
        </p:sp>
        <p:sp>
          <p:nvSpPr>
            <p:cNvPr id="94" name="Oval 93">
              <a:extLst>
                <a:ext uri="{FF2B5EF4-FFF2-40B4-BE49-F238E27FC236}">
                  <a16:creationId xmlns:a16="http://schemas.microsoft.com/office/drawing/2014/main" id="{486FF006-2487-F092-5F39-FEDE14B789CC}"/>
                </a:ext>
              </a:extLst>
            </p:cNvPr>
            <p:cNvSpPr/>
            <p:nvPr/>
          </p:nvSpPr>
          <p:spPr>
            <a:xfrm>
              <a:off x="2920700" y="133716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9" name="TextBox 8">
              <a:extLst>
                <a:ext uri="{FF2B5EF4-FFF2-40B4-BE49-F238E27FC236}">
                  <a16:creationId xmlns:a16="http://schemas.microsoft.com/office/drawing/2014/main" id="{33A8A5BF-478B-5911-9F37-DBFBEAD48ADB}"/>
                </a:ext>
              </a:extLst>
            </p:cNvPr>
            <p:cNvSpPr txBox="1"/>
            <p:nvPr/>
          </p:nvSpPr>
          <p:spPr>
            <a:xfrm rot="5400000">
              <a:off x="4098770" y="2820074"/>
              <a:ext cx="83548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a:t>
              </a:r>
            </a:p>
          </p:txBody>
        </p:sp>
        <p:sp>
          <p:nvSpPr>
            <p:cNvPr id="182" name="Rectangle 181">
              <a:extLst>
                <a:ext uri="{FF2B5EF4-FFF2-40B4-BE49-F238E27FC236}">
                  <a16:creationId xmlns:a16="http://schemas.microsoft.com/office/drawing/2014/main" id="{FC6EE007-525D-6BE8-B8B0-C5273B50E04F}"/>
                </a:ext>
              </a:extLst>
            </p:cNvPr>
            <p:cNvSpPr/>
            <p:nvPr/>
          </p:nvSpPr>
          <p:spPr>
            <a:xfrm>
              <a:off x="7215350" y="755649"/>
              <a:ext cx="1810916" cy="23443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4" name="TextBox 183">
              <a:extLst>
                <a:ext uri="{FF2B5EF4-FFF2-40B4-BE49-F238E27FC236}">
                  <a16:creationId xmlns:a16="http://schemas.microsoft.com/office/drawing/2014/main" id="{CE7C977B-96A2-8135-3D20-212AED16B5DE}"/>
                </a:ext>
              </a:extLst>
            </p:cNvPr>
            <p:cNvSpPr txBox="1"/>
            <p:nvPr/>
          </p:nvSpPr>
          <p:spPr>
            <a:xfrm>
              <a:off x="7368415" y="824023"/>
              <a:ext cx="153015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Organization Hosting KAR</a:t>
              </a:r>
            </a:p>
          </p:txBody>
        </p:sp>
        <p:sp>
          <p:nvSpPr>
            <p:cNvPr id="185" name="Rectangle 184">
              <a:extLst>
                <a:ext uri="{FF2B5EF4-FFF2-40B4-BE49-F238E27FC236}">
                  <a16:creationId xmlns:a16="http://schemas.microsoft.com/office/drawing/2014/main" id="{20FE4A39-792A-0CB5-E333-224829CE4B59}"/>
                </a:ext>
              </a:extLst>
            </p:cNvPr>
            <p:cNvSpPr/>
            <p:nvPr/>
          </p:nvSpPr>
          <p:spPr>
            <a:xfrm>
              <a:off x="9349144" y="3126881"/>
              <a:ext cx="1810916" cy="324275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569458BB-A341-2DA2-E401-DC4372C7A79F}"/>
                </a:ext>
              </a:extLst>
            </p:cNvPr>
            <p:cNvSpPr txBox="1"/>
            <p:nvPr/>
          </p:nvSpPr>
          <p:spPr>
            <a:xfrm>
              <a:off x="9517419" y="6128388"/>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grpSp>
    </p:spTree>
    <p:extLst>
      <p:ext uri="{BB962C8B-B14F-4D97-AF65-F5344CB8AC3E}">
        <p14:creationId xmlns:p14="http://schemas.microsoft.com/office/powerpoint/2010/main" val="291463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70A2071-BEB2-A0DC-123C-233F02E523C8}"/>
              </a:ext>
            </a:extLst>
          </p:cNvPr>
          <p:cNvSpPr/>
          <p:nvPr/>
        </p:nvSpPr>
        <p:spPr>
          <a:xfrm>
            <a:off x="1494624" y="555281"/>
            <a:ext cx="4067606" cy="5750412"/>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cxnSp>
        <p:nvCxnSpPr>
          <p:cNvPr id="205" name="Straight Arrow Connector 204">
            <a:extLst>
              <a:ext uri="{FF2B5EF4-FFF2-40B4-BE49-F238E27FC236}">
                <a16:creationId xmlns:a16="http://schemas.microsoft.com/office/drawing/2014/main" id="{C5DE9D72-EC99-6647-B73A-F5375063F5F8}"/>
              </a:ext>
            </a:extLst>
          </p:cNvPr>
          <p:cNvCxnSpPr>
            <a:cxnSpLocks/>
          </p:cNvCxnSpPr>
          <p:nvPr/>
        </p:nvCxnSpPr>
        <p:spPr>
          <a:xfrm>
            <a:off x="5412394" y="4739618"/>
            <a:ext cx="1567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11F26A-3EA9-4276-983E-AC73E6C184C6}"/>
              </a:ext>
            </a:extLst>
          </p:cNvPr>
          <p:cNvSpPr>
            <a:spLocks noGrp="1"/>
          </p:cNvSpPr>
          <p:nvPr>
            <p:ph type="title"/>
          </p:nvPr>
        </p:nvSpPr>
        <p:spPr>
          <a:xfrm>
            <a:off x="1714274" y="10971"/>
            <a:ext cx="8229600" cy="533395"/>
          </a:xfrm>
        </p:spPr>
        <p:txBody>
          <a:bodyPr>
            <a:normAutofit fontScale="90000"/>
          </a:bodyPr>
          <a:lstStyle/>
          <a:p>
            <a:r>
              <a:rPr lang="en-US" dirty="0" err="1">
                <a:latin typeface="+mj-lt"/>
              </a:rPr>
              <a:t>FluSurv</a:t>
            </a:r>
            <a:r>
              <a:rPr lang="en-US" dirty="0">
                <a:latin typeface="+mj-lt"/>
              </a:rPr>
              <a:t>-NET on FHIR Actors and Systems – Site to CDC</a:t>
            </a:r>
          </a:p>
        </p:txBody>
      </p:sp>
      <p:sp>
        <p:nvSpPr>
          <p:cNvPr id="36" name="Rectangle 35">
            <a:extLst>
              <a:ext uri="{FF2B5EF4-FFF2-40B4-BE49-F238E27FC236}">
                <a16:creationId xmlns:a16="http://schemas.microsoft.com/office/drawing/2014/main" id="{55EB3F32-3591-7A41-A2F9-324E31B80C29}"/>
              </a:ext>
            </a:extLst>
          </p:cNvPr>
          <p:cNvSpPr/>
          <p:nvPr/>
        </p:nvSpPr>
        <p:spPr>
          <a:xfrm>
            <a:off x="3572182" y="626746"/>
            <a:ext cx="181145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FluSurv</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-NET Site</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 </a:t>
            </a:r>
          </a:p>
        </p:txBody>
      </p:sp>
      <p:sp>
        <p:nvSpPr>
          <p:cNvPr id="42" name="Rectangle 41">
            <a:extLst>
              <a:ext uri="{FF2B5EF4-FFF2-40B4-BE49-F238E27FC236}">
                <a16:creationId xmlns:a16="http://schemas.microsoft.com/office/drawing/2014/main" id="{F1F5F65C-EE6A-094E-9082-D795AA13A674}"/>
              </a:ext>
            </a:extLst>
          </p:cNvPr>
          <p:cNvSpPr/>
          <p:nvPr/>
        </p:nvSpPr>
        <p:spPr>
          <a:xfrm>
            <a:off x="7305537" y="768261"/>
            <a:ext cx="1530153" cy="18615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Repository (KAR)</a:t>
            </a: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43" name="Picture 11">
            <a:extLst>
              <a:ext uri="{FF2B5EF4-FFF2-40B4-BE49-F238E27FC236}">
                <a16:creationId xmlns:a16="http://schemas.microsoft.com/office/drawing/2014/main" id="{360FF655-C32A-0A40-8C63-6C93DFFC40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815429"/>
            <a:ext cx="1017213" cy="6827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4" name="Rectangle 43">
            <a:extLst>
              <a:ext uri="{FF2B5EF4-FFF2-40B4-BE49-F238E27FC236}">
                <a16:creationId xmlns:a16="http://schemas.microsoft.com/office/drawing/2014/main" id="{BEFA2044-EDB0-9942-8BB2-FEB6F5A3C57A}"/>
              </a:ext>
            </a:extLst>
          </p:cNvPr>
          <p:cNvSpPr/>
          <p:nvPr/>
        </p:nvSpPr>
        <p:spPr>
          <a:xfrm>
            <a:off x="3605304" y="3440025"/>
            <a:ext cx="1811459" cy="146446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Health 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Exchange 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(HDEA)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(MedMorph’s backend services app)</a:t>
            </a:r>
          </a:p>
        </p:txBody>
      </p:sp>
      <p:sp>
        <p:nvSpPr>
          <p:cNvPr id="45" name="Rectangle 44">
            <a:extLst>
              <a:ext uri="{FF2B5EF4-FFF2-40B4-BE49-F238E27FC236}">
                <a16:creationId xmlns:a16="http://schemas.microsoft.com/office/drawing/2014/main" id="{9D5FC16F-0B84-9848-B7CA-94F63BF57BE7}"/>
              </a:ext>
            </a:extLst>
          </p:cNvPr>
          <p:cNvSpPr/>
          <p:nvPr/>
        </p:nvSpPr>
        <p:spPr>
          <a:xfrm>
            <a:off x="6979762" y="4649842"/>
            <a:ext cx="1352925" cy="8418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Intermediaries/ Trusted Third Party</a:t>
            </a:r>
          </a:p>
        </p:txBody>
      </p:sp>
      <p:sp>
        <p:nvSpPr>
          <p:cNvPr id="47" name="Rectangle 46">
            <a:extLst>
              <a:ext uri="{FF2B5EF4-FFF2-40B4-BE49-F238E27FC236}">
                <a16:creationId xmlns:a16="http://schemas.microsoft.com/office/drawing/2014/main" id="{63BA827F-584B-FD4E-81FB-18E418B14AE9}"/>
              </a:ext>
            </a:extLst>
          </p:cNvPr>
          <p:cNvSpPr/>
          <p:nvPr/>
        </p:nvSpPr>
        <p:spPr>
          <a:xfrm>
            <a:off x="1748543" y="3447862"/>
            <a:ext cx="812776" cy="1277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Trust Services Provider</a:t>
            </a:r>
          </a:p>
        </p:txBody>
      </p:sp>
      <p:sp>
        <p:nvSpPr>
          <p:cNvPr id="3" name="TextBox 2">
            <a:extLst>
              <a:ext uri="{FF2B5EF4-FFF2-40B4-BE49-F238E27FC236}">
                <a16:creationId xmlns:a16="http://schemas.microsoft.com/office/drawing/2014/main" id="{9B0538E9-2646-A747-B04E-9BE6FDC8E143}"/>
              </a:ext>
            </a:extLst>
          </p:cNvPr>
          <p:cNvSpPr txBox="1"/>
          <p:nvPr/>
        </p:nvSpPr>
        <p:spPr>
          <a:xfrm>
            <a:off x="1742729" y="1506617"/>
            <a:ext cx="11128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Surveillance Officer</a:t>
            </a:r>
          </a:p>
        </p:txBody>
      </p:sp>
      <p:sp>
        <p:nvSpPr>
          <p:cNvPr id="14" name="Rectangle 13">
            <a:extLst>
              <a:ext uri="{FF2B5EF4-FFF2-40B4-BE49-F238E27FC236}">
                <a16:creationId xmlns:a16="http://schemas.microsoft.com/office/drawing/2014/main" id="{479C20FF-6D39-CC4E-A2AF-D5479DF1173E}"/>
              </a:ext>
            </a:extLst>
          </p:cNvPr>
          <p:cNvSpPr/>
          <p:nvPr/>
        </p:nvSpPr>
        <p:spPr>
          <a:xfrm>
            <a:off x="9454897" y="3036710"/>
            <a:ext cx="1282018" cy="26766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CDC)</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3C9BAF63-CC92-4E4B-85C7-70BFDED2D900}"/>
              </a:ext>
            </a:extLst>
          </p:cNvPr>
          <p:cNvCxnSpPr>
            <a:cxnSpLocks/>
            <a:stCxn id="43" idx="3"/>
            <a:endCxn id="36" idx="1"/>
          </p:cNvCxnSpPr>
          <p:nvPr/>
        </p:nvCxnSpPr>
        <p:spPr>
          <a:xfrm>
            <a:off x="2818480" y="1156823"/>
            <a:ext cx="753702" cy="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943A4E-8DD9-744F-96A1-5AD630599D06}"/>
              </a:ext>
            </a:extLst>
          </p:cNvPr>
          <p:cNvSpPr txBox="1"/>
          <p:nvPr/>
        </p:nvSpPr>
        <p:spPr>
          <a:xfrm>
            <a:off x="2911794" y="681240"/>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10" name="Straight Arrow Connector 9">
            <a:extLst>
              <a:ext uri="{FF2B5EF4-FFF2-40B4-BE49-F238E27FC236}">
                <a16:creationId xmlns:a16="http://schemas.microsoft.com/office/drawing/2014/main" id="{1D166045-49C2-FD4F-9998-22C5BE37017E}"/>
              </a:ext>
            </a:extLst>
          </p:cNvPr>
          <p:cNvCxnSpPr>
            <a:cxnSpLocks/>
          </p:cNvCxnSpPr>
          <p:nvPr/>
        </p:nvCxnSpPr>
        <p:spPr>
          <a:xfrm>
            <a:off x="4066853" y="1705393"/>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E83879-DF92-2E4F-9351-EF0FAF87E04E}"/>
              </a:ext>
            </a:extLst>
          </p:cNvPr>
          <p:cNvCxnSpPr>
            <a:cxnSpLocks/>
          </p:cNvCxnSpPr>
          <p:nvPr/>
        </p:nvCxnSpPr>
        <p:spPr>
          <a:xfrm flipH="1" flipV="1">
            <a:off x="4411872" y="1696410"/>
            <a:ext cx="9284" cy="175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9CBDC131-4300-864E-9635-99A44D04DB59}"/>
              </a:ext>
            </a:extLst>
          </p:cNvPr>
          <p:cNvCxnSpPr>
            <a:cxnSpLocks/>
          </p:cNvCxnSpPr>
          <p:nvPr/>
        </p:nvCxnSpPr>
        <p:spPr>
          <a:xfrm flipV="1">
            <a:off x="5418120" y="2629476"/>
            <a:ext cx="3034774" cy="1304980"/>
          </a:xfrm>
          <a:prstGeom prst="bentConnector3">
            <a:avLst>
              <a:gd name="adj1" fmla="val 100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234B390F-D1FD-AC4C-A4FC-054B3ECA77FC}"/>
              </a:ext>
            </a:extLst>
          </p:cNvPr>
          <p:cNvCxnSpPr>
            <a:cxnSpLocks/>
            <a:stCxn id="42" idx="2"/>
          </p:cNvCxnSpPr>
          <p:nvPr/>
        </p:nvCxnSpPr>
        <p:spPr>
          <a:xfrm rot="5400000">
            <a:off x="6197975" y="1865891"/>
            <a:ext cx="1108701" cy="2636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D1B7F814-98DF-7546-B7C9-73CB3D4B1A93}"/>
              </a:ext>
            </a:extLst>
          </p:cNvPr>
          <p:cNvCxnSpPr>
            <a:cxnSpLocks/>
          </p:cNvCxnSpPr>
          <p:nvPr/>
        </p:nvCxnSpPr>
        <p:spPr>
          <a:xfrm rot="10800000">
            <a:off x="5307136" y="4908309"/>
            <a:ext cx="1672626" cy="258999"/>
          </a:xfrm>
          <a:prstGeom prst="bentConnector3">
            <a:avLst>
              <a:gd name="adj1" fmla="val 100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a:extLst>
              <a:ext uri="{FF2B5EF4-FFF2-40B4-BE49-F238E27FC236}">
                <a16:creationId xmlns:a16="http://schemas.microsoft.com/office/drawing/2014/main" id="{BAA47251-77D8-9849-9F87-91C133B3D421}"/>
              </a:ext>
            </a:extLst>
          </p:cNvPr>
          <p:cNvCxnSpPr>
            <a:cxnSpLocks/>
          </p:cNvCxnSpPr>
          <p:nvPr/>
        </p:nvCxnSpPr>
        <p:spPr>
          <a:xfrm flipH="1">
            <a:off x="2561320" y="4313542"/>
            <a:ext cx="1036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3E30D16-E5F0-1049-A518-29146A5A9F28}"/>
              </a:ext>
            </a:extLst>
          </p:cNvPr>
          <p:cNvCxnSpPr>
            <a:cxnSpLocks/>
          </p:cNvCxnSpPr>
          <p:nvPr/>
        </p:nvCxnSpPr>
        <p:spPr>
          <a:xfrm>
            <a:off x="5415459" y="4141941"/>
            <a:ext cx="4039438" cy="1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16AAEAD-8C76-C24E-8FC1-E64861A88E24}"/>
              </a:ext>
            </a:extLst>
          </p:cNvPr>
          <p:cNvSpPr txBox="1"/>
          <p:nvPr/>
        </p:nvSpPr>
        <p:spPr>
          <a:xfrm>
            <a:off x="8068770" y="3929386"/>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19" name="TextBox 118">
            <a:extLst>
              <a:ext uri="{FF2B5EF4-FFF2-40B4-BE49-F238E27FC236}">
                <a16:creationId xmlns:a16="http://schemas.microsoft.com/office/drawing/2014/main" id="{C22AFF75-1D55-144E-94B2-2AAF7DA8A807}"/>
              </a:ext>
            </a:extLst>
          </p:cNvPr>
          <p:cNvSpPr txBox="1"/>
          <p:nvPr/>
        </p:nvSpPr>
        <p:spPr>
          <a:xfrm>
            <a:off x="2508681" y="4361673"/>
            <a:ext cx="1028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with Identifiable Data</a:t>
            </a:r>
          </a:p>
        </p:txBody>
      </p:sp>
      <p:sp>
        <p:nvSpPr>
          <p:cNvPr id="120" name="TextBox 119">
            <a:extLst>
              <a:ext uri="{FF2B5EF4-FFF2-40B4-BE49-F238E27FC236}">
                <a16:creationId xmlns:a16="http://schemas.microsoft.com/office/drawing/2014/main" id="{2CF2050F-BC1E-C143-9515-ECC4EE317239}"/>
              </a:ext>
            </a:extLst>
          </p:cNvPr>
          <p:cNvSpPr txBox="1"/>
          <p:nvPr/>
        </p:nvSpPr>
        <p:spPr>
          <a:xfrm>
            <a:off x="2508107" y="2890904"/>
            <a:ext cx="979755" cy="784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with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De-Identified/</a:t>
            </a:r>
            <a:b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Pseudonymized/</a:t>
            </a:r>
            <a:b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Anonymized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a:t>
            </a:r>
          </a:p>
        </p:txBody>
      </p:sp>
      <p:cxnSp>
        <p:nvCxnSpPr>
          <p:cNvPr id="16" name="Straight Arrow Connector 15">
            <a:extLst>
              <a:ext uri="{FF2B5EF4-FFF2-40B4-BE49-F238E27FC236}">
                <a16:creationId xmlns:a16="http://schemas.microsoft.com/office/drawing/2014/main" id="{4BFFC0F9-98B0-C844-82E8-29C65787D214}"/>
              </a:ext>
            </a:extLst>
          </p:cNvPr>
          <p:cNvCxnSpPr>
            <a:cxnSpLocks/>
          </p:cNvCxnSpPr>
          <p:nvPr/>
        </p:nvCxnSpPr>
        <p:spPr>
          <a:xfrm flipV="1">
            <a:off x="5258238" y="1705393"/>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65030E9-9F76-914A-9F80-3AB57A7A6B81}"/>
              </a:ext>
            </a:extLst>
          </p:cNvPr>
          <p:cNvSpPr txBox="1"/>
          <p:nvPr/>
        </p:nvSpPr>
        <p:spPr>
          <a:xfrm rot="5400000">
            <a:off x="4917579" y="2234821"/>
            <a:ext cx="1010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Report Response</a:t>
            </a:r>
          </a:p>
        </p:txBody>
      </p:sp>
      <p:sp>
        <p:nvSpPr>
          <p:cNvPr id="19" name="Rectangle 18">
            <a:extLst>
              <a:ext uri="{FF2B5EF4-FFF2-40B4-BE49-F238E27FC236}">
                <a16:creationId xmlns:a16="http://schemas.microsoft.com/office/drawing/2014/main" id="{BFFB32AC-CFB2-5F4C-AD69-3D98FBB5A874}"/>
              </a:ext>
            </a:extLst>
          </p:cNvPr>
          <p:cNvSpPr/>
          <p:nvPr/>
        </p:nvSpPr>
        <p:spPr>
          <a:xfrm>
            <a:off x="6181388" y="4251072"/>
            <a:ext cx="984565"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7" name="Straight Arrow Connector 66">
            <a:extLst>
              <a:ext uri="{FF2B5EF4-FFF2-40B4-BE49-F238E27FC236}">
                <a16:creationId xmlns:a16="http://schemas.microsoft.com/office/drawing/2014/main" id="{E0C44516-1333-C74F-AB2C-1B26BC9384AF}"/>
              </a:ext>
            </a:extLst>
          </p:cNvPr>
          <p:cNvCxnSpPr>
            <a:cxnSpLocks/>
          </p:cNvCxnSpPr>
          <p:nvPr/>
        </p:nvCxnSpPr>
        <p:spPr>
          <a:xfrm flipH="1">
            <a:off x="5422950" y="4425530"/>
            <a:ext cx="4031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0D90C882-34CC-3F47-876A-15C116BC5317}"/>
              </a:ext>
            </a:extLst>
          </p:cNvPr>
          <p:cNvCxnSpPr>
            <a:cxnSpLocks/>
          </p:cNvCxnSpPr>
          <p:nvPr/>
        </p:nvCxnSpPr>
        <p:spPr>
          <a:xfrm>
            <a:off x="8332687" y="4859297"/>
            <a:ext cx="1122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3C81F428-310E-AF4A-9068-660BAC14F2C7}"/>
              </a:ext>
            </a:extLst>
          </p:cNvPr>
          <p:cNvCxnSpPr>
            <a:cxnSpLocks/>
          </p:cNvCxnSpPr>
          <p:nvPr/>
        </p:nvCxnSpPr>
        <p:spPr>
          <a:xfrm>
            <a:off x="8323132" y="5347118"/>
            <a:ext cx="1131765" cy="127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870AD88-A3E0-984B-BF00-CAE08531225F}"/>
              </a:ext>
            </a:extLst>
          </p:cNvPr>
          <p:cNvSpPr txBox="1"/>
          <p:nvPr/>
        </p:nvSpPr>
        <p:spPr>
          <a:xfrm>
            <a:off x="7011627" y="3733512"/>
            <a:ext cx="143882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a:t>
            </a:r>
          </a:p>
        </p:txBody>
      </p:sp>
      <p:sp>
        <p:nvSpPr>
          <p:cNvPr id="151" name="TextBox 150">
            <a:extLst>
              <a:ext uri="{FF2B5EF4-FFF2-40B4-BE49-F238E27FC236}">
                <a16:creationId xmlns:a16="http://schemas.microsoft.com/office/drawing/2014/main" id="{26291C53-6A51-C74F-B1B9-009CE93394AE}"/>
              </a:ext>
            </a:extLst>
          </p:cNvPr>
          <p:cNvSpPr txBox="1"/>
          <p:nvPr/>
        </p:nvSpPr>
        <p:spPr>
          <a:xfrm>
            <a:off x="1916562" y="6095510"/>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8" name="Elbow Connector 7">
            <a:extLst>
              <a:ext uri="{FF2B5EF4-FFF2-40B4-BE49-F238E27FC236}">
                <a16:creationId xmlns:a16="http://schemas.microsoft.com/office/drawing/2014/main" id="{751C4F30-28CA-EF44-A182-47B39C3E601D}"/>
              </a:ext>
            </a:extLst>
          </p:cNvPr>
          <p:cNvCxnSpPr>
            <a:cxnSpLocks/>
            <a:stCxn id="14" idx="0"/>
          </p:cNvCxnSpPr>
          <p:nvPr/>
        </p:nvCxnSpPr>
        <p:spPr>
          <a:xfrm rot="16200000" flipV="1">
            <a:off x="9125118" y="2065922"/>
            <a:ext cx="688150" cy="1253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DDA431C-00C6-0A46-9F75-875AFD6E4AA4}"/>
              </a:ext>
            </a:extLst>
          </p:cNvPr>
          <p:cNvSpPr txBox="1"/>
          <p:nvPr/>
        </p:nvSpPr>
        <p:spPr>
          <a:xfrm>
            <a:off x="9043339" y="2144797"/>
            <a:ext cx="185178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Create/Update Knowledge Artifact</a:t>
            </a:r>
          </a:p>
        </p:txBody>
      </p:sp>
      <p:cxnSp>
        <p:nvCxnSpPr>
          <p:cNvPr id="54" name="Elbow Connector 53">
            <a:extLst>
              <a:ext uri="{FF2B5EF4-FFF2-40B4-BE49-F238E27FC236}">
                <a16:creationId xmlns:a16="http://schemas.microsoft.com/office/drawing/2014/main" id="{BCE28A0B-0073-F94F-A63F-868AD5AA2979}"/>
              </a:ext>
            </a:extLst>
          </p:cNvPr>
          <p:cNvCxnSpPr>
            <a:cxnSpLocks/>
          </p:cNvCxnSpPr>
          <p:nvPr/>
        </p:nvCxnSpPr>
        <p:spPr>
          <a:xfrm flipH="1">
            <a:off x="5383641" y="1009178"/>
            <a:ext cx="18896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1562E9C8-CA5F-464E-8F20-FCE703E2AEDD}"/>
              </a:ext>
            </a:extLst>
          </p:cNvPr>
          <p:cNvCxnSpPr>
            <a:cxnSpLocks/>
          </p:cNvCxnSpPr>
          <p:nvPr/>
        </p:nvCxnSpPr>
        <p:spPr>
          <a:xfrm rot="10800000" flipV="1">
            <a:off x="5422952" y="2625652"/>
            <a:ext cx="2075128" cy="867963"/>
          </a:xfrm>
          <a:prstGeom prst="bentConnector3">
            <a:avLst>
              <a:gd name="adj1" fmla="val -307"/>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ACA3521-AF2A-9A48-86E9-4C978C80A086}"/>
              </a:ext>
            </a:extLst>
          </p:cNvPr>
          <p:cNvSpPr txBox="1"/>
          <p:nvPr/>
        </p:nvSpPr>
        <p:spPr>
          <a:xfrm>
            <a:off x="5829074" y="1105404"/>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5" name="Oval 84">
            <a:extLst>
              <a:ext uri="{FF2B5EF4-FFF2-40B4-BE49-F238E27FC236}">
                <a16:creationId xmlns:a16="http://schemas.microsoft.com/office/drawing/2014/main" id="{2C655669-D4E2-9B43-822A-A6BDDE8317A1}"/>
              </a:ext>
            </a:extLst>
          </p:cNvPr>
          <p:cNvSpPr/>
          <p:nvPr/>
        </p:nvSpPr>
        <p:spPr>
          <a:xfrm>
            <a:off x="6722702" y="87473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92" name="TextBox 91">
            <a:extLst>
              <a:ext uri="{FF2B5EF4-FFF2-40B4-BE49-F238E27FC236}">
                <a16:creationId xmlns:a16="http://schemas.microsoft.com/office/drawing/2014/main" id="{CBD6300D-DB2D-9F4F-82EC-01CAC6CE49CC}"/>
              </a:ext>
            </a:extLst>
          </p:cNvPr>
          <p:cNvSpPr txBox="1"/>
          <p:nvPr/>
        </p:nvSpPr>
        <p:spPr>
          <a:xfrm>
            <a:off x="5563142" y="692576"/>
            <a:ext cx="12056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sp>
        <p:nvSpPr>
          <p:cNvPr id="93" name="TextBox 92">
            <a:extLst>
              <a:ext uri="{FF2B5EF4-FFF2-40B4-BE49-F238E27FC236}">
                <a16:creationId xmlns:a16="http://schemas.microsoft.com/office/drawing/2014/main" id="{9D451456-53A2-D64A-B929-73C29AE94E5E}"/>
              </a:ext>
            </a:extLst>
          </p:cNvPr>
          <p:cNvSpPr txBox="1"/>
          <p:nvPr/>
        </p:nvSpPr>
        <p:spPr>
          <a:xfrm>
            <a:off x="5745488" y="3165916"/>
            <a:ext cx="11837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cxnSp>
        <p:nvCxnSpPr>
          <p:cNvPr id="95" name="Straight Arrow Connector 94">
            <a:extLst>
              <a:ext uri="{FF2B5EF4-FFF2-40B4-BE49-F238E27FC236}">
                <a16:creationId xmlns:a16="http://schemas.microsoft.com/office/drawing/2014/main" id="{9F9C6038-CE81-3C49-96FD-829F02A462F8}"/>
              </a:ext>
            </a:extLst>
          </p:cNvPr>
          <p:cNvCxnSpPr>
            <a:cxnSpLocks/>
          </p:cNvCxnSpPr>
          <p:nvPr/>
        </p:nvCxnSpPr>
        <p:spPr>
          <a:xfrm flipH="1" flipV="1">
            <a:off x="3676476" y="1696410"/>
            <a:ext cx="18748" cy="173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D45DA31-413F-7D41-BF43-F0B606725107}"/>
              </a:ext>
            </a:extLst>
          </p:cNvPr>
          <p:cNvSpPr txBox="1"/>
          <p:nvPr/>
        </p:nvSpPr>
        <p:spPr>
          <a:xfrm>
            <a:off x="7624195" y="3354741"/>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1" name="TextBox 100">
            <a:extLst>
              <a:ext uri="{FF2B5EF4-FFF2-40B4-BE49-F238E27FC236}">
                <a16:creationId xmlns:a16="http://schemas.microsoft.com/office/drawing/2014/main" id="{A799AB7E-52C1-484F-8893-C2E26E197E13}"/>
              </a:ext>
            </a:extLst>
          </p:cNvPr>
          <p:cNvSpPr txBox="1"/>
          <p:nvPr/>
        </p:nvSpPr>
        <p:spPr>
          <a:xfrm>
            <a:off x="7185504" y="2694943"/>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4" name="TextBox 103">
            <a:extLst>
              <a:ext uri="{FF2B5EF4-FFF2-40B4-BE49-F238E27FC236}">
                <a16:creationId xmlns:a16="http://schemas.microsoft.com/office/drawing/2014/main" id="{C0D55D2C-7BDC-A24C-9FAA-A7F11B9ED618}"/>
              </a:ext>
            </a:extLst>
          </p:cNvPr>
          <p:cNvSpPr txBox="1"/>
          <p:nvPr/>
        </p:nvSpPr>
        <p:spPr>
          <a:xfrm>
            <a:off x="6174033" y="3558595"/>
            <a:ext cx="203056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 Response</a:t>
            </a:r>
          </a:p>
        </p:txBody>
      </p:sp>
      <p:sp>
        <p:nvSpPr>
          <p:cNvPr id="134" name="TextBox 133">
            <a:extLst>
              <a:ext uri="{FF2B5EF4-FFF2-40B4-BE49-F238E27FC236}">
                <a16:creationId xmlns:a16="http://schemas.microsoft.com/office/drawing/2014/main" id="{D79586C5-E22C-7C40-BE34-C6DEB3655BF3}"/>
              </a:ext>
            </a:extLst>
          </p:cNvPr>
          <p:cNvSpPr txBox="1"/>
          <p:nvPr/>
        </p:nvSpPr>
        <p:spPr>
          <a:xfrm rot="5400000">
            <a:off x="3467765" y="2566456"/>
            <a:ext cx="137088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Notification</a:t>
            </a:r>
          </a:p>
        </p:txBody>
      </p:sp>
      <p:sp>
        <p:nvSpPr>
          <p:cNvPr id="135" name="TextBox 134">
            <a:extLst>
              <a:ext uri="{FF2B5EF4-FFF2-40B4-BE49-F238E27FC236}">
                <a16:creationId xmlns:a16="http://schemas.microsoft.com/office/drawing/2014/main" id="{3A7E785B-6B1C-0644-A214-1BC97314A49E}"/>
              </a:ext>
            </a:extLst>
          </p:cNvPr>
          <p:cNvSpPr txBox="1"/>
          <p:nvPr/>
        </p:nvSpPr>
        <p:spPr>
          <a:xfrm rot="5400000">
            <a:off x="3150566" y="2318901"/>
            <a:ext cx="120738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Creation</a:t>
            </a:r>
          </a:p>
        </p:txBody>
      </p:sp>
      <p:cxnSp>
        <p:nvCxnSpPr>
          <p:cNvPr id="137" name="Straight Arrow Connector 136">
            <a:extLst>
              <a:ext uri="{FF2B5EF4-FFF2-40B4-BE49-F238E27FC236}">
                <a16:creationId xmlns:a16="http://schemas.microsoft.com/office/drawing/2014/main" id="{D5ADA42E-91BC-5440-972E-11728429AC3C}"/>
              </a:ext>
            </a:extLst>
          </p:cNvPr>
          <p:cNvCxnSpPr>
            <a:cxnSpLocks/>
          </p:cNvCxnSpPr>
          <p:nvPr/>
        </p:nvCxnSpPr>
        <p:spPr>
          <a:xfrm flipV="1">
            <a:off x="4844411" y="1705393"/>
            <a:ext cx="0" cy="172701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07AEBA68-C2D2-F24C-A7B3-0DAE745C0C23}"/>
              </a:ext>
            </a:extLst>
          </p:cNvPr>
          <p:cNvSpPr txBox="1"/>
          <p:nvPr/>
        </p:nvSpPr>
        <p:spPr>
          <a:xfrm rot="5400000">
            <a:off x="4289051" y="2561841"/>
            <a:ext cx="12799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 Response</a:t>
            </a:r>
          </a:p>
        </p:txBody>
      </p:sp>
      <p:sp>
        <p:nvSpPr>
          <p:cNvPr id="183" name="TextBox 182">
            <a:extLst>
              <a:ext uri="{FF2B5EF4-FFF2-40B4-BE49-F238E27FC236}">
                <a16:creationId xmlns:a16="http://schemas.microsoft.com/office/drawing/2014/main" id="{C2A1A0F3-EBEF-E647-9DC0-13FC459781FC}"/>
              </a:ext>
            </a:extLst>
          </p:cNvPr>
          <p:cNvSpPr txBox="1"/>
          <p:nvPr/>
        </p:nvSpPr>
        <p:spPr>
          <a:xfrm>
            <a:off x="6142230" y="4523509"/>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88" name="Rectangle 187">
            <a:extLst>
              <a:ext uri="{FF2B5EF4-FFF2-40B4-BE49-F238E27FC236}">
                <a16:creationId xmlns:a16="http://schemas.microsoft.com/office/drawing/2014/main" id="{B422C1B7-5C06-5A44-8F35-93B734569014}"/>
              </a:ext>
            </a:extLst>
          </p:cNvPr>
          <p:cNvSpPr/>
          <p:nvPr/>
        </p:nvSpPr>
        <p:spPr>
          <a:xfrm>
            <a:off x="5602719" y="4848931"/>
            <a:ext cx="73015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93" name="TextBox 192">
            <a:extLst>
              <a:ext uri="{FF2B5EF4-FFF2-40B4-BE49-F238E27FC236}">
                <a16:creationId xmlns:a16="http://schemas.microsoft.com/office/drawing/2014/main" id="{9F16BB7C-C251-974F-B68D-64C03FA2869A}"/>
              </a:ext>
            </a:extLst>
          </p:cNvPr>
          <p:cNvSpPr txBox="1"/>
          <p:nvPr/>
        </p:nvSpPr>
        <p:spPr>
          <a:xfrm>
            <a:off x="8889392" y="4562092"/>
            <a:ext cx="5559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98" name="Rectangle 197">
            <a:extLst>
              <a:ext uri="{FF2B5EF4-FFF2-40B4-BE49-F238E27FC236}">
                <a16:creationId xmlns:a16="http://schemas.microsoft.com/office/drawing/2014/main" id="{05B5B967-83C4-BD45-9D71-9FB8C9C17328}"/>
              </a:ext>
            </a:extLst>
          </p:cNvPr>
          <p:cNvSpPr/>
          <p:nvPr/>
        </p:nvSpPr>
        <p:spPr>
          <a:xfrm>
            <a:off x="8441356" y="5047549"/>
            <a:ext cx="1033217"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33" name="Straight Arrow Connector 32">
            <a:extLst>
              <a:ext uri="{FF2B5EF4-FFF2-40B4-BE49-F238E27FC236}">
                <a16:creationId xmlns:a16="http://schemas.microsoft.com/office/drawing/2014/main" id="{43173E39-094D-00D8-F125-E81DD6AED3B7}"/>
              </a:ext>
            </a:extLst>
          </p:cNvPr>
          <p:cNvCxnSpPr>
            <a:cxnSpLocks/>
          </p:cNvCxnSpPr>
          <p:nvPr/>
        </p:nvCxnSpPr>
        <p:spPr>
          <a:xfrm flipV="1">
            <a:off x="2578927" y="3740224"/>
            <a:ext cx="1036803" cy="1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F16D0F-29EE-DA31-3426-B2C466AD10BA}"/>
              </a:ext>
            </a:extLst>
          </p:cNvPr>
          <p:cNvSpPr txBox="1"/>
          <p:nvPr/>
        </p:nvSpPr>
        <p:spPr>
          <a:xfrm>
            <a:off x="10232858" y="579475"/>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1" name="Oval 40">
            <a:extLst>
              <a:ext uri="{FF2B5EF4-FFF2-40B4-BE49-F238E27FC236}">
                <a16:creationId xmlns:a16="http://schemas.microsoft.com/office/drawing/2014/main" id="{7DEC2C41-B3A2-810D-550F-53DC95324AED}"/>
              </a:ext>
            </a:extLst>
          </p:cNvPr>
          <p:cNvSpPr/>
          <p:nvPr/>
        </p:nvSpPr>
        <p:spPr>
          <a:xfrm>
            <a:off x="7255990" y="306712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48" name="Oval 47">
            <a:extLst>
              <a:ext uri="{FF2B5EF4-FFF2-40B4-BE49-F238E27FC236}">
                <a16:creationId xmlns:a16="http://schemas.microsoft.com/office/drawing/2014/main" id="{59ECD045-143E-D1DC-3023-1BE34FC125AE}"/>
              </a:ext>
            </a:extLst>
          </p:cNvPr>
          <p:cNvSpPr/>
          <p:nvPr/>
        </p:nvSpPr>
        <p:spPr>
          <a:xfrm>
            <a:off x="7810917" y="298728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a:t>
            </a:r>
          </a:p>
        </p:txBody>
      </p:sp>
      <p:sp>
        <p:nvSpPr>
          <p:cNvPr id="57" name="Oval 56">
            <a:extLst>
              <a:ext uri="{FF2B5EF4-FFF2-40B4-BE49-F238E27FC236}">
                <a16:creationId xmlns:a16="http://schemas.microsoft.com/office/drawing/2014/main" id="{7AEBBB1F-162B-74BC-74F5-A640F23D0546}"/>
              </a:ext>
            </a:extLst>
          </p:cNvPr>
          <p:cNvSpPr/>
          <p:nvPr/>
        </p:nvSpPr>
        <p:spPr>
          <a:xfrm>
            <a:off x="5731586" y="380239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58" name="Oval 57">
            <a:extLst>
              <a:ext uri="{FF2B5EF4-FFF2-40B4-BE49-F238E27FC236}">
                <a16:creationId xmlns:a16="http://schemas.microsoft.com/office/drawing/2014/main" id="{C35E8EE0-BCF9-E1F4-F71B-36D231A90FAF}"/>
              </a:ext>
            </a:extLst>
          </p:cNvPr>
          <p:cNvSpPr/>
          <p:nvPr/>
        </p:nvSpPr>
        <p:spPr>
          <a:xfrm>
            <a:off x="9859710" y="243329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59" name="Oval 58">
            <a:extLst>
              <a:ext uri="{FF2B5EF4-FFF2-40B4-BE49-F238E27FC236}">
                <a16:creationId xmlns:a16="http://schemas.microsoft.com/office/drawing/2014/main" id="{DE7C149A-B6A9-5FCD-C84B-D3D6AE8B6103}"/>
              </a:ext>
            </a:extLst>
          </p:cNvPr>
          <p:cNvSpPr/>
          <p:nvPr/>
        </p:nvSpPr>
        <p:spPr>
          <a:xfrm>
            <a:off x="7577263" y="398870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a:t>
            </a:r>
          </a:p>
        </p:txBody>
      </p:sp>
      <p:sp>
        <p:nvSpPr>
          <p:cNvPr id="60" name="Oval 59">
            <a:extLst>
              <a:ext uri="{FF2B5EF4-FFF2-40B4-BE49-F238E27FC236}">
                <a16:creationId xmlns:a16="http://schemas.microsoft.com/office/drawing/2014/main" id="{B7DC1085-BAD0-3ACD-C85C-34DDE78540AD}"/>
              </a:ext>
            </a:extLst>
          </p:cNvPr>
          <p:cNvSpPr/>
          <p:nvPr/>
        </p:nvSpPr>
        <p:spPr>
          <a:xfrm>
            <a:off x="7191183" y="426035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t>
            </a:r>
          </a:p>
        </p:txBody>
      </p:sp>
      <p:sp>
        <p:nvSpPr>
          <p:cNvPr id="65" name="Oval 64">
            <a:extLst>
              <a:ext uri="{FF2B5EF4-FFF2-40B4-BE49-F238E27FC236}">
                <a16:creationId xmlns:a16="http://schemas.microsoft.com/office/drawing/2014/main" id="{E9F911B4-9A3C-31A6-A55E-B8C329236D1B}"/>
              </a:ext>
            </a:extLst>
          </p:cNvPr>
          <p:cNvSpPr/>
          <p:nvPr/>
        </p:nvSpPr>
        <p:spPr>
          <a:xfrm>
            <a:off x="8557561" y="470797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8b</a:t>
            </a:r>
          </a:p>
        </p:txBody>
      </p:sp>
      <p:sp>
        <p:nvSpPr>
          <p:cNvPr id="66" name="Oval 65">
            <a:extLst>
              <a:ext uri="{FF2B5EF4-FFF2-40B4-BE49-F238E27FC236}">
                <a16:creationId xmlns:a16="http://schemas.microsoft.com/office/drawing/2014/main" id="{625359E3-2C95-9C43-DB79-DA6AA38CFB7D}"/>
              </a:ext>
            </a:extLst>
          </p:cNvPr>
          <p:cNvSpPr/>
          <p:nvPr/>
        </p:nvSpPr>
        <p:spPr>
          <a:xfrm>
            <a:off x="8820640" y="522760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a:t>
            </a:r>
          </a:p>
        </p:txBody>
      </p:sp>
      <p:sp>
        <p:nvSpPr>
          <p:cNvPr id="68" name="Oval 67">
            <a:extLst>
              <a:ext uri="{FF2B5EF4-FFF2-40B4-BE49-F238E27FC236}">
                <a16:creationId xmlns:a16="http://schemas.microsoft.com/office/drawing/2014/main" id="{DF7C622E-F90D-5DFC-6067-8D8B1EE5634D}"/>
              </a:ext>
            </a:extLst>
          </p:cNvPr>
          <p:cNvSpPr/>
          <p:nvPr/>
        </p:nvSpPr>
        <p:spPr>
          <a:xfrm>
            <a:off x="6302765" y="504216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9b</a:t>
            </a:r>
          </a:p>
        </p:txBody>
      </p:sp>
      <p:sp>
        <p:nvSpPr>
          <p:cNvPr id="69" name="Oval 68">
            <a:extLst>
              <a:ext uri="{FF2B5EF4-FFF2-40B4-BE49-F238E27FC236}">
                <a16:creationId xmlns:a16="http://schemas.microsoft.com/office/drawing/2014/main" id="{5C43997B-41B2-1CB9-8E76-F99D1210A83C}"/>
              </a:ext>
            </a:extLst>
          </p:cNvPr>
          <p:cNvSpPr/>
          <p:nvPr/>
        </p:nvSpPr>
        <p:spPr>
          <a:xfrm>
            <a:off x="5678550" y="461638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8a</a:t>
            </a:r>
          </a:p>
        </p:txBody>
      </p:sp>
      <p:sp>
        <p:nvSpPr>
          <p:cNvPr id="77" name="Oval 76">
            <a:extLst>
              <a:ext uri="{FF2B5EF4-FFF2-40B4-BE49-F238E27FC236}">
                <a16:creationId xmlns:a16="http://schemas.microsoft.com/office/drawing/2014/main" id="{6B6D0A25-3CA8-0F84-4F0C-303E8E6F6625}"/>
              </a:ext>
            </a:extLst>
          </p:cNvPr>
          <p:cNvSpPr/>
          <p:nvPr/>
        </p:nvSpPr>
        <p:spPr>
          <a:xfrm>
            <a:off x="5008300" y="299512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10</a:t>
            </a:r>
          </a:p>
        </p:txBody>
      </p:sp>
      <p:sp>
        <p:nvSpPr>
          <p:cNvPr id="78" name="Oval 77">
            <a:extLst>
              <a:ext uri="{FF2B5EF4-FFF2-40B4-BE49-F238E27FC236}">
                <a16:creationId xmlns:a16="http://schemas.microsoft.com/office/drawing/2014/main" id="{55CE636C-EFBD-54D7-CB87-6217893187B6}"/>
              </a:ext>
            </a:extLst>
          </p:cNvPr>
          <p:cNvSpPr/>
          <p:nvPr/>
        </p:nvSpPr>
        <p:spPr>
          <a:xfrm>
            <a:off x="4601820" y="180283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a:t>
            </a:r>
          </a:p>
        </p:txBody>
      </p:sp>
      <p:sp>
        <p:nvSpPr>
          <p:cNvPr id="79" name="Oval 78">
            <a:extLst>
              <a:ext uri="{FF2B5EF4-FFF2-40B4-BE49-F238E27FC236}">
                <a16:creationId xmlns:a16="http://schemas.microsoft.com/office/drawing/2014/main" id="{123E9A3C-FE6E-AE59-2B2C-C380B051736A}"/>
              </a:ext>
            </a:extLst>
          </p:cNvPr>
          <p:cNvSpPr/>
          <p:nvPr/>
        </p:nvSpPr>
        <p:spPr>
          <a:xfrm>
            <a:off x="4209147" y="295764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t>
            </a:r>
          </a:p>
        </p:txBody>
      </p:sp>
      <p:sp>
        <p:nvSpPr>
          <p:cNvPr id="80" name="Oval 79">
            <a:extLst>
              <a:ext uri="{FF2B5EF4-FFF2-40B4-BE49-F238E27FC236}">
                <a16:creationId xmlns:a16="http://schemas.microsoft.com/office/drawing/2014/main" id="{92EACD01-A612-329A-1B89-5E870C1D2221}"/>
              </a:ext>
            </a:extLst>
          </p:cNvPr>
          <p:cNvSpPr/>
          <p:nvPr/>
        </p:nvSpPr>
        <p:spPr>
          <a:xfrm>
            <a:off x="3820097" y="177274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a:t>
            </a:r>
          </a:p>
        </p:txBody>
      </p:sp>
      <p:sp>
        <p:nvSpPr>
          <p:cNvPr id="81" name="Oval 80">
            <a:extLst>
              <a:ext uri="{FF2B5EF4-FFF2-40B4-BE49-F238E27FC236}">
                <a16:creationId xmlns:a16="http://schemas.microsoft.com/office/drawing/2014/main" id="{0D2F6A1F-A63E-FEDA-29F2-DAA28453724D}"/>
              </a:ext>
            </a:extLst>
          </p:cNvPr>
          <p:cNvSpPr/>
          <p:nvPr/>
        </p:nvSpPr>
        <p:spPr>
          <a:xfrm>
            <a:off x="3460989" y="296731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a:t>
            </a:r>
          </a:p>
        </p:txBody>
      </p:sp>
      <p:sp>
        <p:nvSpPr>
          <p:cNvPr id="82" name="Oval 81">
            <a:extLst>
              <a:ext uri="{FF2B5EF4-FFF2-40B4-BE49-F238E27FC236}">
                <a16:creationId xmlns:a16="http://schemas.microsoft.com/office/drawing/2014/main" id="{8E2E9741-E6DE-1A29-3005-3EAFA219A9D9}"/>
              </a:ext>
            </a:extLst>
          </p:cNvPr>
          <p:cNvSpPr/>
          <p:nvPr/>
        </p:nvSpPr>
        <p:spPr>
          <a:xfrm>
            <a:off x="2658059" y="360816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7a</a:t>
            </a:r>
          </a:p>
        </p:txBody>
      </p:sp>
      <p:sp>
        <p:nvSpPr>
          <p:cNvPr id="83" name="Oval 82">
            <a:extLst>
              <a:ext uri="{FF2B5EF4-FFF2-40B4-BE49-F238E27FC236}">
                <a16:creationId xmlns:a16="http://schemas.microsoft.com/office/drawing/2014/main" id="{71ED05B8-19E0-7ED0-64E8-D04309D635A7}"/>
              </a:ext>
            </a:extLst>
          </p:cNvPr>
          <p:cNvSpPr/>
          <p:nvPr/>
        </p:nvSpPr>
        <p:spPr>
          <a:xfrm>
            <a:off x="3027039" y="417175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7</a:t>
            </a:r>
          </a:p>
        </p:txBody>
      </p:sp>
      <p:sp>
        <p:nvSpPr>
          <p:cNvPr id="94" name="Oval 93">
            <a:extLst>
              <a:ext uri="{FF2B5EF4-FFF2-40B4-BE49-F238E27FC236}">
                <a16:creationId xmlns:a16="http://schemas.microsoft.com/office/drawing/2014/main" id="{DFFF2915-1D58-14D7-E57D-DF964288D61D}"/>
              </a:ext>
            </a:extLst>
          </p:cNvPr>
          <p:cNvSpPr/>
          <p:nvPr/>
        </p:nvSpPr>
        <p:spPr>
          <a:xfrm>
            <a:off x="2920700" y="102063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9" name="TextBox 8">
            <a:extLst>
              <a:ext uri="{FF2B5EF4-FFF2-40B4-BE49-F238E27FC236}">
                <a16:creationId xmlns:a16="http://schemas.microsoft.com/office/drawing/2014/main" id="{E754920D-4504-FDF9-BE9C-498374A53A73}"/>
              </a:ext>
            </a:extLst>
          </p:cNvPr>
          <p:cNvSpPr txBox="1"/>
          <p:nvPr/>
        </p:nvSpPr>
        <p:spPr>
          <a:xfrm rot="5400000">
            <a:off x="4098770" y="2503552"/>
            <a:ext cx="83548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a:t>
            </a:r>
          </a:p>
        </p:txBody>
      </p:sp>
      <p:sp>
        <p:nvSpPr>
          <p:cNvPr id="11" name="Rectangle 10">
            <a:extLst>
              <a:ext uri="{FF2B5EF4-FFF2-40B4-BE49-F238E27FC236}">
                <a16:creationId xmlns:a16="http://schemas.microsoft.com/office/drawing/2014/main" id="{0DF07D78-AD03-EC7D-B3A4-18A902F17F23}"/>
              </a:ext>
            </a:extLst>
          </p:cNvPr>
          <p:cNvSpPr/>
          <p:nvPr/>
        </p:nvSpPr>
        <p:spPr>
          <a:xfrm>
            <a:off x="3783272" y="5732871"/>
            <a:ext cx="1393706" cy="4515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Local Data Mart </a:t>
            </a:r>
            <a:r>
              <a:rPr kumimoji="0" lang="en-US" sz="14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(e.g., </a:t>
            </a:r>
            <a:r>
              <a:rPr kumimoji="0" lang="en-US" sz="140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REDCap</a:t>
            </a:r>
            <a:r>
              <a:rPr kumimoji="0" lang="en-US" sz="140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p>
        </p:txBody>
      </p:sp>
      <p:sp>
        <p:nvSpPr>
          <p:cNvPr id="27" name="TextBox 26">
            <a:extLst>
              <a:ext uri="{FF2B5EF4-FFF2-40B4-BE49-F238E27FC236}">
                <a16:creationId xmlns:a16="http://schemas.microsoft.com/office/drawing/2014/main" id="{6FF8A93F-910F-9C28-555B-6DA335D22179}"/>
              </a:ext>
            </a:extLst>
          </p:cNvPr>
          <p:cNvSpPr txBox="1"/>
          <p:nvPr/>
        </p:nvSpPr>
        <p:spPr>
          <a:xfrm>
            <a:off x="2901957" y="5122738"/>
            <a:ext cx="10285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Populate Local Data Mart with Data Extracted from Data Source</a:t>
            </a:r>
          </a:p>
        </p:txBody>
      </p:sp>
      <p:cxnSp>
        <p:nvCxnSpPr>
          <p:cNvPr id="38" name="Elbow Connector 83">
            <a:extLst>
              <a:ext uri="{FF2B5EF4-FFF2-40B4-BE49-F238E27FC236}">
                <a16:creationId xmlns:a16="http://schemas.microsoft.com/office/drawing/2014/main" id="{0B73FE41-379B-3362-9859-FBEDD488B3BE}"/>
              </a:ext>
            </a:extLst>
          </p:cNvPr>
          <p:cNvCxnSpPr>
            <a:cxnSpLocks/>
          </p:cNvCxnSpPr>
          <p:nvPr/>
        </p:nvCxnSpPr>
        <p:spPr>
          <a:xfrm>
            <a:off x="3880778" y="4896776"/>
            <a:ext cx="0" cy="83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83">
            <a:extLst>
              <a:ext uri="{FF2B5EF4-FFF2-40B4-BE49-F238E27FC236}">
                <a16:creationId xmlns:a16="http://schemas.microsoft.com/office/drawing/2014/main" id="{ACB42238-DC25-0CD2-1E0B-69B876AFEC3B}"/>
              </a:ext>
            </a:extLst>
          </p:cNvPr>
          <p:cNvCxnSpPr>
            <a:cxnSpLocks/>
          </p:cNvCxnSpPr>
          <p:nvPr/>
        </p:nvCxnSpPr>
        <p:spPr>
          <a:xfrm flipV="1">
            <a:off x="5046504" y="4896775"/>
            <a:ext cx="227" cy="83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E249BCC-2488-B4A3-0E66-8ABB638BFFC1}"/>
              </a:ext>
            </a:extLst>
          </p:cNvPr>
          <p:cNvSpPr/>
          <p:nvPr/>
        </p:nvSpPr>
        <p:spPr>
          <a:xfrm>
            <a:off x="3655899" y="496995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a:t>
            </a:r>
          </a:p>
        </p:txBody>
      </p:sp>
      <p:sp>
        <p:nvSpPr>
          <p:cNvPr id="63" name="TextBox 62">
            <a:extLst>
              <a:ext uri="{FF2B5EF4-FFF2-40B4-BE49-F238E27FC236}">
                <a16:creationId xmlns:a16="http://schemas.microsoft.com/office/drawing/2014/main" id="{255092CF-7291-98D3-9A53-13A1C13E1107}"/>
              </a:ext>
            </a:extLst>
          </p:cNvPr>
          <p:cNvSpPr txBox="1"/>
          <p:nvPr/>
        </p:nvSpPr>
        <p:spPr>
          <a:xfrm>
            <a:off x="4048199" y="5137227"/>
            <a:ext cx="108787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Acknowledgement</a:t>
            </a:r>
          </a:p>
        </p:txBody>
      </p:sp>
      <p:sp>
        <p:nvSpPr>
          <p:cNvPr id="64" name="Oval 63">
            <a:extLst>
              <a:ext uri="{FF2B5EF4-FFF2-40B4-BE49-F238E27FC236}">
                <a16:creationId xmlns:a16="http://schemas.microsoft.com/office/drawing/2014/main" id="{6F8B4142-CC18-B70D-BC86-7249C46922DB}"/>
              </a:ext>
            </a:extLst>
          </p:cNvPr>
          <p:cNvSpPr/>
          <p:nvPr/>
        </p:nvSpPr>
        <p:spPr>
          <a:xfrm>
            <a:off x="4808586" y="534096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t>
            </a:r>
          </a:p>
        </p:txBody>
      </p:sp>
      <p:sp>
        <p:nvSpPr>
          <p:cNvPr id="70" name="Rectangle 69">
            <a:extLst>
              <a:ext uri="{FF2B5EF4-FFF2-40B4-BE49-F238E27FC236}">
                <a16:creationId xmlns:a16="http://schemas.microsoft.com/office/drawing/2014/main" id="{8FED66C5-E53C-4955-64C1-70BE7C32ECD9}"/>
              </a:ext>
            </a:extLst>
          </p:cNvPr>
          <p:cNvSpPr/>
          <p:nvPr/>
        </p:nvSpPr>
        <p:spPr>
          <a:xfrm>
            <a:off x="6979762" y="6133046"/>
            <a:ext cx="1366455" cy="5038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TTP Hosted Data Mart</a:t>
            </a:r>
          </a:p>
        </p:txBody>
      </p:sp>
      <p:cxnSp>
        <p:nvCxnSpPr>
          <p:cNvPr id="165" name="Elbow Connector 25">
            <a:extLst>
              <a:ext uri="{FF2B5EF4-FFF2-40B4-BE49-F238E27FC236}">
                <a16:creationId xmlns:a16="http://schemas.microsoft.com/office/drawing/2014/main" id="{26A8E9FD-0A52-51B7-5944-A78631832562}"/>
              </a:ext>
            </a:extLst>
          </p:cNvPr>
          <p:cNvCxnSpPr>
            <a:cxnSpLocks/>
          </p:cNvCxnSpPr>
          <p:nvPr/>
        </p:nvCxnSpPr>
        <p:spPr>
          <a:xfrm>
            <a:off x="7366976" y="5491731"/>
            <a:ext cx="0" cy="64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25">
            <a:extLst>
              <a:ext uri="{FF2B5EF4-FFF2-40B4-BE49-F238E27FC236}">
                <a16:creationId xmlns:a16="http://schemas.microsoft.com/office/drawing/2014/main" id="{8D84010E-F67C-4357-F3C2-1658AFFA6A11}"/>
              </a:ext>
            </a:extLst>
          </p:cNvPr>
          <p:cNvCxnSpPr>
            <a:cxnSpLocks/>
          </p:cNvCxnSpPr>
          <p:nvPr/>
        </p:nvCxnSpPr>
        <p:spPr>
          <a:xfrm flipV="1">
            <a:off x="7903651" y="5491731"/>
            <a:ext cx="0" cy="63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170333D9-AE87-09E8-0DE7-11567C9F09DB}"/>
              </a:ext>
            </a:extLst>
          </p:cNvPr>
          <p:cNvSpPr/>
          <p:nvPr/>
        </p:nvSpPr>
        <p:spPr>
          <a:xfrm>
            <a:off x="7111641" y="557884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8b</a:t>
            </a:r>
          </a:p>
        </p:txBody>
      </p:sp>
      <p:sp>
        <p:nvSpPr>
          <p:cNvPr id="173" name="Oval 172">
            <a:extLst>
              <a:ext uri="{FF2B5EF4-FFF2-40B4-BE49-F238E27FC236}">
                <a16:creationId xmlns:a16="http://schemas.microsoft.com/office/drawing/2014/main" id="{57AC8245-6DC9-3927-423B-282E4580E14C}"/>
              </a:ext>
            </a:extLst>
          </p:cNvPr>
          <p:cNvSpPr/>
          <p:nvPr/>
        </p:nvSpPr>
        <p:spPr>
          <a:xfrm>
            <a:off x="7644844" y="578898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a:t>
            </a:r>
          </a:p>
        </p:txBody>
      </p:sp>
      <p:sp>
        <p:nvSpPr>
          <p:cNvPr id="180" name="TextBox 179">
            <a:extLst>
              <a:ext uri="{FF2B5EF4-FFF2-40B4-BE49-F238E27FC236}">
                <a16:creationId xmlns:a16="http://schemas.microsoft.com/office/drawing/2014/main" id="{E3B9C18B-CC94-4832-EA1A-DD891C89D0E6}"/>
              </a:ext>
            </a:extLst>
          </p:cNvPr>
          <p:cNvSpPr txBox="1"/>
          <p:nvPr/>
        </p:nvSpPr>
        <p:spPr>
          <a:xfrm>
            <a:off x="6924208" y="5814662"/>
            <a:ext cx="5559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81" name="Rectangle 180">
            <a:extLst>
              <a:ext uri="{FF2B5EF4-FFF2-40B4-BE49-F238E27FC236}">
                <a16:creationId xmlns:a16="http://schemas.microsoft.com/office/drawing/2014/main" id="{5EA52987-1EF3-DA18-525D-0BFEDC0AE348}"/>
              </a:ext>
            </a:extLst>
          </p:cNvPr>
          <p:cNvSpPr/>
          <p:nvPr/>
        </p:nvSpPr>
        <p:spPr>
          <a:xfrm>
            <a:off x="7858521" y="5478306"/>
            <a:ext cx="71050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82" name="Rectangle 181">
            <a:extLst>
              <a:ext uri="{FF2B5EF4-FFF2-40B4-BE49-F238E27FC236}">
                <a16:creationId xmlns:a16="http://schemas.microsoft.com/office/drawing/2014/main" id="{8EAA497F-9F32-7280-909D-138154AACCEC}"/>
              </a:ext>
            </a:extLst>
          </p:cNvPr>
          <p:cNvSpPr/>
          <p:nvPr/>
        </p:nvSpPr>
        <p:spPr>
          <a:xfrm>
            <a:off x="7215350" y="439127"/>
            <a:ext cx="1810916" cy="23443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4" name="TextBox 183">
            <a:extLst>
              <a:ext uri="{FF2B5EF4-FFF2-40B4-BE49-F238E27FC236}">
                <a16:creationId xmlns:a16="http://schemas.microsoft.com/office/drawing/2014/main" id="{9EFED53D-586C-80D7-5B32-42DEC78EACD4}"/>
              </a:ext>
            </a:extLst>
          </p:cNvPr>
          <p:cNvSpPr txBox="1"/>
          <p:nvPr/>
        </p:nvSpPr>
        <p:spPr>
          <a:xfrm>
            <a:off x="7368415" y="507501"/>
            <a:ext cx="153015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Organization Hosting KAR</a:t>
            </a:r>
          </a:p>
        </p:txBody>
      </p:sp>
      <p:sp>
        <p:nvSpPr>
          <p:cNvPr id="185" name="Rectangle 184">
            <a:extLst>
              <a:ext uri="{FF2B5EF4-FFF2-40B4-BE49-F238E27FC236}">
                <a16:creationId xmlns:a16="http://schemas.microsoft.com/office/drawing/2014/main" id="{F8D2D7E3-B0F4-21D3-54CD-C84A746DDE10}"/>
              </a:ext>
            </a:extLst>
          </p:cNvPr>
          <p:cNvSpPr/>
          <p:nvPr/>
        </p:nvSpPr>
        <p:spPr>
          <a:xfrm>
            <a:off x="9349144" y="2810359"/>
            <a:ext cx="1810916" cy="324275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E5DADEAE-43FF-E3FB-0081-13A9D0F1C08B}"/>
              </a:ext>
            </a:extLst>
          </p:cNvPr>
          <p:cNvSpPr txBox="1"/>
          <p:nvPr/>
        </p:nvSpPr>
        <p:spPr>
          <a:xfrm>
            <a:off x="9517419" y="5811866"/>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sp>
        <p:nvSpPr>
          <p:cNvPr id="187" name="Rectangle 186">
            <a:extLst>
              <a:ext uri="{FF2B5EF4-FFF2-40B4-BE49-F238E27FC236}">
                <a16:creationId xmlns:a16="http://schemas.microsoft.com/office/drawing/2014/main" id="{99F270F2-2D90-D45E-E589-313704797D49}"/>
              </a:ext>
            </a:extLst>
          </p:cNvPr>
          <p:cNvSpPr/>
          <p:nvPr/>
        </p:nvSpPr>
        <p:spPr>
          <a:xfrm flipH="1">
            <a:off x="6857962" y="4550137"/>
            <a:ext cx="1624271" cy="227737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9" name="TextBox 188">
            <a:extLst>
              <a:ext uri="{FF2B5EF4-FFF2-40B4-BE49-F238E27FC236}">
                <a16:creationId xmlns:a16="http://schemas.microsoft.com/office/drawing/2014/main" id="{D0CA4F43-4C85-E5F3-D2A0-A93BB8AC7851}"/>
              </a:ext>
            </a:extLst>
          </p:cNvPr>
          <p:cNvSpPr txBox="1"/>
          <p:nvPr/>
        </p:nvSpPr>
        <p:spPr>
          <a:xfrm>
            <a:off x="7080544" y="6616809"/>
            <a:ext cx="11825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Trusted Third Party</a:t>
            </a:r>
          </a:p>
        </p:txBody>
      </p:sp>
    </p:spTree>
    <p:extLst>
      <p:ext uri="{BB962C8B-B14F-4D97-AF65-F5344CB8AC3E}">
        <p14:creationId xmlns:p14="http://schemas.microsoft.com/office/powerpoint/2010/main" val="292295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70A2071-BEB2-A0DC-123C-233F02E523C8}"/>
              </a:ext>
            </a:extLst>
          </p:cNvPr>
          <p:cNvSpPr/>
          <p:nvPr/>
        </p:nvSpPr>
        <p:spPr>
          <a:xfrm>
            <a:off x="1494624" y="555281"/>
            <a:ext cx="4067606" cy="5750412"/>
          </a:xfrm>
          <a:prstGeom prst="rect">
            <a:avLst/>
          </a:prstGeom>
          <a:solidFill>
            <a:schemeClr val="bg1"/>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cxnSp>
        <p:nvCxnSpPr>
          <p:cNvPr id="205" name="Straight Arrow Connector 204">
            <a:extLst>
              <a:ext uri="{FF2B5EF4-FFF2-40B4-BE49-F238E27FC236}">
                <a16:creationId xmlns:a16="http://schemas.microsoft.com/office/drawing/2014/main" id="{C5DE9D72-EC99-6647-B73A-F5375063F5F8}"/>
              </a:ext>
            </a:extLst>
          </p:cNvPr>
          <p:cNvCxnSpPr>
            <a:cxnSpLocks/>
          </p:cNvCxnSpPr>
          <p:nvPr/>
        </p:nvCxnSpPr>
        <p:spPr>
          <a:xfrm>
            <a:off x="5412394" y="4739618"/>
            <a:ext cx="1567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11F26A-3EA9-4276-983E-AC73E6C184C6}"/>
              </a:ext>
            </a:extLst>
          </p:cNvPr>
          <p:cNvSpPr>
            <a:spLocks noGrp="1"/>
          </p:cNvSpPr>
          <p:nvPr>
            <p:ph type="title"/>
          </p:nvPr>
        </p:nvSpPr>
        <p:spPr>
          <a:xfrm>
            <a:off x="1714274" y="10971"/>
            <a:ext cx="8229600" cy="533395"/>
          </a:xfrm>
        </p:spPr>
        <p:txBody>
          <a:bodyPr>
            <a:normAutofit fontScale="90000"/>
          </a:bodyPr>
          <a:lstStyle/>
          <a:p>
            <a:r>
              <a:rPr lang="en-US" dirty="0">
                <a:latin typeface="+mj-lt"/>
              </a:rPr>
              <a:t>MedMorph Full Actors and Systems</a:t>
            </a:r>
          </a:p>
        </p:txBody>
      </p:sp>
      <p:sp>
        <p:nvSpPr>
          <p:cNvPr id="36" name="Rectangle 35">
            <a:extLst>
              <a:ext uri="{FF2B5EF4-FFF2-40B4-BE49-F238E27FC236}">
                <a16:creationId xmlns:a16="http://schemas.microsoft.com/office/drawing/2014/main" id="{55EB3F32-3591-7A41-A2F9-324E31B80C29}"/>
              </a:ext>
            </a:extLst>
          </p:cNvPr>
          <p:cNvSpPr/>
          <p:nvPr/>
        </p:nvSpPr>
        <p:spPr>
          <a:xfrm>
            <a:off x="3572182" y="626746"/>
            <a:ext cx="1811459" cy="10696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EHR)</a:t>
            </a: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 </a:t>
            </a:r>
          </a:p>
        </p:txBody>
      </p:sp>
      <p:sp>
        <p:nvSpPr>
          <p:cNvPr id="42" name="Rectangle 41">
            <a:extLst>
              <a:ext uri="{FF2B5EF4-FFF2-40B4-BE49-F238E27FC236}">
                <a16:creationId xmlns:a16="http://schemas.microsoft.com/office/drawing/2014/main" id="{F1F5F65C-EE6A-094E-9082-D795AA13A674}"/>
              </a:ext>
            </a:extLst>
          </p:cNvPr>
          <p:cNvSpPr/>
          <p:nvPr/>
        </p:nvSpPr>
        <p:spPr>
          <a:xfrm>
            <a:off x="7305537" y="768261"/>
            <a:ext cx="1530153" cy="186156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Repository (KAR)</a:t>
            </a:r>
            <a:endPar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pic>
        <p:nvPicPr>
          <p:cNvPr id="43" name="Picture 11">
            <a:extLst>
              <a:ext uri="{FF2B5EF4-FFF2-40B4-BE49-F238E27FC236}">
                <a16:creationId xmlns:a16="http://schemas.microsoft.com/office/drawing/2014/main" id="{360FF655-C32A-0A40-8C63-6C93DFFC40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267" y="815429"/>
            <a:ext cx="1017213" cy="682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4" name="Rectangle 43">
            <a:extLst>
              <a:ext uri="{FF2B5EF4-FFF2-40B4-BE49-F238E27FC236}">
                <a16:creationId xmlns:a16="http://schemas.microsoft.com/office/drawing/2014/main" id="{BEFA2044-EDB0-9942-8BB2-FEB6F5A3C57A}"/>
              </a:ext>
            </a:extLst>
          </p:cNvPr>
          <p:cNvSpPr/>
          <p:nvPr/>
        </p:nvSpPr>
        <p:spPr>
          <a:xfrm>
            <a:off x="3605304" y="3440025"/>
            <a:ext cx="1811459" cy="146446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Health 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Exchange 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(HDEA)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(MedMorph’s backend services app)</a:t>
            </a:r>
          </a:p>
        </p:txBody>
      </p:sp>
      <p:sp>
        <p:nvSpPr>
          <p:cNvPr id="45" name="Rectangle 44">
            <a:extLst>
              <a:ext uri="{FF2B5EF4-FFF2-40B4-BE49-F238E27FC236}">
                <a16:creationId xmlns:a16="http://schemas.microsoft.com/office/drawing/2014/main" id="{9D5FC16F-0B84-9848-B7CA-94F63BF57BE7}"/>
              </a:ext>
            </a:extLst>
          </p:cNvPr>
          <p:cNvSpPr/>
          <p:nvPr/>
        </p:nvSpPr>
        <p:spPr>
          <a:xfrm>
            <a:off x="6979762" y="4649842"/>
            <a:ext cx="1352925" cy="841889"/>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Intermediaries/ Trusted Third Party</a:t>
            </a:r>
          </a:p>
        </p:txBody>
      </p:sp>
      <p:sp>
        <p:nvSpPr>
          <p:cNvPr id="47" name="Rectangle 46">
            <a:extLst>
              <a:ext uri="{FF2B5EF4-FFF2-40B4-BE49-F238E27FC236}">
                <a16:creationId xmlns:a16="http://schemas.microsoft.com/office/drawing/2014/main" id="{63BA827F-584B-FD4E-81FB-18E418B14AE9}"/>
              </a:ext>
            </a:extLst>
          </p:cNvPr>
          <p:cNvSpPr/>
          <p:nvPr/>
        </p:nvSpPr>
        <p:spPr>
          <a:xfrm>
            <a:off x="1748543" y="3447862"/>
            <a:ext cx="812776" cy="127762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Trust Services Provider</a:t>
            </a:r>
          </a:p>
        </p:txBody>
      </p:sp>
      <p:sp>
        <p:nvSpPr>
          <p:cNvPr id="3" name="TextBox 2">
            <a:extLst>
              <a:ext uri="{FF2B5EF4-FFF2-40B4-BE49-F238E27FC236}">
                <a16:creationId xmlns:a16="http://schemas.microsoft.com/office/drawing/2014/main" id="{9B0538E9-2646-A747-B04E-9BE6FDC8E143}"/>
              </a:ext>
            </a:extLst>
          </p:cNvPr>
          <p:cNvSpPr txBox="1"/>
          <p:nvPr/>
        </p:nvSpPr>
        <p:spPr>
          <a:xfrm>
            <a:off x="1918466" y="1512762"/>
            <a:ext cx="58702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Provider</a:t>
            </a:r>
          </a:p>
        </p:txBody>
      </p:sp>
      <p:sp>
        <p:nvSpPr>
          <p:cNvPr id="14" name="Rectangle 13">
            <a:extLst>
              <a:ext uri="{FF2B5EF4-FFF2-40B4-BE49-F238E27FC236}">
                <a16:creationId xmlns:a16="http://schemas.microsoft.com/office/drawing/2014/main" id="{479C20FF-6D39-CC4E-A2AF-D5479DF1173E}"/>
              </a:ext>
            </a:extLst>
          </p:cNvPr>
          <p:cNvSpPr/>
          <p:nvPr/>
        </p:nvSpPr>
        <p:spPr>
          <a:xfrm>
            <a:off x="9454897" y="3036710"/>
            <a:ext cx="1282018" cy="26766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 Receiver </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(e.g.,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CDC, Flu-</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SurvNET</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Site)</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 name="Straight Arrow Connector 5">
            <a:extLst>
              <a:ext uri="{FF2B5EF4-FFF2-40B4-BE49-F238E27FC236}">
                <a16:creationId xmlns:a16="http://schemas.microsoft.com/office/drawing/2014/main" id="{3C9BAF63-CC92-4E4B-85C7-70BFDED2D900}"/>
              </a:ext>
            </a:extLst>
          </p:cNvPr>
          <p:cNvCxnSpPr>
            <a:cxnSpLocks/>
            <a:stCxn id="43" idx="3"/>
            <a:endCxn id="36" idx="1"/>
          </p:cNvCxnSpPr>
          <p:nvPr/>
        </p:nvCxnSpPr>
        <p:spPr>
          <a:xfrm>
            <a:off x="2818480" y="1156823"/>
            <a:ext cx="753702" cy="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943A4E-8DD9-744F-96A1-5AD630599D06}"/>
              </a:ext>
            </a:extLst>
          </p:cNvPr>
          <p:cNvSpPr txBox="1"/>
          <p:nvPr/>
        </p:nvSpPr>
        <p:spPr>
          <a:xfrm>
            <a:off x="2911794" y="681240"/>
            <a:ext cx="6578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Updates/Sign off</a:t>
            </a:r>
          </a:p>
        </p:txBody>
      </p:sp>
      <p:cxnSp>
        <p:nvCxnSpPr>
          <p:cNvPr id="10" name="Straight Arrow Connector 9">
            <a:extLst>
              <a:ext uri="{FF2B5EF4-FFF2-40B4-BE49-F238E27FC236}">
                <a16:creationId xmlns:a16="http://schemas.microsoft.com/office/drawing/2014/main" id="{1D166045-49C2-FD4F-9998-22C5BE37017E}"/>
              </a:ext>
            </a:extLst>
          </p:cNvPr>
          <p:cNvCxnSpPr>
            <a:cxnSpLocks/>
          </p:cNvCxnSpPr>
          <p:nvPr/>
        </p:nvCxnSpPr>
        <p:spPr>
          <a:xfrm>
            <a:off x="4066853" y="1705393"/>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E83879-DF92-2E4F-9351-EF0FAF87E04E}"/>
              </a:ext>
            </a:extLst>
          </p:cNvPr>
          <p:cNvCxnSpPr>
            <a:cxnSpLocks/>
          </p:cNvCxnSpPr>
          <p:nvPr/>
        </p:nvCxnSpPr>
        <p:spPr>
          <a:xfrm flipH="1" flipV="1">
            <a:off x="4411872" y="1696410"/>
            <a:ext cx="9284" cy="1751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9CBDC131-4300-864E-9635-99A44D04DB59}"/>
              </a:ext>
            </a:extLst>
          </p:cNvPr>
          <p:cNvCxnSpPr>
            <a:cxnSpLocks/>
          </p:cNvCxnSpPr>
          <p:nvPr/>
        </p:nvCxnSpPr>
        <p:spPr>
          <a:xfrm flipV="1">
            <a:off x="5418120" y="2629476"/>
            <a:ext cx="3034774" cy="1304980"/>
          </a:xfrm>
          <a:prstGeom prst="bentConnector3">
            <a:avLst>
              <a:gd name="adj1" fmla="val 1000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234B390F-D1FD-AC4C-A4FC-054B3ECA77FC}"/>
              </a:ext>
            </a:extLst>
          </p:cNvPr>
          <p:cNvCxnSpPr>
            <a:cxnSpLocks/>
            <a:stCxn id="42" idx="2"/>
          </p:cNvCxnSpPr>
          <p:nvPr/>
        </p:nvCxnSpPr>
        <p:spPr>
          <a:xfrm rot="5400000">
            <a:off x="6197975" y="1865891"/>
            <a:ext cx="1108701" cy="2636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D1B7F814-98DF-7546-B7C9-73CB3D4B1A93}"/>
              </a:ext>
            </a:extLst>
          </p:cNvPr>
          <p:cNvCxnSpPr>
            <a:cxnSpLocks/>
          </p:cNvCxnSpPr>
          <p:nvPr/>
        </p:nvCxnSpPr>
        <p:spPr>
          <a:xfrm rot="10800000">
            <a:off x="5307136" y="4908309"/>
            <a:ext cx="1672626" cy="258999"/>
          </a:xfrm>
          <a:prstGeom prst="bentConnector3">
            <a:avLst>
              <a:gd name="adj1" fmla="val 10011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a:extLst>
              <a:ext uri="{FF2B5EF4-FFF2-40B4-BE49-F238E27FC236}">
                <a16:creationId xmlns:a16="http://schemas.microsoft.com/office/drawing/2014/main" id="{BAA47251-77D8-9849-9F87-91C133B3D421}"/>
              </a:ext>
            </a:extLst>
          </p:cNvPr>
          <p:cNvCxnSpPr>
            <a:cxnSpLocks/>
          </p:cNvCxnSpPr>
          <p:nvPr/>
        </p:nvCxnSpPr>
        <p:spPr>
          <a:xfrm flipH="1">
            <a:off x="2561320" y="4313542"/>
            <a:ext cx="103680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3E30D16-E5F0-1049-A518-29146A5A9F28}"/>
              </a:ext>
            </a:extLst>
          </p:cNvPr>
          <p:cNvCxnSpPr>
            <a:cxnSpLocks/>
          </p:cNvCxnSpPr>
          <p:nvPr/>
        </p:nvCxnSpPr>
        <p:spPr>
          <a:xfrm>
            <a:off x="5415459" y="4141941"/>
            <a:ext cx="4039438" cy="10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316AAEAD-8C76-C24E-8FC1-E64861A88E24}"/>
              </a:ext>
            </a:extLst>
          </p:cNvPr>
          <p:cNvSpPr txBox="1"/>
          <p:nvPr/>
        </p:nvSpPr>
        <p:spPr>
          <a:xfrm>
            <a:off x="8068770" y="3929386"/>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19" name="TextBox 118">
            <a:extLst>
              <a:ext uri="{FF2B5EF4-FFF2-40B4-BE49-F238E27FC236}">
                <a16:creationId xmlns:a16="http://schemas.microsoft.com/office/drawing/2014/main" id="{C22AFF75-1D55-144E-94B2-2AAF7DA8A807}"/>
              </a:ext>
            </a:extLst>
          </p:cNvPr>
          <p:cNvSpPr txBox="1"/>
          <p:nvPr/>
        </p:nvSpPr>
        <p:spPr>
          <a:xfrm>
            <a:off x="2508681" y="4361673"/>
            <a:ext cx="1028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with Identifiable Data</a:t>
            </a:r>
          </a:p>
        </p:txBody>
      </p:sp>
      <p:sp>
        <p:nvSpPr>
          <p:cNvPr id="120" name="TextBox 119">
            <a:extLst>
              <a:ext uri="{FF2B5EF4-FFF2-40B4-BE49-F238E27FC236}">
                <a16:creationId xmlns:a16="http://schemas.microsoft.com/office/drawing/2014/main" id="{2CF2050F-BC1E-C143-9515-ECC4EE317239}"/>
              </a:ext>
            </a:extLst>
          </p:cNvPr>
          <p:cNvSpPr txBox="1"/>
          <p:nvPr/>
        </p:nvSpPr>
        <p:spPr>
          <a:xfrm>
            <a:off x="2508107" y="2890904"/>
            <a:ext cx="979755" cy="784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with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De-Identified/</a:t>
            </a:r>
            <a:b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Pseudonymized/</a:t>
            </a:r>
            <a:b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b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Anonymized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Data</a:t>
            </a:r>
          </a:p>
        </p:txBody>
      </p:sp>
      <p:cxnSp>
        <p:nvCxnSpPr>
          <p:cNvPr id="16" name="Straight Arrow Connector 15">
            <a:extLst>
              <a:ext uri="{FF2B5EF4-FFF2-40B4-BE49-F238E27FC236}">
                <a16:creationId xmlns:a16="http://schemas.microsoft.com/office/drawing/2014/main" id="{4BFFC0F9-98B0-C844-82E8-29C65787D214}"/>
              </a:ext>
            </a:extLst>
          </p:cNvPr>
          <p:cNvCxnSpPr>
            <a:cxnSpLocks/>
          </p:cNvCxnSpPr>
          <p:nvPr/>
        </p:nvCxnSpPr>
        <p:spPr>
          <a:xfrm flipV="1">
            <a:off x="5258238" y="1705393"/>
            <a:ext cx="0" cy="1727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65030E9-9F76-914A-9F80-3AB57A7A6B81}"/>
              </a:ext>
            </a:extLst>
          </p:cNvPr>
          <p:cNvSpPr txBox="1"/>
          <p:nvPr/>
        </p:nvSpPr>
        <p:spPr>
          <a:xfrm rot="5400000">
            <a:off x="4917579" y="2234821"/>
            <a:ext cx="101021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b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Report Response</a:t>
            </a:r>
          </a:p>
        </p:txBody>
      </p:sp>
      <p:sp>
        <p:nvSpPr>
          <p:cNvPr id="19" name="Rectangle 18">
            <a:extLst>
              <a:ext uri="{FF2B5EF4-FFF2-40B4-BE49-F238E27FC236}">
                <a16:creationId xmlns:a16="http://schemas.microsoft.com/office/drawing/2014/main" id="{BFFB32AC-CFB2-5F4C-AD69-3D98FBB5A874}"/>
              </a:ext>
            </a:extLst>
          </p:cNvPr>
          <p:cNvSpPr/>
          <p:nvPr/>
        </p:nvSpPr>
        <p:spPr>
          <a:xfrm>
            <a:off x="6181388" y="4251072"/>
            <a:ext cx="984565"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67" name="Straight Arrow Connector 66">
            <a:extLst>
              <a:ext uri="{FF2B5EF4-FFF2-40B4-BE49-F238E27FC236}">
                <a16:creationId xmlns:a16="http://schemas.microsoft.com/office/drawing/2014/main" id="{E0C44516-1333-C74F-AB2C-1B26BC9384AF}"/>
              </a:ext>
            </a:extLst>
          </p:cNvPr>
          <p:cNvCxnSpPr>
            <a:cxnSpLocks/>
          </p:cNvCxnSpPr>
          <p:nvPr/>
        </p:nvCxnSpPr>
        <p:spPr>
          <a:xfrm flipH="1">
            <a:off x="5422950" y="4425530"/>
            <a:ext cx="4031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0D90C882-34CC-3F47-876A-15C116BC5317}"/>
              </a:ext>
            </a:extLst>
          </p:cNvPr>
          <p:cNvCxnSpPr>
            <a:cxnSpLocks/>
          </p:cNvCxnSpPr>
          <p:nvPr/>
        </p:nvCxnSpPr>
        <p:spPr>
          <a:xfrm>
            <a:off x="8332687" y="4859297"/>
            <a:ext cx="11222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3C81F428-310E-AF4A-9068-660BAC14F2C7}"/>
              </a:ext>
            </a:extLst>
          </p:cNvPr>
          <p:cNvCxnSpPr>
            <a:cxnSpLocks/>
          </p:cNvCxnSpPr>
          <p:nvPr/>
        </p:nvCxnSpPr>
        <p:spPr>
          <a:xfrm>
            <a:off x="8323132" y="5347118"/>
            <a:ext cx="1131765" cy="127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870AD88-A3E0-984B-BF00-CAE08531225F}"/>
              </a:ext>
            </a:extLst>
          </p:cNvPr>
          <p:cNvSpPr txBox="1"/>
          <p:nvPr/>
        </p:nvSpPr>
        <p:spPr>
          <a:xfrm>
            <a:off x="7011627" y="3733512"/>
            <a:ext cx="1438828"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a:t>
            </a:r>
          </a:p>
        </p:txBody>
      </p:sp>
      <p:sp>
        <p:nvSpPr>
          <p:cNvPr id="151" name="TextBox 150">
            <a:extLst>
              <a:ext uri="{FF2B5EF4-FFF2-40B4-BE49-F238E27FC236}">
                <a16:creationId xmlns:a16="http://schemas.microsoft.com/office/drawing/2014/main" id="{26291C53-6A51-C74F-B1B9-009CE93394AE}"/>
              </a:ext>
            </a:extLst>
          </p:cNvPr>
          <p:cNvSpPr txBox="1"/>
          <p:nvPr/>
        </p:nvSpPr>
        <p:spPr>
          <a:xfrm>
            <a:off x="1916562" y="6095510"/>
            <a:ext cx="211052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Source Organization</a:t>
            </a:r>
          </a:p>
        </p:txBody>
      </p:sp>
      <p:cxnSp>
        <p:nvCxnSpPr>
          <p:cNvPr id="8" name="Elbow Connector 7">
            <a:extLst>
              <a:ext uri="{FF2B5EF4-FFF2-40B4-BE49-F238E27FC236}">
                <a16:creationId xmlns:a16="http://schemas.microsoft.com/office/drawing/2014/main" id="{751C4F30-28CA-EF44-A182-47B39C3E601D}"/>
              </a:ext>
            </a:extLst>
          </p:cNvPr>
          <p:cNvCxnSpPr>
            <a:cxnSpLocks/>
            <a:stCxn id="14" idx="0"/>
          </p:cNvCxnSpPr>
          <p:nvPr/>
        </p:nvCxnSpPr>
        <p:spPr>
          <a:xfrm rot="16200000" flipV="1">
            <a:off x="9125118" y="2065922"/>
            <a:ext cx="688150" cy="1253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DDA431C-00C6-0A46-9F75-875AFD6E4AA4}"/>
              </a:ext>
            </a:extLst>
          </p:cNvPr>
          <p:cNvSpPr txBox="1"/>
          <p:nvPr/>
        </p:nvSpPr>
        <p:spPr>
          <a:xfrm>
            <a:off x="9043339" y="2144797"/>
            <a:ext cx="185178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Create/Update Knowledge Artifact</a:t>
            </a:r>
          </a:p>
        </p:txBody>
      </p:sp>
      <p:cxnSp>
        <p:nvCxnSpPr>
          <p:cNvPr id="54" name="Elbow Connector 53">
            <a:extLst>
              <a:ext uri="{FF2B5EF4-FFF2-40B4-BE49-F238E27FC236}">
                <a16:creationId xmlns:a16="http://schemas.microsoft.com/office/drawing/2014/main" id="{BCE28A0B-0073-F94F-A63F-868AD5AA2979}"/>
              </a:ext>
            </a:extLst>
          </p:cNvPr>
          <p:cNvCxnSpPr>
            <a:cxnSpLocks/>
          </p:cNvCxnSpPr>
          <p:nvPr/>
        </p:nvCxnSpPr>
        <p:spPr>
          <a:xfrm flipH="1">
            <a:off x="5383641" y="1009178"/>
            <a:ext cx="188967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1562E9C8-CA5F-464E-8F20-FCE703E2AEDD}"/>
              </a:ext>
            </a:extLst>
          </p:cNvPr>
          <p:cNvCxnSpPr>
            <a:cxnSpLocks/>
          </p:cNvCxnSpPr>
          <p:nvPr/>
        </p:nvCxnSpPr>
        <p:spPr>
          <a:xfrm rot="10800000" flipV="1">
            <a:off x="5422952" y="2625652"/>
            <a:ext cx="2075128" cy="867963"/>
          </a:xfrm>
          <a:prstGeom prst="bentConnector3">
            <a:avLst>
              <a:gd name="adj1" fmla="val -307"/>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1ACA3521-AF2A-9A48-86E9-4C978C80A086}"/>
              </a:ext>
            </a:extLst>
          </p:cNvPr>
          <p:cNvSpPr txBox="1"/>
          <p:nvPr/>
        </p:nvSpPr>
        <p:spPr>
          <a:xfrm>
            <a:off x="5829074" y="1105404"/>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5" name="Oval 84">
            <a:extLst>
              <a:ext uri="{FF2B5EF4-FFF2-40B4-BE49-F238E27FC236}">
                <a16:creationId xmlns:a16="http://schemas.microsoft.com/office/drawing/2014/main" id="{2C655669-D4E2-9B43-822A-A6BDDE8317A1}"/>
              </a:ext>
            </a:extLst>
          </p:cNvPr>
          <p:cNvSpPr/>
          <p:nvPr/>
        </p:nvSpPr>
        <p:spPr>
          <a:xfrm>
            <a:off x="6722702" y="87473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92" name="TextBox 91">
            <a:extLst>
              <a:ext uri="{FF2B5EF4-FFF2-40B4-BE49-F238E27FC236}">
                <a16:creationId xmlns:a16="http://schemas.microsoft.com/office/drawing/2014/main" id="{CBD6300D-DB2D-9F4F-82EC-01CAC6CE49CC}"/>
              </a:ext>
            </a:extLst>
          </p:cNvPr>
          <p:cNvSpPr txBox="1"/>
          <p:nvPr/>
        </p:nvSpPr>
        <p:spPr>
          <a:xfrm>
            <a:off x="5563142" y="692576"/>
            <a:ext cx="12056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sp>
        <p:nvSpPr>
          <p:cNvPr id="93" name="TextBox 92">
            <a:extLst>
              <a:ext uri="{FF2B5EF4-FFF2-40B4-BE49-F238E27FC236}">
                <a16:creationId xmlns:a16="http://schemas.microsoft.com/office/drawing/2014/main" id="{9D451456-53A2-D64A-B929-73C29AE94E5E}"/>
              </a:ext>
            </a:extLst>
          </p:cNvPr>
          <p:cNvSpPr txBox="1"/>
          <p:nvPr/>
        </p:nvSpPr>
        <p:spPr>
          <a:xfrm>
            <a:off x="5745488" y="3165916"/>
            <a:ext cx="11837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Change Notification</a:t>
            </a:r>
          </a:p>
        </p:txBody>
      </p:sp>
      <p:cxnSp>
        <p:nvCxnSpPr>
          <p:cNvPr id="95" name="Straight Arrow Connector 94">
            <a:extLst>
              <a:ext uri="{FF2B5EF4-FFF2-40B4-BE49-F238E27FC236}">
                <a16:creationId xmlns:a16="http://schemas.microsoft.com/office/drawing/2014/main" id="{9F9C6038-CE81-3C49-96FD-829F02A462F8}"/>
              </a:ext>
            </a:extLst>
          </p:cNvPr>
          <p:cNvCxnSpPr>
            <a:cxnSpLocks/>
          </p:cNvCxnSpPr>
          <p:nvPr/>
        </p:nvCxnSpPr>
        <p:spPr>
          <a:xfrm flipH="1" flipV="1">
            <a:off x="3676476" y="1696410"/>
            <a:ext cx="18748" cy="173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D45DA31-413F-7D41-BF43-F0B606725107}"/>
              </a:ext>
            </a:extLst>
          </p:cNvPr>
          <p:cNvSpPr txBox="1"/>
          <p:nvPr/>
        </p:nvSpPr>
        <p:spPr>
          <a:xfrm>
            <a:off x="7624195" y="3354741"/>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1" name="TextBox 100">
            <a:extLst>
              <a:ext uri="{FF2B5EF4-FFF2-40B4-BE49-F238E27FC236}">
                <a16:creationId xmlns:a16="http://schemas.microsoft.com/office/drawing/2014/main" id="{A799AB7E-52C1-484F-8893-C2E26E197E13}"/>
              </a:ext>
            </a:extLst>
          </p:cNvPr>
          <p:cNvSpPr txBox="1"/>
          <p:nvPr/>
        </p:nvSpPr>
        <p:spPr>
          <a:xfrm>
            <a:off x="7185504" y="2694943"/>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04" name="TextBox 103">
            <a:extLst>
              <a:ext uri="{FF2B5EF4-FFF2-40B4-BE49-F238E27FC236}">
                <a16:creationId xmlns:a16="http://schemas.microsoft.com/office/drawing/2014/main" id="{C0D55D2C-7BDC-A24C-9FAA-A7F11B9ED618}"/>
              </a:ext>
            </a:extLst>
          </p:cNvPr>
          <p:cNvSpPr txBox="1"/>
          <p:nvPr/>
        </p:nvSpPr>
        <p:spPr>
          <a:xfrm>
            <a:off x="6174033" y="3558595"/>
            <a:ext cx="203056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Knowledge Artifact Query Response</a:t>
            </a:r>
          </a:p>
        </p:txBody>
      </p:sp>
      <p:sp>
        <p:nvSpPr>
          <p:cNvPr id="134" name="TextBox 133">
            <a:extLst>
              <a:ext uri="{FF2B5EF4-FFF2-40B4-BE49-F238E27FC236}">
                <a16:creationId xmlns:a16="http://schemas.microsoft.com/office/drawing/2014/main" id="{D79586C5-E22C-7C40-BE34-C6DEB3655BF3}"/>
              </a:ext>
            </a:extLst>
          </p:cNvPr>
          <p:cNvSpPr txBox="1"/>
          <p:nvPr/>
        </p:nvSpPr>
        <p:spPr>
          <a:xfrm rot="5400000">
            <a:off x="3467765" y="2566456"/>
            <a:ext cx="137088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Notification</a:t>
            </a:r>
          </a:p>
        </p:txBody>
      </p:sp>
      <p:sp>
        <p:nvSpPr>
          <p:cNvPr id="135" name="TextBox 134">
            <a:extLst>
              <a:ext uri="{FF2B5EF4-FFF2-40B4-BE49-F238E27FC236}">
                <a16:creationId xmlns:a16="http://schemas.microsoft.com/office/drawing/2014/main" id="{3A7E785B-6B1C-0644-A214-1BC97314A49E}"/>
              </a:ext>
            </a:extLst>
          </p:cNvPr>
          <p:cNvSpPr txBox="1"/>
          <p:nvPr/>
        </p:nvSpPr>
        <p:spPr>
          <a:xfrm rot="5400000">
            <a:off x="3150566" y="2318901"/>
            <a:ext cx="120738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Subscription Creation</a:t>
            </a:r>
          </a:p>
        </p:txBody>
      </p:sp>
      <p:cxnSp>
        <p:nvCxnSpPr>
          <p:cNvPr id="137" name="Straight Arrow Connector 136">
            <a:extLst>
              <a:ext uri="{FF2B5EF4-FFF2-40B4-BE49-F238E27FC236}">
                <a16:creationId xmlns:a16="http://schemas.microsoft.com/office/drawing/2014/main" id="{D5ADA42E-91BC-5440-972E-11728429AC3C}"/>
              </a:ext>
            </a:extLst>
          </p:cNvPr>
          <p:cNvCxnSpPr>
            <a:cxnSpLocks/>
          </p:cNvCxnSpPr>
          <p:nvPr/>
        </p:nvCxnSpPr>
        <p:spPr>
          <a:xfrm flipV="1">
            <a:off x="4844411" y="1705393"/>
            <a:ext cx="0" cy="1727012"/>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07AEBA68-C2D2-F24C-A7B3-0DAE745C0C23}"/>
              </a:ext>
            </a:extLst>
          </p:cNvPr>
          <p:cNvSpPr txBox="1"/>
          <p:nvPr/>
        </p:nvSpPr>
        <p:spPr>
          <a:xfrm rot="5400000">
            <a:off x="4289051" y="2561841"/>
            <a:ext cx="12799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 Response</a:t>
            </a:r>
          </a:p>
        </p:txBody>
      </p:sp>
      <p:sp>
        <p:nvSpPr>
          <p:cNvPr id="183" name="TextBox 182">
            <a:extLst>
              <a:ext uri="{FF2B5EF4-FFF2-40B4-BE49-F238E27FC236}">
                <a16:creationId xmlns:a16="http://schemas.microsoft.com/office/drawing/2014/main" id="{C2A1A0F3-EBEF-E647-9DC0-13FC459781FC}"/>
              </a:ext>
            </a:extLst>
          </p:cNvPr>
          <p:cNvSpPr txBox="1"/>
          <p:nvPr/>
        </p:nvSpPr>
        <p:spPr>
          <a:xfrm>
            <a:off x="6142230" y="4523509"/>
            <a:ext cx="763370"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88" name="Rectangle 187">
            <a:extLst>
              <a:ext uri="{FF2B5EF4-FFF2-40B4-BE49-F238E27FC236}">
                <a16:creationId xmlns:a16="http://schemas.microsoft.com/office/drawing/2014/main" id="{B422C1B7-5C06-5A44-8F35-93B734569014}"/>
              </a:ext>
            </a:extLst>
          </p:cNvPr>
          <p:cNvSpPr/>
          <p:nvPr/>
        </p:nvSpPr>
        <p:spPr>
          <a:xfrm>
            <a:off x="5602719" y="4848931"/>
            <a:ext cx="73015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93" name="TextBox 192">
            <a:extLst>
              <a:ext uri="{FF2B5EF4-FFF2-40B4-BE49-F238E27FC236}">
                <a16:creationId xmlns:a16="http://schemas.microsoft.com/office/drawing/2014/main" id="{9F16BB7C-C251-974F-B68D-64C03FA2869A}"/>
              </a:ext>
            </a:extLst>
          </p:cNvPr>
          <p:cNvSpPr txBox="1"/>
          <p:nvPr/>
        </p:nvSpPr>
        <p:spPr>
          <a:xfrm>
            <a:off x="8889392" y="4562092"/>
            <a:ext cx="5559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98" name="Rectangle 197">
            <a:extLst>
              <a:ext uri="{FF2B5EF4-FFF2-40B4-BE49-F238E27FC236}">
                <a16:creationId xmlns:a16="http://schemas.microsoft.com/office/drawing/2014/main" id="{05B5B967-83C4-BD45-9D71-9FB8C9C17328}"/>
              </a:ext>
            </a:extLst>
          </p:cNvPr>
          <p:cNvSpPr/>
          <p:nvPr/>
        </p:nvSpPr>
        <p:spPr>
          <a:xfrm>
            <a:off x="8441356" y="5047549"/>
            <a:ext cx="1033217"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cxnSp>
        <p:nvCxnSpPr>
          <p:cNvPr id="33" name="Straight Arrow Connector 32">
            <a:extLst>
              <a:ext uri="{FF2B5EF4-FFF2-40B4-BE49-F238E27FC236}">
                <a16:creationId xmlns:a16="http://schemas.microsoft.com/office/drawing/2014/main" id="{43173E39-094D-00D8-F125-E81DD6AED3B7}"/>
              </a:ext>
            </a:extLst>
          </p:cNvPr>
          <p:cNvCxnSpPr>
            <a:cxnSpLocks/>
          </p:cNvCxnSpPr>
          <p:nvPr/>
        </p:nvCxnSpPr>
        <p:spPr>
          <a:xfrm flipV="1">
            <a:off x="2578927" y="3740224"/>
            <a:ext cx="1036803" cy="1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F16D0F-29EE-DA31-3426-B2C466AD10BA}"/>
              </a:ext>
            </a:extLst>
          </p:cNvPr>
          <p:cNvSpPr txBox="1"/>
          <p:nvPr/>
        </p:nvSpPr>
        <p:spPr>
          <a:xfrm>
            <a:off x="10232858" y="579475"/>
            <a:ext cx="18473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41" name="Oval 40">
            <a:extLst>
              <a:ext uri="{FF2B5EF4-FFF2-40B4-BE49-F238E27FC236}">
                <a16:creationId xmlns:a16="http://schemas.microsoft.com/office/drawing/2014/main" id="{7DEC2C41-B3A2-810D-550F-53DC95324AED}"/>
              </a:ext>
            </a:extLst>
          </p:cNvPr>
          <p:cNvSpPr/>
          <p:nvPr/>
        </p:nvSpPr>
        <p:spPr>
          <a:xfrm>
            <a:off x="7255990" y="306712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a:t>
            </a:r>
          </a:p>
        </p:txBody>
      </p:sp>
      <p:sp>
        <p:nvSpPr>
          <p:cNvPr id="48" name="Oval 47">
            <a:extLst>
              <a:ext uri="{FF2B5EF4-FFF2-40B4-BE49-F238E27FC236}">
                <a16:creationId xmlns:a16="http://schemas.microsoft.com/office/drawing/2014/main" id="{59ECD045-143E-D1DC-3023-1BE34FC125AE}"/>
              </a:ext>
            </a:extLst>
          </p:cNvPr>
          <p:cNvSpPr/>
          <p:nvPr/>
        </p:nvSpPr>
        <p:spPr>
          <a:xfrm>
            <a:off x="7810917" y="298728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a:t>
            </a:r>
          </a:p>
        </p:txBody>
      </p:sp>
      <p:sp>
        <p:nvSpPr>
          <p:cNvPr id="57" name="Oval 56">
            <a:extLst>
              <a:ext uri="{FF2B5EF4-FFF2-40B4-BE49-F238E27FC236}">
                <a16:creationId xmlns:a16="http://schemas.microsoft.com/office/drawing/2014/main" id="{7AEBBB1F-162B-74BC-74F5-A640F23D0546}"/>
              </a:ext>
            </a:extLst>
          </p:cNvPr>
          <p:cNvSpPr/>
          <p:nvPr/>
        </p:nvSpPr>
        <p:spPr>
          <a:xfrm>
            <a:off x="5731586" y="380239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a:t>
            </a:r>
          </a:p>
        </p:txBody>
      </p:sp>
      <p:sp>
        <p:nvSpPr>
          <p:cNvPr id="58" name="Oval 57">
            <a:extLst>
              <a:ext uri="{FF2B5EF4-FFF2-40B4-BE49-F238E27FC236}">
                <a16:creationId xmlns:a16="http://schemas.microsoft.com/office/drawing/2014/main" id="{C35E8EE0-BCF9-E1F4-F71B-36D231A90FAF}"/>
              </a:ext>
            </a:extLst>
          </p:cNvPr>
          <p:cNvSpPr/>
          <p:nvPr/>
        </p:nvSpPr>
        <p:spPr>
          <a:xfrm>
            <a:off x="9859710" y="243329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a:t>
            </a:r>
          </a:p>
        </p:txBody>
      </p:sp>
      <p:sp>
        <p:nvSpPr>
          <p:cNvPr id="59" name="Oval 58">
            <a:extLst>
              <a:ext uri="{FF2B5EF4-FFF2-40B4-BE49-F238E27FC236}">
                <a16:creationId xmlns:a16="http://schemas.microsoft.com/office/drawing/2014/main" id="{DE7C149A-B6A9-5FCD-C84B-D3D6AE8B6103}"/>
              </a:ext>
            </a:extLst>
          </p:cNvPr>
          <p:cNvSpPr/>
          <p:nvPr/>
        </p:nvSpPr>
        <p:spPr>
          <a:xfrm>
            <a:off x="7577263" y="398870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a:t>
            </a:r>
          </a:p>
        </p:txBody>
      </p:sp>
      <p:sp>
        <p:nvSpPr>
          <p:cNvPr id="60" name="Oval 59">
            <a:extLst>
              <a:ext uri="{FF2B5EF4-FFF2-40B4-BE49-F238E27FC236}">
                <a16:creationId xmlns:a16="http://schemas.microsoft.com/office/drawing/2014/main" id="{B7DC1085-BAD0-3ACD-C85C-34DDE78540AD}"/>
              </a:ext>
            </a:extLst>
          </p:cNvPr>
          <p:cNvSpPr/>
          <p:nvPr/>
        </p:nvSpPr>
        <p:spPr>
          <a:xfrm>
            <a:off x="7191183" y="426035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t>
            </a:r>
          </a:p>
        </p:txBody>
      </p:sp>
      <p:sp>
        <p:nvSpPr>
          <p:cNvPr id="65" name="Oval 64">
            <a:extLst>
              <a:ext uri="{FF2B5EF4-FFF2-40B4-BE49-F238E27FC236}">
                <a16:creationId xmlns:a16="http://schemas.microsoft.com/office/drawing/2014/main" id="{E9F911B4-9A3C-31A6-A55E-B8C329236D1B}"/>
              </a:ext>
            </a:extLst>
          </p:cNvPr>
          <p:cNvSpPr/>
          <p:nvPr/>
        </p:nvSpPr>
        <p:spPr>
          <a:xfrm>
            <a:off x="8557561" y="470797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8b</a:t>
            </a:r>
          </a:p>
        </p:txBody>
      </p:sp>
      <p:sp>
        <p:nvSpPr>
          <p:cNvPr id="66" name="Oval 65">
            <a:extLst>
              <a:ext uri="{FF2B5EF4-FFF2-40B4-BE49-F238E27FC236}">
                <a16:creationId xmlns:a16="http://schemas.microsoft.com/office/drawing/2014/main" id="{625359E3-2C95-9C43-DB79-DA6AA38CFB7D}"/>
              </a:ext>
            </a:extLst>
          </p:cNvPr>
          <p:cNvSpPr/>
          <p:nvPr/>
        </p:nvSpPr>
        <p:spPr>
          <a:xfrm>
            <a:off x="8820640" y="522760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a:t>
            </a:r>
          </a:p>
        </p:txBody>
      </p:sp>
      <p:sp>
        <p:nvSpPr>
          <p:cNvPr id="68" name="Oval 67">
            <a:extLst>
              <a:ext uri="{FF2B5EF4-FFF2-40B4-BE49-F238E27FC236}">
                <a16:creationId xmlns:a16="http://schemas.microsoft.com/office/drawing/2014/main" id="{DF7C622E-F90D-5DFC-6067-8D8B1EE5634D}"/>
              </a:ext>
            </a:extLst>
          </p:cNvPr>
          <p:cNvSpPr/>
          <p:nvPr/>
        </p:nvSpPr>
        <p:spPr>
          <a:xfrm>
            <a:off x="6302765" y="504216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9b</a:t>
            </a:r>
          </a:p>
        </p:txBody>
      </p:sp>
      <p:sp>
        <p:nvSpPr>
          <p:cNvPr id="69" name="Oval 68">
            <a:extLst>
              <a:ext uri="{FF2B5EF4-FFF2-40B4-BE49-F238E27FC236}">
                <a16:creationId xmlns:a16="http://schemas.microsoft.com/office/drawing/2014/main" id="{5C43997B-41B2-1CB9-8E76-F99D1210A83C}"/>
              </a:ext>
            </a:extLst>
          </p:cNvPr>
          <p:cNvSpPr/>
          <p:nvPr/>
        </p:nvSpPr>
        <p:spPr>
          <a:xfrm>
            <a:off x="5678550" y="461638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8a</a:t>
            </a:r>
          </a:p>
        </p:txBody>
      </p:sp>
      <p:sp>
        <p:nvSpPr>
          <p:cNvPr id="77" name="Oval 76">
            <a:extLst>
              <a:ext uri="{FF2B5EF4-FFF2-40B4-BE49-F238E27FC236}">
                <a16:creationId xmlns:a16="http://schemas.microsoft.com/office/drawing/2014/main" id="{6B6D0A25-3CA8-0F84-4F0C-303E8E6F6625}"/>
              </a:ext>
            </a:extLst>
          </p:cNvPr>
          <p:cNvSpPr/>
          <p:nvPr/>
        </p:nvSpPr>
        <p:spPr>
          <a:xfrm>
            <a:off x="5008300" y="2995124"/>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10</a:t>
            </a:r>
          </a:p>
        </p:txBody>
      </p:sp>
      <p:sp>
        <p:nvSpPr>
          <p:cNvPr id="78" name="Oval 77">
            <a:extLst>
              <a:ext uri="{FF2B5EF4-FFF2-40B4-BE49-F238E27FC236}">
                <a16:creationId xmlns:a16="http://schemas.microsoft.com/office/drawing/2014/main" id="{55CE636C-EFBD-54D7-CB87-6217893187B6}"/>
              </a:ext>
            </a:extLst>
          </p:cNvPr>
          <p:cNvSpPr/>
          <p:nvPr/>
        </p:nvSpPr>
        <p:spPr>
          <a:xfrm>
            <a:off x="4601820" y="1802838"/>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a:t>
            </a:r>
          </a:p>
        </p:txBody>
      </p:sp>
      <p:sp>
        <p:nvSpPr>
          <p:cNvPr id="79" name="Oval 78">
            <a:extLst>
              <a:ext uri="{FF2B5EF4-FFF2-40B4-BE49-F238E27FC236}">
                <a16:creationId xmlns:a16="http://schemas.microsoft.com/office/drawing/2014/main" id="{123E9A3C-FE6E-AE59-2B2C-C380B051736A}"/>
              </a:ext>
            </a:extLst>
          </p:cNvPr>
          <p:cNvSpPr/>
          <p:nvPr/>
        </p:nvSpPr>
        <p:spPr>
          <a:xfrm>
            <a:off x="4209147" y="295764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6</a:t>
            </a:r>
          </a:p>
        </p:txBody>
      </p:sp>
      <p:sp>
        <p:nvSpPr>
          <p:cNvPr id="80" name="Oval 79">
            <a:extLst>
              <a:ext uri="{FF2B5EF4-FFF2-40B4-BE49-F238E27FC236}">
                <a16:creationId xmlns:a16="http://schemas.microsoft.com/office/drawing/2014/main" id="{92EACD01-A612-329A-1B89-5E870C1D2221}"/>
              </a:ext>
            </a:extLst>
          </p:cNvPr>
          <p:cNvSpPr/>
          <p:nvPr/>
        </p:nvSpPr>
        <p:spPr>
          <a:xfrm>
            <a:off x="3820097" y="177274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5</a:t>
            </a:r>
          </a:p>
        </p:txBody>
      </p:sp>
      <p:sp>
        <p:nvSpPr>
          <p:cNvPr id="81" name="Oval 80">
            <a:extLst>
              <a:ext uri="{FF2B5EF4-FFF2-40B4-BE49-F238E27FC236}">
                <a16:creationId xmlns:a16="http://schemas.microsoft.com/office/drawing/2014/main" id="{0D2F6A1F-A63E-FEDA-29F2-DAA28453724D}"/>
              </a:ext>
            </a:extLst>
          </p:cNvPr>
          <p:cNvSpPr/>
          <p:nvPr/>
        </p:nvSpPr>
        <p:spPr>
          <a:xfrm>
            <a:off x="3460989" y="2967315"/>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a:t>
            </a:r>
          </a:p>
        </p:txBody>
      </p:sp>
      <p:sp>
        <p:nvSpPr>
          <p:cNvPr id="82" name="Oval 81">
            <a:extLst>
              <a:ext uri="{FF2B5EF4-FFF2-40B4-BE49-F238E27FC236}">
                <a16:creationId xmlns:a16="http://schemas.microsoft.com/office/drawing/2014/main" id="{8E2E9741-E6DE-1A29-3005-3EAFA219A9D9}"/>
              </a:ext>
            </a:extLst>
          </p:cNvPr>
          <p:cNvSpPr/>
          <p:nvPr/>
        </p:nvSpPr>
        <p:spPr>
          <a:xfrm>
            <a:off x="2658059" y="3608160"/>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7a</a:t>
            </a:r>
          </a:p>
        </p:txBody>
      </p:sp>
      <p:sp>
        <p:nvSpPr>
          <p:cNvPr id="83" name="Oval 82">
            <a:extLst>
              <a:ext uri="{FF2B5EF4-FFF2-40B4-BE49-F238E27FC236}">
                <a16:creationId xmlns:a16="http://schemas.microsoft.com/office/drawing/2014/main" id="{71ED05B8-19E0-7ED0-64E8-D04309D635A7}"/>
              </a:ext>
            </a:extLst>
          </p:cNvPr>
          <p:cNvSpPr/>
          <p:nvPr/>
        </p:nvSpPr>
        <p:spPr>
          <a:xfrm>
            <a:off x="3027039" y="417175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7</a:t>
            </a:r>
          </a:p>
        </p:txBody>
      </p:sp>
      <p:sp>
        <p:nvSpPr>
          <p:cNvPr id="94" name="Oval 93">
            <a:extLst>
              <a:ext uri="{FF2B5EF4-FFF2-40B4-BE49-F238E27FC236}">
                <a16:creationId xmlns:a16="http://schemas.microsoft.com/office/drawing/2014/main" id="{DFFF2915-1D58-14D7-E57D-DF964288D61D}"/>
              </a:ext>
            </a:extLst>
          </p:cNvPr>
          <p:cNvSpPr/>
          <p:nvPr/>
        </p:nvSpPr>
        <p:spPr>
          <a:xfrm>
            <a:off x="2920700" y="1020639"/>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4</a:t>
            </a:r>
          </a:p>
        </p:txBody>
      </p:sp>
      <p:sp>
        <p:nvSpPr>
          <p:cNvPr id="9" name="TextBox 8">
            <a:extLst>
              <a:ext uri="{FF2B5EF4-FFF2-40B4-BE49-F238E27FC236}">
                <a16:creationId xmlns:a16="http://schemas.microsoft.com/office/drawing/2014/main" id="{E754920D-4504-FDF9-BE9C-498374A53A73}"/>
              </a:ext>
            </a:extLst>
          </p:cNvPr>
          <p:cNvSpPr txBox="1"/>
          <p:nvPr/>
        </p:nvSpPr>
        <p:spPr>
          <a:xfrm rot="5400000">
            <a:off x="4098770" y="2503552"/>
            <a:ext cx="83548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Data Queries</a:t>
            </a:r>
          </a:p>
        </p:txBody>
      </p:sp>
      <p:sp>
        <p:nvSpPr>
          <p:cNvPr id="11" name="Rectangle 10">
            <a:extLst>
              <a:ext uri="{FF2B5EF4-FFF2-40B4-BE49-F238E27FC236}">
                <a16:creationId xmlns:a16="http://schemas.microsoft.com/office/drawing/2014/main" id="{0DF07D78-AD03-EC7D-B3A4-18A902F17F23}"/>
              </a:ext>
            </a:extLst>
          </p:cNvPr>
          <p:cNvSpPr/>
          <p:nvPr/>
        </p:nvSpPr>
        <p:spPr>
          <a:xfrm>
            <a:off x="3783272" y="5732871"/>
            <a:ext cx="1393706" cy="4515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Local Data Mart</a:t>
            </a:r>
          </a:p>
        </p:txBody>
      </p:sp>
      <p:sp>
        <p:nvSpPr>
          <p:cNvPr id="27" name="TextBox 26">
            <a:extLst>
              <a:ext uri="{FF2B5EF4-FFF2-40B4-BE49-F238E27FC236}">
                <a16:creationId xmlns:a16="http://schemas.microsoft.com/office/drawing/2014/main" id="{6FF8A93F-910F-9C28-555B-6DA335D22179}"/>
              </a:ext>
            </a:extLst>
          </p:cNvPr>
          <p:cNvSpPr txBox="1"/>
          <p:nvPr/>
        </p:nvSpPr>
        <p:spPr>
          <a:xfrm>
            <a:off x="2901957" y="5122738"/>
            <a:ext cx="102857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Populate Local Data Mart with Data Extracted from Data Source</a:t>
            </a:r>
          </a:p>
        </p:txBody>
      </p:sp>
      <p:cxnSp>
        <p:nvCxnSpPr>
          <p:cNvPr id="38" name="Elbow Connector 83">
            <a:extLst>
              <a:ext uri="{FF2B5EF4-FFF2-40B4-BE49-F238E27FC236}">
                <a16:creationId xmlns:a16="http://schemas.microsoft.com/office/drawing/2014/main" id="{0B73FE41-379B-3362-9859-FBEDD488B3BE}"/>
              </a:ext>
            </a:extLst>
          </p:cNvPr>
          <p:cNvCxnSpPr>
            <a:cxnSpLocks/>
          </p:cNvCxnSpPr>
          <p:nvPr/>
        </p:nvCxnSpPr>
        <p:spPr>
          <a:xfrm>
            <a:off x="3880778" y="4896776"/>
            <a:ext cx="0" cy="83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83">
            <a:extLst>
              <a:ext uri="{FF2B5EF4-FFF2-40B4-BE49-F238E27FC236}">
                <a16:creationId xmlns:a16="http://schemas.microsoft.com/office/drawing/2014/main" id="{ACB42238-DC25-0CD2-1E0B-69B876AFEC3B}"/>
              </a:ext>
            </a:extLst>
          </p:cNvPr>
          <p:cNvCxnSpPr>
            <a:cxnSpLocks/>
          </p:cNvCxnSpPr>
          <p:nvPr/>
        </p:nvCxnSpPr>
        <p:spPr>
          <a:xfrm flipV="1">
            <a:off x="5046504" y="4896775"/>
            <a:ext cx="227" cy="836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E249BCC-2488-B4A3-0E66-8ABB638BFFC1}"/>
              </a:ext>
            </a:extLst>
          </p:cNvPr>
          <p:cNvSpPr/>
          <p:nvPr/>
        </p:nvSpPr>
        <p:spPr>
          <a:xfrm>
            <a:off x="3655899" y="4969953"/>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a:t>
            </a:r>
          </a:p>
        </p:txBody>
      </p:sp>
      <p:sp>
        <p:nvSpPr>
          <p:cNvPr id="63" name="TextBox 62">
            <a:extLst>
              <a:ext uri="{FF2B5EF4-FFF2-40B4-BE49-F238E27FC236}">
                <a16:creationId xmlns:a16="http://schemas.microsoft.com/office/drawing/2014/main" id="{255092CF-7291-98D3-9A53-13A1C13E1107}"/>
              </a:ext>
            </a:extLst>
          </p:cNvPr>
          <p:cNvSpPr txBox="1"/>
          <p:nvPr/>
        </p:nvSpPr>
        <p:spPr>
          <a:xfrm>
            <a:off x="4048199" y="5137227"/>
            <a:ext cx="108787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Acknowledgement</a:t>
            </a:r>
          </a:p>
        </p:txBody>
      </p:sp>
      <p:sp>
        <p:nvSpPr>
          <p:cNvPr id="64" name="Oval 63">
            <a:extLst>
              <a:ext uri="{FF2B5EF4-FFF2-40B4-BE49-F238E27FC236}">
                <a16:creationId xmlns:a16="http://schemas.microsoft.com/office/drawing/2014/main" id="{6F8B4142-CC18-B70D-BC86-7249C46922DB}"/>
              </a:ext>
            </a:extLst>
          </p:cNvPr>
          <p:cNvSpPr/>
          <p:nvPr/>
        </p:nvSpPr>
        <p:spPr>
          <a:xfrm>
            <a:off x="4808586" y="5340962"/>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t>
            </a:r>
          </a:p>
        </p:txBody>
      </p:sp>
      <p:sp>
        <p:nvSpPr>
          <p:cNvPr id="70" name="Rectangle 69">
            <a:extLst>
              <a:ext uri="{FF2B5EF4-FFF2-40B4-BE49-F238E27FC236}">
                <a16:creationId xmlns:a16="http://schemas.microsoft.com/office/drawing/2014/main" id="{8FED66C5-E53C-4955-64C1-70BE7C32ECD9}"/>
              </a:ext>
            </a:extLst>
          </p:cNvPr>
          <p:cNvSpPr/>
          <p:nvPr/>
        </p:nvSpPr>
        <p:spPr>
          <a:xfrm>
            <a:off x="6979762" y="6133046"/>
            <a:ext cx="1366455" cy="50389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TTP Hosted Data Mart</a:t>
            </a:r>
          </a:p>
        </p:txBody>
      </p:sp>
      <p:cxnSp>
        <p:nvCxnSpPr>
          <p:cNvPr id="165" name="Elbow Connector 25">
            <a:extLst>
              <a:ext uri="{FF2B5EF4-FFF2-40B4-BE49-F238E27FC236}">
                <a16:creationId xmlns:a16="http://schemas.microsoft.com/office/drawing/2014/main" id="{26A8E9FD-0A52-51B7-5944-A78631832562}"/>
              </a:ext>
            </a:extLst>
          </p:cNvPr>
          <p:cNvCxnSpPr>
            <a:cxnSpLocks/>
          </p:cNvCxnSpPr>
          <p:nvPr/>
        </p:nvCxnSpPr>
        <p:spPr>
          <a:xfrm>
            <a:off x="7366976" y="5491731"/>
            <a:ext cx="0" cy="64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25">
            <a:extLst>
              <a:ext uri="{FF2B5EF4-FFF2-40B4-BE49-F238E27FC236}">
                <a16:creationId xmlns:a16="http://schemas.microsoft.com/office/drawing/2014/main" id="{8D84010E-F67C-4357-F3C2-1658AFFA6A11}"/>
              </a:ext>
            </a:extLst>
          </p:cNvPr>
          <p:cNvCxnSpPr>
            <a:cxnSpLocks/>
          </p:cNvCxnSpPr>
          <p:nvPr/>
        </p:nvCxnSpPr>
        <p:spPr>
          <a:xfrm flipV="1">
            <a:off x="7903651" y="5491731"/>
            <a:ext cx="0" cy="633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170333D9-AE87-09E8-0DE7-11567C9F09DB}"/>
              </a:ext>
            </a:extLst>
          </p:cNvPr>
          <p:cNvSpPr/>
          <p:nvPr/>
        </p:nvSpPr>
        <p:spPr>
          <a:xfrm>
            <a:off x="7111641" y="5578841"/>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8b</a:t>
            </a:r>
          </a:p>
        </p:txBody>
      </p:sp>
      <p:sp>
        <p:nvSpPr>
          <p:cNvPr id="173" name="Oval 172">
            <a:extLst>
              <a:ext uri="{FF2B5EF4-FFF2-40B4-BE49-F238E27FC236}">
                <a16:creationId xmlns:a16="http://schemas.microsoft.com/office/drawing/2014/main" id="{57AC8245-6DC9-3927-423B-282E4580E14C}"/>
              </a:ext>
            </a:extLst>
          </p:cNvPr>
          <p:cNvSpPr/>
          <p:nvPr/>
        </p:nvSpPr>
        <p:spPr>
          <a:xfrm>
            <a:off x="7644844" y="5788986"/>
            <a:ext cx="485778" cy="2641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9a</a:t>
            </a:r>
          </a:p>
        </p:txBody>
      </p:sp>
      <p:sp>
        <p:nvSpPr>
          <p:cNvPr id="180" name="TextBox 179">
            <a:extLst>
              <a:ext uri="{FF2B5EF4-FFF2-40B4-BE49-F238E27FC236}">
                <a16:creationId xmlns:a16="http://schemas.microsoft.com/office/drawing/2014/main" id="{E3B9C18B-CC94-4832-EA1A-DD891C89D0E6}"/>
              </a:ext>
            </a:extLst>
          </p:cNvPr>
          <p:cNvSpPr txBox="1"/>
          <p:nvPr/>
        </p:nvSpPr>
        <p:spPr>
          <a:xfrm>
            <a:off x="6924208" y="5814662"/>
            <a:ext cx="55595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a:t>
            </a:r>
          </a:p>
        </p:txBody>
      </p:sp>
      <p:sp>
        <p:nvSpPr>
          <p:cNvPr id="181" name="Rectangle 180">
            <a:extLst>
              <a:ext uri="{FF2B5EF4-FFF2-40B4-BE49-F238E27FC236}">
                <a16:creationId xmlns:a16="http://schemas.microsoft.com/office/drawing/2014/main" id="{5EA52987-1EF3-DA18-525D-0BFEDC0AE348}"/>
              </a:ext>
            </a:extLst>
          </p:cNvPr>
          <p:cNvSpPr/>
          <p:nvPr/>
        </p:nvSpPr>
        <p:spPr>
          <a:xfrm>
            <a:off x="7858521" y="5478306"/>
            <a:ext cx="71050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Report Response</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82" name="Rectangle 181">
            <a:extLst>
              <a:ext uri="{FF2B5EF4-FFF2-40B4-BE49-F238E27FC236}">
                <a16:creationId xmlns:a16="http://schemas.microsoft.com/office/drawing/2014/main" id="{8EAA497F-9F32-7280-909D-138154AACCEC}"/>
              </a:ext>
            </a:extLst>
          </p:cNvPr>
          <p:cNvSpPr/>
          <p:nvPr/>
        </p:nvSpPr>
        <p:spPr>
          <a:xfrm>
            <a:off x="7215350" y="439127"/>
            <a:ext cx="1810916" cy="23443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4" name="TextBox 183">
            <a:extLst>
              <a:ext uri="{FF2B5EF4-FFF2-40B4-BE49-F238E27FC236}">
                <a16:creationId xmlns:a16="http://schemas.microsoft.com/office/drawing/2014/main" id="{9EFED53D-586C-80D7-5B32-42DEC78EACD4}"/>
              </a:ext>
            </a:extLst>
          </p:cNvPr>
          <p:cNvSpPr txBox="1"/>
          <p:nvPr/>
        </p:nvSpPr>
        <p:spPr>
          <a:xfrm>
            <a:off x="7368415" y="507501"/>
            <a:ext cx="153015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Organization Hosting KAR</a:t>
            </a:r>
          </a:p>
        </p:txBody>
      </p:sp>
      <p:sp>
        <p:nvSpPr>
          <p:cNvPr id="185" name="Rectangle 184">
            <a:extLst>
              <a:ext uri="{FF2B5EF4-FFF2-40B4-BE49-F238E27FC236}">
                <a16:creationId xmlns:a16="http://schemas.microsoft.com/office/drawing/2014/main" id="{F8D2D7E3-B0F4-21D3-54CD-C84A746DDE10}"/>
              </a:ext>
            </a:extLst>
          </p:cNvPr>
          <p:cNvSpPr/>
          <p:nvPr/>
        </p:nvSpPr>
        <p:spPr>
          <a:xfrm>
            <a:off x="9349144" y="2810359"/>
            <a:ext cx="1810916" cy="324275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6" name="TextBox 185">
            <a:extLst>
              <a:ext uri="{FF2B5EF4-FFF2-40B4-BE49-F238E27FC236}">
                <a16:creationId xmlns:a16="http://schemas.microsoft.com/office/drawing/2014/main" id="{E5DADEAE-43FF-E3FB-0081-13A9D0F1C08B}"/>
              </a:ext>
            </a:extLst>
          </p:cNvPr>
          <p:cNvSpPr txBox="1"/>
          <p:nvPr/>
        </p:nvSpPr>
        <p:spPr>
          <a:xfrm>
            <a:off x="9517419" y="5811866"/>
            <a:ext cx="1596784"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Data Receiver Organization</a:t>
            </a:r>
          </a:p>
        </p:txBody>
      </p:sp>
      <p:sp>
        <p:nvSpPr>
          <p:cNvPr id="187" name="Rectangle 186">
            <a:extLst>
              <a:ext uri="{FF2B5EF4-FFF2-40B4-BE49-F238E27FC236}">
                <a16:creationId xmlns:a16="http://schemas.microsoft.com/office/drawing/2014/main" id="{99F270F2-2D90-D45E-E589-313704797D49}"/>
              </a:ext>
            </a:extLst>
          </p:cNvPr>
          <p:cNvSpPr/>
          <p:nvPr/>
        </p:nvSpPr>
        <p:spPr>
          <a:xfrm flipH="1">
            <a:off x="6857962" y="4550137"/>
            <a:ext cx="1624271" cy="227737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89" name="TextBox 188">
            <a:extLst>
              <a:ext uri="{FF2B5EF4-FFF2-40B4-BE49-F238E27FC236}">
                <a16:creationId xmlns:a16="http://schemas.microsoft.com/office/drawing/2014/main" id="{D0CA4F43-4C85-E5F3-D2A0-A93BB8AC7851}"/>
              </a:ext>
            </a:extLst>
          </p:cNvPr>
          <p:cNvSpPr txBox="1"/>
          <p:nvPr/>
        </p:nvSpPr>
        <p:spPr>
          <a:xfrm>
            <a:off x="7080544" y="6616809"/>
            <a:ext cx="1182522"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FF0000"/>
                </a:solidFill>
                <a:effectLst/>
                <a:uLnTx/>
                <a:uFillTx/>
                <a:latin typeface="Calibri" panose="020F0502020204030204" pitchFamily="34" charset="0"/>
                <a:ea typeface="+mn-ea"/>
                <a:cs typeface="Calibri" panose="020F0502020204030204" pitchFamily="34" charset="0"/>
              </a:rPr>
              <a:t>Trusted Third Party</a:t>
            </a:r>
          </a:p>
        </p:txBody>
      </p:sp>
    </p:spTree>
    <p:extLst>
      <p:ext uri="{BB962C8B-B14F-4D97-AF65-F5344CB8AC3E}">
        <p14:creationId xmlns:p14="http://schemas.microsoft.com/office/powerpoint/2010/main" val="2368360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AC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24445</TotalTime>
  <Words>1694</Words>
  <Application>Microsoft Office PowerPoint</Application>
  <PresentationFormat>Widescreen</PresentationFormat>
  <Paragraphs>324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Constantia</vt:lpstr>
      <vt:lpstr>Wingdings 2</vt:lpstr>
      <vt:lpstr>ESAC Theme</vt:lpstr>
      <vt:lpstr>FluSurv-NET on FHIR Actors and Systems – EHR to Site</vt:lpstr>
      <vt:lpstr>FluSurv-NET on FHIR Actors and Systems – EHR to Site</vt:lpstr>
      <vt:lpstr>FluSurv-NET on FHIR Actors and Systems – EHR to Site</vt:lpstr>
      <vt:lpstr>FluSurv-NET on FHIR Actors and Systems – EHR to Site</vt:lpstr>
      <vt:lpstr>FluSurv-NET on FHIR Actors and Systems – EHR to Site</vt:lpstr>
      <vt:lpstr>FluSurv-NET on FHIR Actors and Systems – Site to CDC</vt:lpstr>
      <vt:lpstr>MedMorph Full Actors and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MedMorph Actors and Systems</dc:title>
  <dc:creator>Becky Angeles</dc:creator>
  <cp:lastModifiedBy>Becky Angeles</cp:lastModifiedBy>
  <cp:revision>11</cp:revision>
  <dcterms:created xsi:type="dcterms:W3CDTF">2022-11-28T20:31:32Z</dcterms:created>
  <dcterms:modified xsi:type="dcterms:W3CDTF">2025-06-30T19:33:00Z</dcterms:modified>
</cp:coreProperties>
</file>