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6" r:id="rId6"/>
    <p:sldId id="265" r:id="rId7"/>
    <p:sldId id="267" r:id="rId8"/>
    <p:sldId id="268" r:id="rId9"/>
    <p:sldId id="257" r:id="rId10"/>
    <p:sldId id="260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153AF-1A77-7627-F5EE-1A776EF5F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46BB9-A181-02C5-F183-06ACB593A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62CB-BA8F-9C2F-0078-FB05D0A38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F7AE-DD9B-4DD8-9D99-34F230A084C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1CC07-9E7E-2F56-A8AC-164C0A21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43315-09BD-A777-878A-BB3818B4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49FC-F66A-4CF5-9A33-49B7997A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7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303D-9661-D822-E7B0-5F907C72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ABC60-73A6-053F-E5ED-2B24BEAC0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6D6F1-55DA-5B5B-DFD4-1A56513C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F7AE-DD9B-4DD8-9D99-34F230A084C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7D7B9-0277-E452-D257-689C2DC6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FD6D6-8BE4-EDD4-2075-FA631E5F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49FC-F66A-4CF5-9A33-49B7997A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0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1E7FA-900A-B263-5F35-7C4EC48DB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4789E-9212-6ECA-52BB-0EC64C467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45707-CCA3-5F88-6D18-DAC3EF54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F7AE-DD9B-4DD8-9D99-34F230A084C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5E9FB-B5A7-B18D-4360-30060F7A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6E1C1-7DF9-1074-0890-FEF52300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49FC-F66A-4CF5-9A33-49B7997A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9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174F-1F7E-FBB2-5D85-348FE53F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76140-4B23-9D1A-D5C9-8C48A2677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6B6D9-81FD-25DE-93E8-1E210F67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F7AE-DD9B-4DD8-9D99-34F230A084C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CC8E9-781C-D173-AA77-8C2925A2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FA9B-77A5-46A9-DA87-6D2AD783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49FC-F66A-4CF5-9A33-49B7997A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7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25E3-D23F-7249-B2C9-4E203583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F0C59-281F-ACA3-115D-036EAC690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5A8B0-C34D-F560-0A5B-D3EB89C0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F7AE-DD9B-4DD8-9D99-34F230A084C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AF81A-4626-73A9-C1C2-FCFBF72B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86A77-FD0D-7F81-A68E-A28C09BE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49FC-F66A-4CF5-9A33-49B7997A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9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35AC-68F5-59EC-08FB-3EAB0AFE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6F6EB-E935-C395-D512-C30E5AD0B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489FF-6AD0-869F-5E99-5B8F52FE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2FD1E-B8C1-21E7-6C02-A8892F29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F7AE-DD9B-4DD8-9D99-34F230A084C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168B5-D74F-4D27-A904-4D5CF65E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8CCE0-1802-764E-20D1-133D0CA2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49FC-F66A-4CF5-9A33-49B7997A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0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3E24D-8659-88F0-D8CC-666F1897C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45138-FE29-93C9-1B6F-C157E6FFE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0F2A5-5562-7AE7-1A88-177872A13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A8CE3-910D-25EE-5DE5-924DE8BCD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14F00-67AA-611B-D2F9-E9632C60D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8E4FC-8BA8-A7D0-2CB5-F062D99B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F7AE-DD9B-4DD8-9D99-34F230A084C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E34B3-CB49-DAAC-7D96-FB138DF1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3B46E-53BB-5CE2-6832-EC82E8D5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49FC-F66A-4CF5-9A33-49B7997A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4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681A-6CCC-B0B6-1945-2A4ECBF3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6BD35-5D5E-4C59-B592-C59C1444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F7AE-DD9B-4DD8-9D99-34F230A084C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6F3C0-C504-C06B-4F69-02587B27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E810A-1BB4-A25E-FE61-92FC0454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49FC-F66A-4CF5-9A33-49B7997A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22DAF-7659-5F91-31F3-33D40F16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F7AE-DD9B-4DD8-9D99-34F230A084C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75C23-7662-D306-8DCB-E7882113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E93B4-4221-DA71-CCB0-75460DD8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49FC-F66A-4CF5-9A33-49B7997A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2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78EA-0211-9D88-65C9-BA3DD06F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2F928-2121-139D-D7D6-1FC98D203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C97B3-B3A7-E89B-8324-E0C672E34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AE867-7EB5-A7C5-5F0F-093CD4E3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F7AE-DD9B-4DD8-9D99-34F230A084C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036DC-AF6C-74D5-C745-E97366CFC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0D1CB-3F65-8DA7-1992-8D611D1C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49FC-F66A-4CF5-9A33-49B7997A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06B8-486C-4A4E-09FE-8E45A2B7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BAA61-4B4C-A3FF-6507-C164EE596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8A784-0DC6-7355-3574-DDF7466B3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80553-79D2-D225-C56E-A866E6DE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F7AE-DD9B-4DD8-9D99-34F230A084C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9AE9A-EA83-D7C5-A70A-C4BB9B55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DCEF1-565E-09EE-511A-C9495D5D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A49FC-F66A-4CF5-9A33-49B7997A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1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AC3FE-EE3C-86C5-7F4A-0FA25A04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2D3C6-CB3F-70A7-2F42-168A07DCE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059E5-F0AF-E292-0D6A-38A57AE85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6F7AE-DD9B-4DD8-9D99-34F230A084C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2D64D-40F4-E9AD-6A58-1D07CBC27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F974F-542D-DEBA-ED11-C01887F46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A49FC-F66A-4CF5-9A33-49B7997A1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1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EA7CB362-003D-E2DD-BF5D-18CF76A8A145}"/>
              </a:ext>
            </a:extLst>
          </p:cNvPr>
          <p:cNvSpPr txBox="1"/>
          <p:nvPr/>
        </p:nvSpPr>
        <p:spPr>
          <a:xfrm>
            <a:off x="4324172" y="8711"/>
            <a:ext cx="320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UC1 Activity Diagram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2165A04-94E5-DA32-47C3-4871600EDC04}"/>
              </a:ext>
            </a:extLst>
          </p:cNvPr>
          <p:cNvSpPr/>
          <p:nvPr/>
        </p:nvSpPr>
        <p:spPr>
          <a:xfrm>
            <a:off x="606752" y="4532217"/>
            <a:ext cx="9675766" cy="201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8074B8D-7C1D-AE80-CBA9-546943A24C2D}"/>
              </a:ext>
            </a:extLst>
          </p:cNvPr>
          <p:cNvSpPr/>
          <p:nvPr/>
        </p:nvSpPr>
        <p:spPr>
          <a:xfrm>
            <a:off x="606751" y="2513390"/>
            <a:ext cx="9675767" cy="201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C3DEB7-F302-95B1-17D0-D015A3D2F92F}"/>
              </a:ext>
            </a:extLst>
          </p:cNvPr>
          <p:cNvSpPr/>
          <p:nvPr/>
        </p:nvSpPr>
        <p:spPr>
          <a:xfrm>
            <a:off x="606751" y="485598"/>
            <a:ext cx="9675767" cy="201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1E9B8A-D662-E531-15EF-3DB635D74C22}"/>
              </a:ext>
            </a:extLst>
          </p:cNvPr>
          <p:cNvCxnSpPr>
            <a:cxnSpLocks/>
          </p:cNvCxnSpPr>
          <p:nvPr/>
        </p:nvCxnSpPr>
        <p:spPr>
          <a:xfrm>
            <a:off x="1523447" y="485598"/>
            <a:ext cx="0" cy="605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8D615FA-EA42-4AEB-B41E-984879DBF687}"/>
              </a:ext>
            </a:extLst>
          </p:cNvPr>
          <p:cNvSpPr txBox="1"/>
          <p:nvPr/>
        </p:nvSpPr>
        <p:spPr>
          <a:xfrm>
            <a:off x="606751" y="591853"/>
            <a:ext cx="677108" cy="179405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Data Source </a:t>
            </a:r>
          </a:p>
          <a:p>
            <a:pPr algn="ctr"/>
            <a:r>
              <a:rPr lang="en-US" sz="1400" dirty="0"/>
              <a:t>(e.g., EHR)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E89F01-34ED-839F-1D31-CE787EE9E796}"/>
              </a:ext>
            </a:extLst>
          </p:cNvPr>
          <p:cNvSpPr txBox="1"/>
          <p:nvPr/>
        </p:nvSpPr>
        <p:spPr>
          <a:xfrm>
            <a:off x="606751" y="2599738"/>
            <a:ext cx="461665" cy="18254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Data Submitter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DC39A3-6DAA-81FD-A5E2-AB201EC7A500}"/>
              </a:ext>
            </a:extLst>
          </p:cNvPr>
          <p:cNvSpPr txBox="1"/>
          <p:nvPr/>
        </p:nvSpPr>
        <p:spPr>
          <a:xfrm>
            <a:off x="606751" y="4633359"/>
            <a:ext cx="677108" cy="178321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Data Receiver </a:t>
            </a:r>
            <a:r>
              <a:rPr lang="en-US" sz="1400" dirty="0"/>
              <a:t>(e.g., RESP-NET Site)</a:t>
            </a:r>
            <a:endParaRPr lang="en-US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9F0F7D7-C3F2-CA8C-138B-042B7EEB246B}"/>
              </a:ext>
            </a:extLst>
          </p:cNvPr>
          <p:cNvSpPr/>
          <p:nvPr/>
        </p:nvSpPr>
        <p:spPr>
          <a:xfrm>
            <a:off x="2202709" y="635182"/>
            <a:ext cx="316182" cy="31619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4A2A34BA-B954-4C9D-CE43-68AB9F80738D}"/>
              </a:ext>
            </a:extLst>
          </p:cNvPr>
          <p:cNvSpPr/>
          <p:nvPr/>
        </p:nvSpPr>
        <p:spPr>
          <a:xfrm>
            <a:off x="1755878" y="1308253"/>
            <a:ext cx="1219200" cy="85264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Notify of positive influenza test result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6AC3AC-175C-BA07-56CB-E20CC4C76BC1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2360800" y="951372"/>
            <a:ext cx="4678" cy="356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502E3F42-3997-E500-5A13-6019525AB9DF}"/>
              </a:ext>
            </a:extLst>
          </p:cNvPr>
          <p:cNvSpPr/>
          <p:nvPr/>
        </p:nvSpPr>
        <p:spPr>
          <a:xfrm>
            <a:off x="1755878" y="2935206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Query for limited set of data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7998827F-E13D-E2E3-1D4E-C886E2617E93}"/>
              </a:ext>
            </a:extLst>
          </p:cNvPr>
          <p:cNvSpPr/>
          <p:nvPr/>
        </p:nvSpPr>
        <p:spPr>
          <a:xfrm>
            <a:off x="3583254" y="1451113"/>
            <a:ext cx="1219200" cy="5669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Share data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22300618-A127-C065-47E1-61730DE69A3B}"/>
              </a:ext>
            </a:extLst>
          </p:cNvPr>
          <p:cNvSpPr/>
          <p:nvPr/>
        </p:nvSpPr>
        <p:spPr>
          <a:xfrm>
            <a:off x="3583254" y="2934153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Evaluate decision logic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49644695-DD81-7DD4-694B-8655DA5AC432}"/>
              </a:ext>
            </a:extLst>
          </p:cNvPr>
          <p:cNvSpPr/>
          <p:nvPr/>
        </p:nvSpPr>
        <p:spPr>
          <a:xfrm>
            <a:off x="8780701" y="2942699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Create FHIR bundle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0C3576F5-EC25-BBAB-EC0E-ADBE29E9A277}"/>
              </a:ext>
            </a:extLst>
          </p:cNvPr>
          <p:cNvSpPr/>
          <p:nvPr/>
        </p:nvSpPr>
        <p:spPr>
          <a:xfrm>
            <a:off x="8780701" y="4867717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Receive FHIR bundle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9B1B8D-A3D3-ACCB-D443-4940D7267E88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>
            <a:off x="2365478" y="2160901"/>
            <a:ext cx="0" cy="77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63FEA09-8DB0-E9A2-D521-69DDF122F9A6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2975078" y="1734577"/>
            <a:ext cx="608176" cy="156638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84A3A4-B091-146B-5F48-8EFBEF73A5C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4192854" y="2018041"/>
            <a:ext cx="0" cy="916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8C9ED6-4228-EF56-4975-6F42115091D9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9390301" y="3674219"/>
            <a:ext cx="0" cy="1193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D086723E-A664-0658-9754-41D19CF9AB41}"/>
              </a:ext>
            </a:extLst>
          </p:cNvPr>
          <p:cNvSpPr/>
          <p:nvPr/>
        </p:nvSpPr>
        <p:spPr>
          <a:xfrm>
            <a:off x="9234245" y="6061883"/>
            <a:ext cx="316182" cy="31619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5A6A97E-2BBB-13D6-B1E3-A63EC2A37FDE}"/>
              </a:ext>
            </a:extLst>
          </p:cNvPr>
          <p:cNvCxnSpPr>
            <a:cxnSpLocks/>
            <a:stCxn id="30" idx="2"/>
            <a:endCxn id="50" idx="0"/>
          </p:cNvCxnSpPr>
          <p:nvPr/>
        </p:nvCxnSpPr>
        <p:spPr>
          <a:xfrm>
            <a:off x="9390301" y="5599237"/>
            <a:ext cx="2035" cy="462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70A4829F-54A6-C6DB-E464-0F276C0D4A87}"/>
              </a:ext>
            </a:extLst>
          </p:cNvPr>
          <p:cNvSpPr/>
          <p:nvPr/>
        </p:nvSpPr>
        <p:spPr>
          <a:xfrm>
            <a:off x="6880689" y="2934382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Query for patient-level encounter data</a:t>
            </a: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B127D184-1B90-01EF-DC76-D5DA0445387B}"/>
              </a:ext>
            </a:extLst>
          </p:cNvPr>
          <p:cNvSpPr/>
          <p:nvPr/>
        </p:nvSpPr>
        <p:spPr>
          <a:xfrm>
            <a:off x="8779276" y="1451113"/>
            <a:ext cx="1219200" cy="5669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Share data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6C4074E-F2AC-8C1A-0603-6386B7CD7409}"/>
              </a:ext>
            </a:extLst>
          </p:cNvPr>
          <p:cNvCxnSpPr>
            <a:cxnSpLocks/>
            <a:stCxn id="64" idx="3"/>
            <a:endCxn id="2" idx="1"/>
          </p:cNvCxnSpPr>
          <p:nvPr/>
        </p:nvCxnSpPr>
        <p:spPr>
          <a:xfrm flipV="1">
            <a:off x="8099889" y="1734577"/>
            <a:ext cx="679387" cy="15655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3A7FF4-B351-13D8-CE8A-F87694C4BCA9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9388876" y="2018041"/>
            <a:ext cx="1425" cy="924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E2D1065-23E8-0EA1-A343-3BE4706C32B5}"/>
              </a:ext>
            </a:extLst>
          </p:cNvPr>
          <p:cNvCxnSpPr>
            <a:cxnSpLocks/>
            <a:stCxn id="5" idx="3"/>
            <a:endCxn id="64" idx="1"/>
          </p:cNvCxnSpPr>
          <p:nvPr/>
        </p:nvCxnSpPr>
        <p:spPr>
          <a:xfrm>
            <a:off x="6331729" y="3299005"/>
            <a:ext cx="548960" cy="1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891D49B6-CADB-5C7F-CECD-B03CBB5D1062}"/>
              </a:ext>
            </a:extLst>
          </p:cNvPr>
          <p:cNvSpPr/>
          <p:nvPr/>
        </p:nvSpPr>
        <p:spPr>
          <a:xfrm>
            <a:off x="5316071" y="2832844"/>
            <a:ext cx="1015658" cy="93232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DDAC0-8F19-B6D6-4ABF-4E063A8D4C84}"/>
              </a:ext>
            </a:extLst>
          </p:cNvPr>
          <p:cNvSpPr txBox="1"/>
          <p:nvPr/>
        </p:nvSpPr>
        <p:spPr>
          <a:xfrm>
            <a:off x="5352654" y="2985244"/>
            <a:ext cx="93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 catchment area?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466419-1872-6CAE-901F-C3A721716957}"/>
              </a:ext>
            </a:extLst>
          </p:cNvPr>
          <p:cNvCxnSpPr>
            <a:cxnSpLocks/>
            <a:stCxn id="28" idx="3"/>
            <a:endCxn id="5" idx="1"/>
          </p:cNvCxnSpPr>
          <p:nvPr/>
        </p:nvCxnSpPr>
        <p:spPr>
          <a:xfrm flipV="1">
            <a:off x="4802454" y="3299005"/>
            <a:ext cx="513617" cy="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D491220-CF72-258C-C115-9981AEE84D0E}"/>
              </a:ext>
            </a:extLst>
          </p:cNvPr>
          <p:cNvSpPr txBox="1"/>
          <p:nvPr/>
        </p:nvSpPr>
        <p:spPr>
          <a:xfrm>
            <a:off x="6066979" y="3028716"/>
            <a:ext cx="934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Yes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38B110C0-3135-F4FB-0FDB-25CCCE1D8F4E}"/>
              </a:ext>
            </a:extLst>
          </p:cNvPr>
          <p:cNvSpPr/>
          <p:nvPr/>
        </p:nvSpPr>
        <p:spPr>
          <a:xfrm>
            <a:off x="5661825" y="4104930"/>
            <a:ext cx="316182" cy="31619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8DC303-E405-826E-495D-7402B510F23F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5819916" y="3765166"/>
            <a:ext cx="3984" cy="339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DDA596D-B234-0AA5-2C64-3B939E41F24A}"/>
              </a:ext>
            </a:extLst>
          </p:cNvPr>
          <p:cNvSpPr txBox="1"/>
          <p:nvPr/>
        </p:nvSpPr>
        <p:spPr>
          <a:xfrm>
            <a:off x="5132455" y="3818972"/>
            <a:ext cx="934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53256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3D4B1-91C4-1AD4-A904-809725C17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F922B186-54DD-C762-C5CC-F37B978F07E4}"/>
              </a:ext>
            </a:extLst>
          </p:cNvPr>
          <p:cNvSpPr txBox="1"/>
          <p:nvPr/>
        </p:nvSpPr>
        <p:spPr>
          <a:xfrm>
            <a:off x="4324172" y="188007"/>
            <a:ext cx="320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UC1 Activity Diagram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8159DF7-F09F-BE50-19B4-174F8A595677}"/>
              </a:ext>
            </a:extLst>
          </p:cNvPr>
          <p:cNvSpPr/>
          <p:nvPr/>
        </p:nvSpPr>
        <p:spPr>
          <a:xfrm>
            <a:off x="606752" y="4326025"/>
            <a:ext cx="9423189" cy="1814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4A97674-24C1-4B97-A606-1D006060A9A8}"/>
              </a:ext>
            </a:extLst>
          </p:cNvPr>
          <p:cNvSpPr/>
          <p:nvPr/>
        </p:nvSpPr>
        <p:spPr>
          <a:xfrm>
            <a:off x="606751" y="2513390"/>
            <a:ext cx="9423191" cy="1814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40216E-7F6C-2217-7F3F-4456A08F7F94}"/>
              </a:ext>
            </a:extLst>
          </p:cNvPr>
          <p:cNvSpPr/>
          <p:nvPr/>
        </p:nvSpPr>
        <p:spPr>
          <a:xfrm>
            <a:off x="606751" y="700755"/>
            <a:ext cx="9423192" cy="1814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CECA13-E91E-3130-81F4-63524CCB28DE}"/>
              </a:ext>
            </a:extLst>
          </p:cNvPr>
          <p:cNvCxnSpPr>
            <a:cxnSpLocks/>
          </p:cNvCxnSpPr>
          <p:nvPr/>
        </p:nvCxnSpPr>
        <p:spPr>
          <a:xfrm>
            <a:off x="1352631" y="700755"/>
            <a:ext cx="0" cy="5437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B56759-3913-4FE5-9B31-F8F523995EB2}"/>
              </a:ext>
            </a:extLst>
          </p:cNvPr>
          <p:cNvSpPr txBox="1"/>
          <p:nvPr/>
        </p:nvSpPr>
        <p:spPr>
          <a:xfrm>
            <a:off x="606751" y="717363"/>
            <a:ext cx="677108" cy="179405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Data Source </a:t>
            </a:r>
          </a:p>
          <a:p>
            <a:pPr algn="ctr"/>
            <a:r>
              <a:rPr lang="en-US" sz="1400" dirty="0"/>
              <a:t>(e.g., EHR)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491FE1-CCCC-6C76-00A1-27179C3451C7}"/>
              </a:ext>
            </a:extLst>
          </p:cNvPr>
          <p:cNvSpPr txBox="1"/>
          <p:nvPr/>
        </p:nvSpPr>
        <p:spPr>
          <a:xfrm>
            <a:off x="606751" y="2747472"/>
            <a:ext cx="461665" cy="13758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HDEA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53C338-C165-41E5-8FC1-02DAFE180E88}"/>
              </a:ext>
            </a:extLst>
          </p:cNvPr>
          <p:cNvSpPr txBox="1"/>
          <p:nvPr/>
        </p:nvSpPr>
        <p:spPr>
          <a:xfrm>
            <a:off x="606751" y="4355450"/>
            <a:ext cx="677108" cy="178321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Data Receiver </a:t>
            </a:r>
            <a:r>
              <a:rPr lang="en-US" sz="1400" dirty="0"/>
              <a:t>(e.g., RESP-NET Site)</a:t>
            </a:r>
            <a:endParaRPr lang="en-US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F1A9D79F-CB81-F1BD-BA0B-88C663AA7699}"/>
              </a:ext>
            </a:extLst>
          </p:cNvPr>
          <p:cNvSpPr/>
          <p:nvPr/>
        </p:nvSpPr>
        <p:spPr>
          <a:xfrm>
            <a:off x="1551052" y="1439437"/>
            <a:ext cx="316182" cy="31619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763FA7D7-2D79-93E8-4ADE-FA2618290E4E}"/>
              </a:ext>
            </a:extLst>
          </p:cNvPr>
          <p:cNvSpPr/>
          <p:nvPr/>
        </p:nvSpPr>
        <p:spPr>
          <a:xfrm>
            <a:off x="2162057" y="1230599"/>
            <a:ext cx="1219200" cy="733079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Notify HDEA of positive influenza test result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4C210F-4AC4-404F-B3EA-E6CC08B133D4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 flipV="1">
            <a:off x="1867234" y="1597139"/>
            <a:ext cx="294823" cy="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850931AB-6AB5-8F94-9146-9080921ECB09}"/>
              </a:ext>
            </a:extLst>
          </p:cNvPr>
          <p:cNvSpPr/>
          <p:nvPr/>
        </p:nvSpPr>
        <p:spPr>
          <a:xfrm>
            <a:off x="2162057" y="3060716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Query for limited set of data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6CF484C2-EBE1-98D4-EAEC-C07E1A4CE2AB}"/>
              </a:ext>
            </a:extLst>
          </p:cNvPr>
          <p:cNvSpPr/>
          <p:nvPr/>
        </p:nvSpPr>
        <p:spPr>
          <a:xfrm>
            <a:off x="3989433" y="1231392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Share data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ED499A35-23A8-7348-EDEB-AC60933F7334}"/>
              </a:ext>
            </a:extLst>
          </p:cNvPr>
          <p:cNvSpPr/>
          <p:nvPr/>
        </p:nvSpPr>
        <p:spPr>
          <a:xfrm>
            <a:off x="3989433" y="3059663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Evaluate decision logic (catchment area)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CFB3DED7-F105-390B-C564-E6979F08124D}"/>
              </a:ext>
            </a:extLst>
          </p:cNvPr>
          <p:cNvSpPr/>
          <p:nvPr/>
        </p:nvSpPr>
        <p:spPr>
          <a:xfrm>
            <a:off x="7758150" y="3068209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 FHIR resources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EB1DFFB9-9806-DF83-1A53-EDD89A3DD3D1}"/>
              </a:ext>
            </a:extLst>
          </p:cNvPr>
          <p:cNvSpPr/>
          <p:nvPr/>
        </p:nvSpPr>
        <p:spPr>
          <a:xfrm>
            <a:off x="7758150" y="4913735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Receive &amp; validate FHIR bundle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A14A88-3287-4AA0-CD8C-D21E418465EA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>
            <a:off x="2771657" y="1963678"/>
            <a:ext cx="0" cy="1097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2EC9E4E-E5D1-0739-1EBE-5131B86D12B4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3381257" y="1597152"/>
            <a:ext cx="608176" cy="18293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72A05BC-DAE2-9686-66C1-EC3A7F84CE7E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4599033" y="1962912"/>
            <a:ext cx="0" cy="1096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13E2240-1E3D-CAE9-F63D-C81C528ABAC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8367750" y="3799729"/>
            <a:ext cx="0" cy="111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1C2D0099-B78A-F88E-FFDC-8DDDD40C5699}"/>
              </a:ext>
            </a:extLst>
          </p:cNvPr>
          <p:cNvSpPr/>
          <p:nvPr/>
        </p:nvSpPr>
        <p:spPr>
          <a:xfrm>
            <a:off x="9411769" y="5121786"/>
            <a:ext cx="316182" cy="31619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AA0F1B8-F03F-1ACA-1E61-EF6973C65979}"/>
              </a:ext>
            </a:extLst>
          </p:cNvPr>
          <p:cNvCxnSpPr>
            <a:cxnSpLocks/>
            <a:stCxn id="30" idx="3"/>
            <a:endCxn id="50" idx="2"/>
          </p:cNvCxnSpPr>
          <p:nvPr/>
        </p:nvCxnSpPr>
        <p:spPr>
          <a:xfrm>
            <a:off x="8977350" y="5279495"/>
            <a:ext cx="434419" cy="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Alternate Process 59">
            <a:extLst>
              <a:ext uri="{FF2B5EF4-FFF2-40B4-BE49-F238E27FC236}">
                <a16:creationId xmlns:a16="http://schemas.microsoft.com/office/drawing/2014/main" id="{700CBE91-6179-6C2F-3447-058F244DAC9F}"/>
              </a:ext>
            </a:extLst>
          </p:cNvPr>
          <p:cNvSpPr/>
          <p:nvPr/>
        </p:nvSpPr>
        <p:spPr>
          <a:xfrm>
            <a:off x="5858138" y="1240533"/>
            <a:ext cx="1219200" cy="733079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Notify HDEA of discharge</a:t>
            </a:r>
          </a:p>
        </p:txBody>
      </p:sp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19519757-E9B9-EFF7-1E3C-F2BE9B7B227D}"/>
              </a:ext>
            </a:extLst>
          </p:cNvPr>
          <p:cNvSpPr/>
          <p:nvPr/>
        </p:nvSpPr>
        <p:spPr>
          <a:xfrm>
            <a:off x="5858138" y="3059892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Query for patient-level encounter data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314F992-6192-8899-9508-1165B78C03E0}"/>
              </a:ext>
            </a:extLst>
          </p:cNvPr>
          <p:cNvCxnSpPr>
            <a:cxnSpLocks/>
            <a:stCxn id="60" idx="2"/>
            <a:endCxn id="64" idx="0"/>
          </p:cNvCxnSpPr>
          <p:nvPr/>
        </p:nvCxnSpPr>
        <p:spPr>
          <a:xfrm>
            <a:off x="6467738" y="1973612"/>
            <a:ext cx="0" cy="1086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0A6E4B1A-C087-826F-DE7D-C7A67E8B1A6E}"/>
              </a:ext>
            </a:extLst>
          </p:cNvPr>
          <p:cNvSpPr/>
          <p:nvPr/>
        </p:nvSpPr>
        <p:spPr>
          <a:xfrm>
            <a:off x="7756725" y="1230599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Share data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7AE8E72-1A88-ECFF-779F-37274574F1E3}"/>
              </a:ext>
            </a:extLst>
          </p:cNvPr>
          <p:cNvCxnSpPr>
            <a:cxnSpLocks/>
            <a:stCxn id="64" idx="3"/>
            <a:endCxn id="2" idx="1"/>
          </p:cNvCxnSpPr>
          <p:nvPr/>
        </p:nvCxnSpPr>
        <p:spPr>
          <a:xfrm flipV="1">
            <a:off x="7077338" y="1596359"/>
            <a:ext cx="679387" cy="18292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70EE76E-BD8C-33D4-42EB-C3F714D982FC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8366325" y="1962119"/>
            <a:ext cx="1425" cy="1106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A7414E-1A5D-F41C-7FCC-03B189D09D5E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5208633" y="3425652"/>
            <a:ext cx="6495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A8C916-2D2F-C4DE-A2B9-5DA95D19C60F}"/>
              </a:ext>
            </a:extLst>
          </p:cNvPr>
          <p:cNvSpPr txBox="1"/>
          <p:nvPr/>
        </p:nvSpPr>
        <p:spPr>
          <a:xfrm>
            <a:off x="5215171" y="2970733"/>
            <a:ext cx="709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Case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3E9F7-137D-4AD6-48DC-A983179794F5}"/>
              </a:ext>
            </a:extLst>
          </p:cNvPr>
          <p:cNvSpPr txBox="1"/>
          <p:nvPr/>
        </p:nvSpPr>
        <p:spPr>
          <a:xfrm>
            <a:off x="6432845" y="2024277"/>
            <a:ext cx="679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Case 2</a:t>
            </a:r>
          </a:p>
        </p:txBody>
      </p:sp>
    </p:spTree>
    <p:extLst>
      <p:ext uri="{BB962C8B-B14F-4D97-AF65-F5344CB8AC3E}">
        <p14:creationId xmlns:p14="http://schemas.microsoft.com/office/powerpoint/2010/main" val="385653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EA7CB362-003D-E2DD-BF5D-18CF76A8A145}"/>
              </a:ext>
            </a:extLst>
          </p:cNvPr>
          <p:cNvSpPr txBox="1"/>
          <p:nvPr/>
        </p:nvSpPr>
        <p:spPr>
          <a:xfrm>
            <a:off x="4324172" y="188007"/>
            <a:ext cx="320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UC3 Activity Diagram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2165A04-94E5-DA32-47C3-4871600EDC04}"/>
              </a:ext>
            </a:extLst>
          </p:cNvPr>
          <p:cNvSpPr/>
          <p:nvPr/>
        </p:nvSpPr>
        <p:spPr>
          <a:xfrm>
            <a:off x="606752" y="4326025"/>
            <a:ext cx="9423189" cy="1814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8074B8D-7C1D-AE80-CBA9-546943A24C2D}"/>
              </a:ext>
            </a:extLst>
          </p:cNvPr>
          <p:cNvSpPr/>
          <p:nvPr/>
        </p:nvSpPr>
        <p:spPr>
          <a:xfrm>
            <a:off x="606751" y="2513390"/>
            <a:ext cx="9423191" cy="1814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C3DEB7-F302-95B1-17D0-D015A3D2F92F}"/>
              </a:ext>
            </a:extLst>
          </p:cNvPr>
          <p:cNvSpPr/>
          <p:nvPr/>
        </p:nvSpPr>
        <p:spPr>
          <a:xfrm>
            <a:off x="606751" y="700755"/>
            <a:ext cx="9423192" cy="1814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1E9B8A-D662-E531-15EF-3DB635D74C22}"/>
              </a:ext>
            </a:extLst>
          </p:cNvPr>
          <p:cNvCxnSpPr>
            <a:cxnSpLocks/>
          </p:cNvCxnSpPr>
          <p:nvPr/>
        </p:nvCxnSpPr>
        <p:spPr>
          <a:xfrm>
            <a:off x="1336865" y="700755"/>
            <a:ext cx="0" cy="5437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8D615FA-EA42-4AEB-B41E-984879DBF687}"/>
              </a:ext>
            </a:extLst>
          </p:cNvPr>
          <p:cNvSpPr txBox="1"/>
          <p:nvPr/>
        </p:nvSpPr>
        <p:spPr>
          <a:xfrm>
            <a:off x="606751" y="717363"/>
            <a:ext cx="677108" cy="179405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Data Source </a:t>
            </a:r>
          </a:p>
          <a:p>
            <a:pPr algn="ctr"/>
            <a:r>
              <a:rPr lang="en-US" sz="1400" dirty="0"/>
              <a:t>(e.g., EHR)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E89F01-34ED-839F-1D31-CE787EE9E796}"/>
              </a:ext>
            </a:extLst>
          </p:cNvPr>
          <p:cNvSpPr txBox="1"/>
          <p:nvPr/>
        </p:nvSpPr>
        <p:spPr>
          <a:xfrm>
            <a:off x="606751" y="2747472"/>
            <a:ext cx="461665" cy="13758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HDEA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DC39A3-6DAA-81FD-A5E2-AB201EC7A500}"/>
              </a:ext>
            </a:extLst>
          </p:cNvPr>
          <p:cNvSpPr txBox="1"/>
          <p:nvPr/>
        </p:nvSpPr>
        <p:spPr>
          <a:xfrm>
            <a:off x="606751" y="4355450"/>
            <a:ext cx="677108" cy="178321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Data Receiver </a:t>
            </a:r>
            <a:r>
              <a:rPr lang="en-US" sz="1400" dirty="0"/>
              <a:t>(e.g., RESP-NET Site)</a:t>
            </a:r>
            <a:endParaRPr lang="en-US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9F0F7D7-C3F2-CA8C-138B-042B7EEB246B}"/>
              </a:ext>
            </a:extLst>
          </p:cNvPr>
          <p:cNvSpPr/>
          <p:nvPr/>
        </p:nvSpPr>
        <p:spPr>
          <a:xfrm>
            <a:off x="1551052" y="1439437"/>
            <a:ext cx="316182" cy="31619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4A2A34BA-B954-4C9D-CE43-68AB9F80738D}"/>
              </a:ext>
            </a:extLst>
          </p:cNvPr>
          <p:cNvSpPr/>
          <p:nvPr/>
        </p:nvSpPr>
        <p:spPr>
          <a:xfrm>
            <a:off x="2162057" y="1230599"/>
            <a:ext cx="1219200" cy="733079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Notify HDEA of an ARI diagnosis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6AC3AC-175C-BA07-56CB-E20CC4C76BC1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 flipV="1">
            <a:off x="1867234" y="1597139"/>
            <a:ext cx="294823" cy="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502E3F42-3997-E500-5A13-6019525AB9DF}"/>
              </a:ext>
            </a:extLst>
          </p:cNvPr>
          <p:cNvSpPr/>
          <p:nvPr/>
        </p:nvSpPr>
        <p:spPr>
          <a:xfrm>
            <a:off x="2162057" y="3060716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Query for limited set of data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7998827F-E13D-E2E3-1D4E-C886E2617E93}"/>
              </a:ext>
            </a:extLst>
          </p:cNvPr>
          <p:cNvSpPr/>
          <p:nvPr/>
        </p:nvSpPr>
        <p:spPr>
          <a:xfrm>
            <a:off x="3989433" y="1231392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Share data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22300618-A127-C065-47E1-61730DE69A3B}"/>
              </a:ext>
            </a:extLst>
          </p:cNvPr>
          <p:cNvSpPr/>
          <p:nvPr/>
        </p:nvSpPr>
        <p:spPr>
          <a:xfrm>
            <a:off x="3989433" y="3059663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Evaluate decision logic (catchment area)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49644695-DD81-7DD4-694B-8655DA5AC432}"/>
              </a:ext>
            </a:extLst>
          </p:cNvPr>
          <p:cNvSpPr/>
          <p:nvPr/>
        </p:nvSpPr>
        <p:spPr>
          <a:xfrm>
            <a:off x="7723963" y="3068209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 FHIR resources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0C3576F5-EC25-BBAB-EC0E-ADBE29E9A277}"/>
              </a:ext>
            </a:extLst>
          </p:cNvPr>
          <p:cNvSpPr/>
          <p:nvPr/>
        </p:nvSpPr>
        <p:spPr>
          <a:xfrm>
            <a:off x="7723966" y="4913735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Receive &amp; validate FHIR bundle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9B1B8D-A3D3-ACCB-D443-4940D7267E88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>
            <a:off x="2771657" y="1963678"/>
            <a:ext cx="0" cy="1097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63FEA09-8DB0-E9A2-D521-69DDF122F9A6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3381257" y="1597152"/>
            <a:ext cx="608176" cy="18293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84A3A4-B091-146B-5F48-8EFBEF73A5C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4599033" y="1962912"/>
            <a:ext cx="0" cy="1096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8C9ED6-4228-EF56-4975-6F42115091D9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8333563" y="3799729"/>
            <a:ext cx="3" cy="111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D086723E-A664-0658-9754-41D19CF9AB41}"/>
              </a:ext>
            </a:extLst>
          </p:cNvPr>
          <p:cNvSpPr/>
          <p:nvPr/>
        </p:nvSpPr>
        <p:spPr>
          <a:xfrm>
            <a:off x="9437407" y="5121786"/>
            <a:ext cx="316182" cy="31619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5A6A97E-2BBB-13D6-B1E3-A63EC2A37FDE}"/>
              </a:ext>
            </a:extLst>
          </p:cNvPr>
          <p:cNvCxnSpPr>
            <a:cxnSpLocks/>
            <a:stCxn id="30" idx="3"/>
            <a:endCxn id="50" idx="2"/>
          </p:cNvCxnSpPr>
          <p:nvPr/>
        </p:nvCxnSpPr>
        <p:spPr>
          <a:xfrm>
            <a:off x="8943166" y="5279495"/>
            <a:ext cx="494241" cy="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Alternate Process 59">
            <a:extLst>
              <a:ext uri="{FF2B5EF4-FFF2-40B4-BE49-F238E27FC236}">
                <a16:creationId xmlns:a16="http://schemas.microsoft.com/office/drawing/2014/main" id="{F65C39CC-D1D3-CDB3-62A3-0BF0FB6C90D1}"/>
              </a:ext>
            </a:extLst>
          </p:cNvPr>
          <p:cNvSpPr/>
          <p:nvPr/>
        </p:nvSpPr>
        <p:spPr>
          <a:xfrm>
            <a:off x="5858138" y="1240533"/>
            <a:ext cx="1219200" cy="733079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Notify HDEA of discharge</a:t>
            </a:r>
          </a:p>
        </p:txBody>
      </p:sp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70A4829F-54A6-C6DB-E464-0F276C0D4A87}"/>
              </a:ext>
            </a:extLst>
          </p:cNvPr>
          <p:cNvSpPr/>
          <p:nvPr/>
        </p:nvSpPr>
        <p:spPr>
          <a:xfrm>
            <a:off x="5858138" y="3068684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Query for patient-level encounter data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9A3CF5-BBB8-0EB2-0677-48B049A9161A}"/>
              </a:ext>
            </a:extLst>
          </p:cNvPr>
          <p:cNvCxnSpPr>
            <a:cxnSpLocks/>
            <a:stCxn id="60" idx="2"/>
            <a:endCxn id="64" idx="0"/>
          </p:cNvCxnSpPr>
          <p:nvPr/>
        </p:nvCxnSpPr>
        <p:spPr>
          <a:xfrm>
            <a:off x="6467738" y="1973612"/>
            <a:ext cx="0" cy="1095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794B481-AB70-87D1-E487-A5F22CDAD608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 flipH="1">
            <a:off x="8333563" y="1943879"/>
            <a:ext cx="2880" cy="1124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D4CE1796-2371-6708-17D9-1B0C75D9DA12}"/>
              </a:ext>
            </a:extLst>
          </p:cNvPr>
          <p:cNvSpPr/>
          <p:nvPr/>
        </p:nvSpPr>
        <p:spPr>
          <a:xfrm>
            <a:off x="7726843" y="1212359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Share data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EA05733-45F7-ABCA-C5ED-E0A4069B63CB}"/>
              </a:ext>
            </a:extLst>
          </p:cNvPr>
          <p:cNvCxnSpPr>
            <a:cxnSpLocks/>
            <a:stCxn id="64" idx="3"/>
            <a:endCxn id="2" idx="1"/>
          </p:cNvCxnSpPr>
          <p:nvPr/>
        </p:nvCxnSpPr>
        <p:spPr>
          <a:xfrm flipV="1">
            <a:off x="7077338" y="1578119"/>
            <a:ext cx="649505" cy="18563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04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EA7CB362-003D-E2DD-BF5D-18CF76A8A145}"/>
              </a:ext>
            </a:extLst>
          </p:cNvPr>
          <p:cNvSpPr txBox="1"/>
          <p:nvPr/>
        </p:nvSpPr>
        <p:spPr>
          <a:xfrm>
            <a:off x="4324172" y="188007"/>
            <a:ext cx="320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UC4&amp;5 Activity Diagram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2165A04-94E5-DA32-47C3-4871600EDC04}"/>
              </a:ext>
            </a:extLst>
          </p:cNvPr>
          <p:cNvSpPr/>
          <p:nvPr/>
        </p:nvSpPr>
        <p:spPr>
          <a:xfrm>
            <a:off x="606752" y="4326025"/>
            <a:ext cx="9423189" cy="1814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8074B8D-7C1D-AE80-CBA9-546943A24C2D}"/>
              </a:ext>
            </a:extLst>
          </p:cNvPr>
          <p:cNvSpPr/>
          <p:nvPr/>
        </p:nvSpPr>
        <p:spPr>
          <a:xfrm>
            <a:off x="606751" y="2513390"/>
            <a:ext cx="9423191" cy="1814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4C3DEB7-F302-95B1-17D0-D015A3D2F92F}"/>
              </a:ext>
            </a:extLst>
          </p:cNvPr>
          <p:cNvSpPr/>
          <p:nvPr/>
        </p:nvSpPr>
        <p:spPr>
          <a:xfrm>
            <a:off x="606751" y="700755"/>
            <a:ext cx="9423192" cy="18146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1E9B8A-D662-E531-15EF-3DB635D74C22}"/>
              </a:ext>
            </a:extLst>
          </p:cNvPr>
          <p:cNvCxnSpPr>
            <a:cxnSpLocks/>
          </p:cNvCxnSpPr>
          <p:nvPr/>
        </p:nvCxnSpPr>
        <p:spPr>
          <a:xfrm>
            <a:off x="1352631" y="700755"/>
            <a:ext cx="0" cy="54379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8D615FA-EA42-4AEB-B41E-984879DBF687}"/>
              </a:ext>
            </a:extLst>
          </p:cNvPr>
          <p:cNvSpPr txBox="1"/>
          <p:nvPr/>
        </p:nvSpPr>
        <p:spPr>
          <a:xfrm>
            <a:off x="606751" y="717363"/>
            <a:ext cx="677108" cy="179405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Data Source </a:t>
            </a:r>
          </a:p>
          <a:p>
            <a:pPr algn="ctr"/>
            <a:r>
              <a:rPr lang="en-US" sz="1400" dirty="0"/>
              <a:t>(e.g., EHR)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E89F01-34ED-839F-1D31-CE787EE9E796}"/>
              </a:ext>
            </a:extLst>
          </p:cNvPr>
          <p:cNvSpPr txBox="1"/>
          <p:nvPr/>
        </p:nvSpPr>
        <p:spPr>
          <a:xfrm>
            <a:off x="606751" y="2747472"/>
            <a:ext cx="461665" cy="137587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HDEA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DC39A3-6DAA-81FD-A5E2-AB201EC7A500}"/>
              </a:ext>
            </a:extLst>
          </p:cNvPr>
          <p:cNvSpPr txBox="1"/>
          <p:nvPr/>
        </p:nvSpPr>
        <p:spPr>
          <a:xfrm>
            <a:off x="606751" y="4355450"/>
            <a:ext cx="677108" cy="178321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Data Receiver </a:t>
            </a:r>
            <a:r>
              <a:rPr lang="en-US" sz="1400" dirty="0"/>
              <a:t>(e.g., RESP-NET Site)</a:t>
            </a:r>
            <a:endParaRPr lang="en-US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9F0F7D7-C3F2-CA8C-138B-042B7EEB246B}"/>
              </a:ext>
            </a:extLst>
          </p:cNvPr>
          <p:cNvSpPr/>
          <p:nvPr/>
        </p:nvSpPr>
        <p:spPr>
          <a:xfrm>
            <a:off x="1551052" y="1439437"/>
            <a:ext cx="316182" cy="31619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4A2A34BA-B954-4C9D-CE43-68AB9F80738D}"/>
              </a:ext>
            </a:extLst>
          </p:cNvPr>
          <p:cNvSpPr/>
          <p:nvPr/>
        </p:nvSpPr>
        <p:spPr>
          <a:xfrm>
            <a:off x="2162057" y="1230599"/>
            <a:ext cx="1219200" cy="733079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Notify HDEA of positive Covid or RSV test result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6AC3AC-175C-BA07-56CB-E20CC4C76BC1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 flipV="1">
            <a:off x="1867234" y="1597139"/>
            <a:ext cx="294823" cy="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502E3F42-3997-E500-5A13-6019525AB9DF}"/>
              </a:ext>
            </a:extLst>
          </p:cNvPr>
          <p:cNvSpPr/>
          <p:nvPr/>
        </p:nvSpPr>
        <p:spPr>
          <a:xfrm>
            <a:off x="2162057" y="3060716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Query for limited set of data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7998827F-E13D-E2E3-1D4E-C886E2617E93}"/>
              </a:ext>
            </a:extLst>
          </p:cNvPr>
          <p:cNvSpPr/>
          <p:nvPr/>
        </p:nvSpPr>
        <p:spPr>
          <a:xfrm>
            <a:off x="3989433" y="1231392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Share data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22300618-A127-C065-47E1-61730DE69A3B}"/>
              </a:ext>
            </a:extLst>
          </p:cNvPr>
          <p:cNvSpPr/>
          <p:nvPr/>
        </p:nvSpPr>
        <p:spPr>
          <a:xfrm>
            <a:off x="3989433" y="3059663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Evaluate decision logic (catchment area)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49644695-DD81-7DD4-694B-8655DA5AC432}"/>
              </a:ext>
            </a:extLst>
          </p:cNvPr>
          <p:cNvSpPr/>
          <p:nvPr/>
        </p:nvSpPr>
        <p:spPr>
          <a:xfrm>
            <a:off x="7758150" y="3068209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 FHIR resources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0C3576F5-EC25-BBAB-EC0E-ADBE29E9A277}"/>
              </a:ext>
            </a:extLst>
          </p:cNvPr>
          <p:cNvSpPr/>
          <p:nvPr/>
        </p:nvSpPr>
        <p:spPr>
          <a:xfrm>
            <a:off x="7758150" y="4913735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Receive &amp; validate FHIR bundle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9B1B8D-A3D3-ACCB-D443-4940D7267E88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>
            <a:off x="2771657" y="1963678"/>
            <a:ext cx="0" cy="1097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63FEA09-8DB0-E9A2-D521-69DDF122F9A6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3381257" y="1597152"/>
            <a:ext cx="608176" cy="18293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84A3A4-B091-146B-5F48-8EFBEF73A5C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4599033" y="1962912"/>
            <a:ext cx="0" cy="1096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8C9ED6-4228-EF56-4975-6F42115091D9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8367750" y="3799729"/>
            <a:ext cx="0" cy="1114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D086723E-A664-0658-9754-41D19CF9AB41}"/>
              </a:ext>
            </a:extLst>
          </p:cNvPr>
          <p:cNvSpPr/>
          <p:nvPr/>
        </p:nvSpPr>
        <p:spPr>
          <a:xfrm>
            <a:off x="9411769" y="5121786"/>
            <a:ext cx="316182" cy="31619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5A6A97E-2BBB-13D6-B1E3-A63EC2A37FDE}"/>
              </a:ext>
            </a:extLst>
          </p:cNvPr>
          <p:cNvCxnSpPr>
            <a:cxnSpLocks/>
            <a:stCxn id="30" idx="3"/>
            <a:endCxn id="50" idx="2"/>
          </p:cNvCxnSpPr>
          <p:nvPr/>
        </p:nvCxnSpPr>
        <p:spPr>
          <a:xfrm>
            <a:off x="8977350" y="5279495"/>
            <a:ext cx="434419" cy="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Alternate Process 59">
            <a:extLst>
              <a:ext uri="{FF2B5EF4-FFF2-40B4-BE49-F238E27FC236}">
                <a16:creationId xmlns:a16="http://schemas.microsoft.com/office/drawing/2014/main" id="{F65C39CC-D1D3-CDB3-62A3-0BF0FB6C90D1}"/>
              </a:ext>
            </a:extLst>
          </p:cNvPr>
          <p:cNvSpPr/>
          <p:nvPr/>
        </p:nvSpPr>
        <p:spPr>
          <a:xfrm>
            <a:off x="5858138" y="1240533"/>
            <a:ext cx="1219200" cy="733079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Notify HDEA of discharge</a:t>
            </a:r>
          </a:p>
        </p:txBody>
      </p:sp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70A4829F-54A6-C6DB-E464-0F276C0D4A87}"/>
              </a:ext>
            </a:extLst>
          </p:cNvPr>
          <p:cNvSpPr/>
          <p:nvPr/>
        </p:nvSpPr>
        <p:spPr>
          <a:xfrm>
            <a:off x="5858138" y="3068684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Query for patient-level encounter data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9A3CF5-BBB8-0EB2-0677-48B049A9161A}"/>
              </a:ext>
            </a:extLst>
          </p:cNvPr>
          <p:cNvCxnSpPr>
            <a:cxnSpLocks/>
            <a:stCxn id="60" idx="2"/>
            <a:endCxn id="64" idx="0"/>
          </p:cNvCxnSpPr>
          <p:nvPr/>
        </p:nvCxnSpPr>
        <p:spPr>
          <a:xfrm>
            <a:off x="6467738" y="1973612"/>
            <a:ext cx="0" cy="1095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B127D184-1B90-01EF-DC76-D5DA0445387B}"/>
              </a:ext>
            </a:extLst>
          </p:cNvPr>
          <p:cNvSpPr/>
          <p:nvPr/>
        </p:nvSpPr>
        <p:spPr>
          <a:xfrm>
            <a:off x="7756725" y="1230599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Share data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6C4074E-F2AC-8C1A-0603-6386B7CD7409}"/>
              </a:ext>
            </a:extLst>
          </p:cNvPr>
          <p:cNvCxnSpPr>
            <a:cxnSpLocks/>
            <a:stCxn id="64" idx="3"/>
            <a:endCxn id="2" idx="1"/>
          </p:cNvCxnSpPr>
          <p:nvPr/>
        </p:nvCxnSpPr>
        <p:spPr>
          <a:xfrm flipV="1">
            <a:off x="7077338" y="1596359"/>
            <a:ext cx="679387" cy="18380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3A7FF4-B351-13D8-CE8A-F87694C4BCA9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8366325" y="1962119"/>
            <a:ext cx="1425" cy="1106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27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307BA-A3B1-FAAA-A329-AECAE0819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C47B5BE0-C091-DF9F-4636-262434C02D25}"/>
              </a:ext>
            </a:extLst>
          </p:cNvPr>
          <p:cNvSpPr txBox="1"/>
          <p:nvPr/>
        </p:nvSpPr>
        <p:spPr>
          <a:xfrm>
            <a:off x="4324172" y="8711"/>
            <a:ext cx="408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UC1 Activity Diagram - Subscription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95D8573-A2E7-B28E-0EBA-C55061542341}"/>
              </a:ext>
            </a:extLst>
          </p:cNvPr>
          <p:cNvSpPr/>
          <p:nvPr/>
        </p:nvSpPr>
        <p:spPr>
          <a:xfrm>
            <a:off x="152401" y="4532217"/>
            <a:ext cx="10739716" cy="201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4A551D9-C721-D067-F06F-0EC3DAE6F967}"/>
              </a:ext>
            </a:extLst>
          </p:cNvPr>
          <p:cNvSpPr/>
          <p:nvPr/>
        </p:nvSpPr>
        <p:spPr>
          <a:xfrm>
            <a:off x="152401" y="2513390"/>
            <a:ext cx="10739716" cy="201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AA80CBF-AA2E-29AD-8A4F-0C56D4F73587}"/>
              </a:ext>
            </a:extLst>
          </p:cNvPr>
          <p:cNvSpPr/>
          <p:nvPr/>
        </p:nvSpPr>
        <p:spPr>
          <a:xfrm>
            <a:off x="152402" y="485598"/>
            <a:ext cx="10739716" cy="201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F569D5-EDC5-E258-66D5-536B4E7C06F9}"/>
              </a:ext>
            </a:extLst>
          </p:cNvPr>
          <p:cNvCxnSpPr>
            <a:cxnSpLocks/>
          </p:cNvCxnSpPr>
          <p:nvPr/>
        </p:nvCxnSpPr>
        <p:spPr>
          <a:xfrm>
            <a:off x="940740" y="485598"/>
            <a:ext cx="0" cy="605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27F58B-6078-093B-5CDF-5A2A97A98B44}"/>
              </a:ext>
            </a:extLst>
          </p:cNvPr>
          <p:cNvSpPr txBox="1"/>
          <p:nvPr/>
        </p:nvSpPr>
        <p:spPr>
          <a:xfrm>
            <a:off x="95758" y="591853"/>
            <a:ext cx="677108" cy="179405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Data Source </a:t>
            </a:r>
          </a:p>
          <a:p>
            <a:pPr algn="ctr"/>
            <a:r>
              <a:rPr lang="en-US" sz="1400" dirty="0"/>
              <a:t>(e.g., EHR)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F0BA86-8A75-F59E-BE43-FDF3B894744B}"/>
              </a:ext>
            </a:extLst>
          </p:cNvPr>
          <p:cNvSpPr txBox="1"/>
          <p:nvPr/>
        </p:nvSpPr>
        <p:spPr>
          <a:xfrm>
            <a:off x="95758" y="2599738"/>
            <a:ext cx="892552" cy="18254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FHIR App </a:t>
            </a:r>
            <a:endParaRPr lang="en-US" sz="1400" dirty="0"/>
          </a:p>
          <a:p>
            <a:pPr algn="ctr"/>
            <a:r>
              <a:rPr lang="en-US" sz="1400" dirty="0"/>
              <a:t>(or Vendor Developed Solution)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4050D9-8283-ED51-10D0-8D253800422E}"/>
              </a:ext>
            </a:extLst>
          </p:cNvPr>
          <p:cNvSpPr txBox="1"/>
          <p:nvPr/>
        </p:nvSpPr>
        <p:spPr>
          <a:xfrm>
            <a:off x="95758" y="4633359"/>
            <a:ext cx="677108" cy="178321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Data Receiver </a:t>
            </a:r>
            <a:r>
              <a:rPr lang="en-US" sz="1400" dirty="0"/>
              <a:t>(e.g., RESP-NET Site)</a:t>
            </a:r>
            <a:endParaRPr lang="en-US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48DD8F3F-8F67-D5A1-2E78-1335665CA862}"/>
              </a:ext>
            </a:extLst>
          </p:cNvPr>
          <p:cNvSpPr/>
          <p:nvPr/>
        </p:nvSpPr>
        <p:spPr>
          <a:xfrm>
            <a:off x="3090225" y="654312"/>
            <a:ext cx="316182" cy="31619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05DA28B2-C43D-35AA-7B53-FAA80BB23D77}"/>
              </a:ext>
            </a:extLst>
          </p:cNvPr>
          <p:cNvSpPr/>
          <p:nvPr/>
        </p:nvSpPr>
        <p:spPr>
          <a:xfrm>
            <a:off x="2643392" y="1328575"/>
            <a:ext cx="1219200" cy="8323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Notify of positive influenza test result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04A121-0D80-57A9-A291-CA6FB2F8BF71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3248316" y="970502"/>
            <a:ext cx="4676" cy="358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8DC4538D-5AE8-5A69-2732-8BABDC3E2692}"/>
              </a:ext>
            </a:extLst>
          </p:cNvPr>
          <p:cNvSpPr/>
          <p:nvPr/>
        </p:nvSpPr>
        <p:spPr>
          <a:xfrm>
            <a:off x="2643392" y="2951175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Query for limited set of data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9BB0B4D3-036D-FAF5-C781-C6D34BBEF059}"/>
              </a:ext>
            </a:extLst>
          </p:cNvPr>
          <p:cNvSpPr/>
          <p:nvPr/>
        </p:nvSpPr>
        <p:spPr>
          <a:xfrm>
            <a:off x="4488699" y="1461275"/>
            <a:ext cx="1219200" cy="5669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Share data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92E1D048-89AB-1AEF-46D7-39C033DCEC8E}"/>
              </a:ext>
            </a:extLst>
          </p:cNvPr>
          <p:cNvSpPr/>
          <p:nvPr/>
        </p:nvSpPr>
        <p:spPr>
          <a:xfrm>
            <a:off x="4488699" y="3033471"/>
            <a:ext cx="1219200" cy="5669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Evaluate decision logic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7CF1FF49-7A00-CAFE-44CA-A7BE0AA97D15}"/>
              </a:ext>
            </a:extLst>
          </p:cNvPr>
          <p:cNvSpPr/>
          <p:nvPr/>
        </p:nvSpPr>
        <p:spPr>
          <a:xfrm>
            <a:off x="9399272" y="3033471"/>
            <a:ext cx="1219200" cy="5669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 FHIR resources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C8CC3277-3E95-691C-9BEB-9C3AF71A0CA7}"/>
              </a:ext>
            </a:extLst>
          </p:cNvPr>
          <p:cNvSpPr/>
          <p:nvPr/>
        </p:nvSpPr>
        <p:spPr>
          <a:xfrm>
            <a:off x="9399271" y="4898197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Receive &amp; validate FHIR bundle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CFC2B0-DE0C-9986-D8DC-D0BC997E22B1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>
            <a:off x="3252992" y="2160903"/>
            <a:ext cx="0" cy="79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55BEE8D-5B93-264A-2627-D2C388AFA46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3862592" y="1744739"/>
            <a:ext cx="626107" cy="157219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928B8D3-8073-4748-7FCA-CCD7548BE8D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5098299" y="2028203"/>
            <a:ext cx="0" cy="1005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ADCC34-23F6-77AB-1B7E-5F20A8DA5637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10008871" y="3600399"/>
            <a:ext cx="1" cy="1297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6385F479-6E39-7797-E684-778A61A29915}"/>
              </a:ext>
            </a:extLst>
          </p:cNvPr>
          <p:cNvSpPr/>
          <p:nvPr/>
        </p:nvSpPr>
        <p:spPr>
          <a:xfrm>
            <a:off x="9854010" y="6081608"/>
            <a:ext cx="316182" cy="31619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207EC7-B765-86A4-AC46-409210D2D04E}"/>
              </a:ext>
            </a:extLst>
          </p:cNvPr>
          <p:cNvCxnSpPr>
            <a:cxnSpLocks/>
            <a:stCxn id="30" idx="2"/>
            <a:endCxn id="50" idx="0"/>
          </p:cNvCxnSpPr>
          <p:nvPr/>
        </p:nvCxnSpPr>
        <p:spPr>
          <a:xfrm>
            <a:off x="10008871" y="5629717"/>
            <a:ext cx="3230" cy="451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4CFE28D6-F7BF-C181-2B5D-AA104F9B1890}"/>
              </a:ext>
            </a:extLst>
          </p:cNvPr>
          <p:cNvSpPr/>
          <p:nvPr/>
        </p:nvSpPr>
        <p:spPr>
          <a:xfrm>
            <a:off x="7633735" y="2951175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Query for patient-level encounter data</a:t>
            </a: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6CD91271-6144-6E65-FB96-7BA0D62608C7}"/>
              </a:ext>
            </a:extLst>
          </p:cNvPr>
          <p:cNvSpPr/>
          <p:nvPr/>
        </p:nvSpPr>
        <p:spPr>
          <a:xfrm>
            <a:off x="9397847" y="1461275"/>
            <a:ext cx="1219200" cy="5669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Share data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E6253DC-B0E5-214F-E111-F07FB52F20A7}"/>
              </a:ext>
            </a:extLst>
          </p:cNvPr>
          <p:cNvCxnSpPr>
            <a:cxnSpLocks/>
            <a:stCxn id="64" idx="3"/>
            <a:endCxn id="2" idx="1"/>
          </p:cNvCxnSpPr>
          <p:nvPr/>
        </p:nvCxnSpPr>
        <p:spPr>
          <a:xfrm flipV="1">
            <a:off x="8852935" y="1744739"/>
            <a:ext cx="544912" cy="15721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4AF8A9-10A3-FB44-2F02-C041159118DE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10007447" y="2028203"/>
            <a:ext cx="1425" cy="1005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8BC4DF6-9709-BE1E-3E1D-F1ED749F36FC}"/>
              </a:ext>
            </a:extLst>
          </p:cNvPr>
          <p:cNvCxnSpPr>
            <a:cxnSpLocks/>
          </p:cNvCxnSpPr>
          <p:nvPr/>
        </p:nvCxnSpPr>
        <p:spPr>
          <a:xfrm>
            <a:off x="7174425" y="3316367"/>
            <a:ext cx="459310" cy="1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9FAB219F-F236-33BF-8009-6A838135212A}"/>
              </a:ext>
            </a:extLst>
          </p:cNvPr>
          <p:cNvSpPr/>
          <p:nvPr/>
        </p:nvSpPr>
        <p:spPr>
          <a:xfrm>
            <a:off x="6158767" y="2850774"/>
            <a:ext cx="1015658" cy="93232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4B047-EFC6-7CAA-778D-A7E3441FB84A}"/>
              </a:ext>
            </a:extLst>
          </p:cNvPr>
          <p:cNvSpPr txBox="1"/>
          <p:nvPr/>
        </p:nvSpPr>
        <p:spPr>
          <a:xfrm>
            <a:off x="6195350" y="2993770"/>
            <a:ext cx="934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 catchment area?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F75FCC-56F0-E742-4061-2A32C3071018}"/>
              </a:ext>
            </a:extLst>
          </p:cNvPr>
          <p:cNvCxnSpPr>
            <a:cxnSpLocks/>
          </p:cNvCxnSpPr>
          <p:nvPr/>
        </p:nvCxnSpPr>
        <p:spPr>
          <a:xfrm>
            <a:off x="5707899" y="3316935"/>
            <a:ext cx="4508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3B7BC4-026A-B5E6-22AD-8B7CCE8F4A7A}"/>
              </a:ext>
            </a:extLst>
          </p:cNvPr>
          <p:cNvSpPr txBox="1"/>
          <p:nvPr/>
        </p:nvSpPr>
        <p:spPr>
          <a:xfrm>
            <a:off x="6909675" y="3046646"/>
            <a:ext cx="934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Yes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5C2AB200-9F6B-3EE8-4293-2307639271B0}"/>
              </a:ext>
            </a:extLst>
          </p:cNvPr>
          <p:cNvSpPr/>
          <p:nvPr/>
        </p:nvSpPr>
        <p:spPr>
          <a:xfrm>
            <a:off x="6504521" y="4104930"/>
            <a:ext cx="316182" cy="31619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9D587E-ECFA-7579-3B39-64B264E0B382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6662612" y="3783096"/>
            <a:ext cx="3984" cy="321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624460-FC01-461A-DC0C-209123484756}"/>
              </a:ext>
            </a:extLst>
          </p:cNvPr>
          <p:cNvSpPr txBox="1"/>
          <p:nvPr/>
        </p:nvSpPr>
        <p:spPr>
          <a:xfrm>
            <a:off x="5975151" y="3818972"/>
            <a:ext cx="934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1A685B16-97B5-67D4-F6F4-B5478CD713D2}"/>
              </a:ext>
            </a:extLst>
          </p:cNvPr>
          <p:cNvSpPr/>
          <p:nvPr/>
        </p:nvSpPr>
        <p:spPr>
          <a:xfrm>
            <a:off x="1063174" y="1461275"/>
            <a:ext cx="1219200" cy="5669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Accepts subscription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49B56648-D36D-A617-6324-371CF9C9DEF6}"/>
              </a:ext>
            </a:extLst>
          </p:cNvPr>
          <p:cNvSpPr/>
          <p:nvPr/>
        </p:nvSpPr>
        <p:spPr>
          <a:xfrm>
            <a:off x="1063174" y="2900975"/>
            <a:ext cx="1219200" cy="831921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Subscribe to positive influenza test result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4F1D04-C3F7-5F1D-1906-694A5F5D5DEC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672774" y="2028203"/>
            <a:ext cx="0" cy="872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59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2831D-1C4A-D475-8B06-3A48FA095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EDF5889B-14EE-62CE-12C7-430EC4CD28B0}"/>
              </a:ext>
            </a:extLst>
          </p:cNvPr>
          <p:cNvSpPr txBox="1"/>
          <p:nvPr/>
        </p:nvSpPr>
        <p:spPr>
          <a:xfrm>
            <a:off x="4324172" y="8711"/>
            <a:ext cx="320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UC2 Activity Diagram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6FDDE7E-8E29-93DF-0006-3237EE9D2213}"/>
              </a:ext>
            </a:extLst>
          </p:cNvPr>
          <p:cNvSpPr/>
          <p:nvPr/>
        </p:nvSpPr>
        <p:spPr>
          <a:xfrm>
            <a:off x="606753" y="4532217"/>
            <a:ext cx="9505436" cy="201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BFE8EB-0206-BC6C-5ED9-C484FE0B6498}"/>
              </a:ext>
            </a:extLst>
          </p:cNvPr>
          <p:cNvSpPr/>
          <p:nvPr/>
        </p:nvSpPr>
        <p:spPr>
          <a:xfrm>
            <a:off x="606752" y="2513390"/>
            <a:ext cx="9505436" cy="201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36EBEFB-9B5D-335E-E2ED-0CC309234E18}"/>
              </a:ext>
            </a:extLst>
          </p:cNvPr>
          <p:cNvSpPr/>
          <p:nvPr/>
        </p:nvSpPr>
        <p:spPr>
          <a:xfrm>
            <a:off x="606751" y="485598"/>
            <a:ext cx="9505437" cy="201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B01C52-C1F7-5303-D4DA-4519D1A7DF49}"/>
              </a:ext>
            </a:extLst>
          </p:cNvPr>
          <p:cNvCxnSpPr>
            <a:cxnSpLocks/>
          </p:cNvCxnSpPr>
          <p:nvPr/>
        </p:nvCxnSpPr>
        <p:spPr>
          <a:xfrm>
            <a:off x="1523447" y="485598"/>
            <a:ext cx="0" cy="605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08F3E4-93E1-1373-67E8-5A87ED7254CF}"/>
              </a:ext>
            </a:extLst>
          </p:cNvPr>
          <p:cNvSpPr txBox="1"/>
          <p:nvPr/>
        </p:nvSpPr>
        <p:spPr>
          <a:xfrm>
            <a:off x="606751" y="591853"/>
            <a:ext cx="677108" cy="179405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Data Source </a:t>
            </a:r>
          </a:p>
          <a:p>
            <a:pPr algn="ctr"/>
            <a:r>
              <a:rPr lang="en-US" sz="1400" dirty="0"/>
              <a:t>(e.g., EHR)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FBE6A0-1606-6BCA-DE78-6108A6DE874D}"/>
              </a:ext>
            </a:extLst>
          </p:cNvPr>
          <p:cNvSpPr txBox="1"/>
          <p:nvPr/>
        </p:nvSpPr>
        <p:spPr>
          <a:xfrm>
            <a:off x="606751" y="2599738"/>
            <a:ext cx="461665" cy="18254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Data Submitter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A09643-9130-FC6E-B9E3-37EB7A288D44}"/>
              </a:ext>
            </a:extLst>
          </p:cNvPr>
          <p:cNvSpPr txBox="1"/>
          <p:nvPr/>
        </p:nvSpPr>
        <p:spPr>
          <a:xfrm>
            <a:off x="606751" y="4633359"/>
            <a:ext cx="677108" cy="178321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Data Receiver </a:t>
            </a:r>
            <a:r>
              <a:rPr lang="en-US" sz="1400" dirty="0"/>
              <a:t>(e.g., RESP-NET Site)</a:t>
            </a:r>
            <a:endParaRPr lang="en-US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6266160-1372-EA53-D234-8B3338C56214}"/>
              </a:ext>
            </a:extLst>
          </p:cNvPr>
          <p:cNvSpPr/>
          <p:nvPr/>
        </p:nvSpPr>
        <p:spPr>
          <a:xfrm>
            <a:off x="2211684" y="578820"/>
            <a:ext cx="316182" cy="31619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9B28DD9C-365C-0EC5-8C3D-1FA65400D0A4}"/>
              </a:ext>
            </a:extLst>
          </p:cNvPr>
          <p:cNvSpPr/>
          <p:nvPr/>
        </p:nvSpPr>
        <p:spPr>
          <a:xfrm>
            <a:off x="1764851" y="1320239"/>
            <a:ext cx="1219200" cy="733079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Notify of encounter close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621244-2D90-E135-5400-506BC3E2840D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2369775" y="895010"/>
            <a:ext cx="4676" cy="425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77F9533B-553B-ED03-F086-873122073E7A}"/>
              </a:ext>
            </a:extLst>
          </p:cNvPr>
          <p:cNvSpPr/>
          <p:nvPr/>
        </p:nvSpPr>
        <p:spPr>
          <a:xfrm>
            <a:off x="1764851" y="2842397"/>
            <a:ext cx="1219200" cy="83979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Query for limited set of data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(after 72 </a:t>
            </a:r>
            <a:r>
              <a:rPr lang="en-US" sz="1000" dirty="0" err="1">
                <a:solidFill>
                  <a:schemeClr val="tx1"/>
                </a:solidFill>
              </a:rPr>
              <a:t>hr</a:t>
            </a:r>
            <a:r>
              <a:rPr lang="en-US" sz="1000" dirty="0">
                <a:solidFill>
                  <a:schemeClr val="tx1"/>
                </a:solidFill>
              </a:rPr>
              <a:t> delay)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4F5023B3-E9F4-FC95-DFF8-C1123CE375A2}"/>
              </a:ext>
            </a:extLst>
          </p:cNvPr>
          <p:cNvSpPr/>
          <p:nvPr/>
        </p:nvSpPr>
        <p:spPr>
          <a:xfrm>
            <a:off x="3394997" y="1473422"/>
            <a:ext cx="1219200" cy="426713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Share data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319B44FF-F539-90F5-62EA-2BEAB18FC81D}"/>
              </a:ext>
            </a:extLst>
          </p:cNvPr>
          <p:cNvSpPr/>
          <p:nvPr/>
        </p:nvSpPr>
        <p:spPr>
          <a:xfrm>
            <a:off x="3394997" y="2986749"/>
            <a:ext cx="1219200" cy="551089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Evaluate decision logic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01CB379D-610B-602A-CA8D-67876D0B8C5A}"/>
              </a:ext>
            </a:extLst>
          </p:cNvPr>
          <p:cNvSpPr/>
          <p:nvPr/>
        </p:nvSpPr>
        <p:spPr>
          <a:xfrm>
            <a:off x="8520134" y="2985956"/>
            <a:ext cx="1219200" cy="55267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Create FHIR bundle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BA62BD5D-63E8-58E0-93A8-B5E65847AEB4}"/>
              </a:ext>
            </a:extLst>
          </p:cNvPr>
          <p:cNvSpPr/>
          <p:nvPr/>
        </p:nvSpPr>
        <p:spPr>
          <a:xfrm>
            <a:off x="8520134" y="4847397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Receive FHIR bundle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64361AD-D730-1695-BBD2-DBB8E6DBF215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>
            <a:off x="2374451" y="2053318"/>
            <a:ext cx="0" cy="789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1240C51-EBCF-9D4C-27A5-09F6409074AA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2984051" y="1686779"/>
            <a:ext cx="410946" cy="157551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228B96C-0EA8-9A59-9B0A-CE6D5003607B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4004597" y="1900135"/>
            <a:ext cx="0" cy="1086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1260652-75E6-F50B-6897-32F77613E637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9129734" y="3538630"/>
            <a:ext cx="0" cy="1308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C116D03B-43B6-5780-5B11-4F6221365669}"/>
              </a:ext>
            </a:extLst>
          </p:cNvPr>
          <p:cNvSpPr/>
          <p:nvPr/>
        </p:nvSpPr>
        <p:spPr>
          <a:xfrm>
            <a:off x="8980843" y="6051128"/>
            <a:ext cx="316182" cy="31619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ADDE8C-E8FD-0725-C2C7-624F1A1EA18D}"/>
              </a:ext>
            </a:extLst>
          </p:cNvPr>
          <p:cNvCxnSpPr>
            <a:cxnSpLocks/>
            <a:stCxn id="30" idx="2"/>
            <a:endCxn id="50" idx="0"/>
          </p:cNvCxnSpPr>
          <p:nvPr/>
        </p:nvCxnSpPr>
        <p:spPr>
          <a:xfrm>
            <a:off x="9129734" y="5578917"/>
            <a:ext cx="9200" cy="4722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BE265260-B3D3-AD4B-FB09-32F366136555}"/>
              </a:ext>
            </a:extLst>
          </p:cNvPr>
          <p:cNvSpPr/>
          <p:nvPr/>
        </p:nvSpPr>
        <p:spPr>
          <a:xfrm>
            <a:off x="7068368" y="2896533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Query for patient-level encounter data</a:t>
            </a: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97CF9F2A-9601-CE98-9B25-C7C4CD7EFF9E}"/>
              </a:ext>
            </a:extLst>
          </p:cNvPr>
          <p:cNvSpPr/>
          <p:nvPr/>
        </p:nvSpPr>
        <p:spPr>
          <a:xfrm>
            <a:off x="8518709" y="1473422"/>
            <a:ext cx="1219200" cy="426713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Share data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37EFD90E-A027-039C-0710-2270273ADFB9}"/>
              </a:ext>
            </a:extLst>
          </p:cNvPr>
          <p:cNvCxnSpPr>
            <a:cxnSpLocks/>
            <a:stCxn id="64" idx="0"/>
            <a:endCxn id="2" idx="1"/>
          </p:cNvCxnSpPr>
          <p:nvPr/>
        </p:nvCxnSpPr>
        <p:spPr>
          <a:xfrm rot="5400000" flipH="1" flipV="1">
            <a:off x="7493461" y="1871286"/>
            <a:ext cx="1209754" cy="8407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54AC6E-DAD8-14D8-994A-33886E2B504E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9128309" y="1900135"/>
            <a:ext cx="1425" cy="1085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E3B81E5-8859-E468-0981-1E8E7606D276}"/>
              </a:ext>
            </a:extLst>
          </p:cNvPr>
          <p:cNvCxnSpPr>
            <a:cxnSpLocks/>
          </p:cNvCxnSpPr>
          <p:nvPr/>
        </p:nvCxnSpPr>
        <p:spPr>
          <a:xfrm flipV="1">
            <a:off x="6723164" y="3262293"/>
            <a:ext cx="3452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8F318772-3616-36B0-01FE-5D4091F9D091}"/>
              </a:ext>
            </a:extLst>
          </p:cNvPr>
          <p:cNvSpPr/>
          <p:nvPr/>
        </p:nvSpPr>
        <p:spPr>
          <a:xfrm>
            <a:off x="4948750" y="2651163"/>
            <a:ext cx="1774414" cy="1222261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6DC2C-8812-5C1C-20D7-7AD50370C8E6}"/>
              </a:ext>
            </a:extLst>
          </p:cNvPr>
          <p:cNvSpPr txBox="1"/>
          <p:nvPr/>
        </p:nvSpPr>
        <p:spPr>
          <a:xfrm>
            <a:off x="5143554" y="2723475"/>
            <a:ext cx="13341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</a:t>
            </a:r>
          </a:p>
          <a:p>
            <a:pPr algn="ctr"/>
            <a:r>
              <a:rPr lang="en-US" sz="1200" dirty="0"/>
              <a:t> catchment area AND positive influenza lab result?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59BA4E-E55C-485A-64EC-2000517C6222}"/>
              </a:ext>
            </a:extLst>
          </p:cNvPr>
          <p:cNvCxnSpPr>
            <a:cxnSpLocks/>
          </p:cNvCxnSpPr>
          <p:nvPr/>
        </p:nvCxnSpPr>
        <p:spPr>
          <a:xfrm>
            <a:off x="4614197" y="3217186"/>
            <a:ext cx="3345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1372B96-B706-438C-E032-0A3E7F98D894}"/>
              </a:ext>
            </a:extLst>
          </p:cNvPr>
          <p:cNvSpPr txBox="1"/>
          <p:nvPr/>
        </p:nvSpPr>
        <p:spPr>
          <a:xfrm>
            <a:off x="6387648" y="3025179"/>
            <a:ext cx="934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Yes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26CD0399-DFD0-B819-ACBA-6BEB77DED70C}"/>
              </a:ext>
            </a:extLst>
          </p:cNvPr>
          <p:cNvSpPr/>
          <p:nvPr/>
        </p:nvSpPr>
        <p:spPr>
          <a:xfrm>
            <a:off x="5676773" y="4176640"/>
            <a:ext cx="316182" cy="31619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D5A75E-8B0D-E34C-83B7-4357346322B4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5834864" y="3873424"/>
            <a:ext cx="1093" cy="303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111BFB4-4DBD-56E7-B6BB-6A5EFD5A94FD}"/>
              </a:ext>
            </a:extLst>
          </p:cNvPr>
          <p:cNvSpPr txBox="1"/>
          <p:nvPr/>
        </p:nvSpPr>
        <p:spPr>
          <a:xfrm>
            <a:off x="5158711" y="3853506"/>
            <a:ext cx="934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52171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6708D-1E24-855E-D318-55F1552E9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DF340555-7B5B-6270-FED2-EFE3E11554DC}"/>
              </a:ext>
            </a:extLst>
          </p:cNvPr>
          <p:cNvSpPr txBox="1"/>
          <p:nvPr/>
        </p:nvSpPr>
        <p:spPr>
          <a:xfrm>
            <a:off x="4324172" y="8711"/>
            <a:ext cx="382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UC2 Activity Diagram - Subscription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A990BF0-A392-5A3C-D090-2BC9457D819E}"/>
              </a:ext>
            </a:extLst>
          </p:cNvPr>
          <p:cNvSpPr/>
          <p:nvPr/>
        </p:nvSpPr>
        <p:spPr>
          <a:xfrm>
            <a:off x="242049" y="4532217"/>
            <a:ext cx="11555506" cy="201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B8B608A-C5CA-41D6-9AD0-CB2285330578}"/>
              </a:ext>
            </a:extLst>
          </p:cNvPr>
          <p:cNvSpPr/>
          <p:nvPr/>
        </p:nvSpPr>
        <p:spPr>
          <a:xfrm>
            <a:off x="242048" y="2513390"/>
            <a:ext cx="11555506" cy="201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DDE556-C080-86A4-E1D9-396FC663BF10}"/>
              </a:ext>
            </a:extLst>
          </p:cNvPr>
          <p:cNvSpPr/>
          <p:nvPr/>
        </p:nvSpPr>
        <p:spPr>
          <a:xfrm>
            <a:off x="242048" y="485598"/>
            <a:ext cx="11555506" cy="201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91D772-F2C8-CB72-0368-171A75E93FFD}"/>
              </a:ext>
            </a:extLst>
          </p:cNvPr>
          <p:cNvCxnSpPr>
            <a:cxnSpLocks/>
          </p:cNvCxnSpPr>
          <p:nvPr/>
        </p:nvCxnSpPr>
        <p:spPr>
          <a:xfrm>
            <a:off x="1102106" y="485598"/>
            <a:ext cx="0" cy="605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5EE101-D235-19A4-E02C-0BD8593C88A3}"/>
              </a:ext>
            </a:extLst>
          </p:cNvPr>
          <p:cNvSpPr txBox="1"/>
          <p:nvPr/>
        </p:nvSpPr>
        <p:spPr>
          <a:xfrm>
            <a:off x="248160" y="591853"/>
            <a:ext cx="677108" cy="179405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Data Source </a:t>
            </a:r>
          </a:p>
          <a:p>
            <a:pPr algn="ctr"/>
            <a:r>
              <a:rPr lang="en-US" sz="1400" dirty="0"/>
              <a:t>(e.g., EHR)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082EE3-3FD6-28CC-F923-BFC616688C36}"/>
              </a:ext>
            </a:extLst>
          </p:cNvPr>
          <p:cNvSpPr txBox="1"/>
          <p:nvPr/>
        </p:nvSpPr>
        <p:spPr>
          <a:xfrm>
            <a:off x="248160" y="2599738"/>
            <a:ext cx="892552" cy="18254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FHIR App </a:t>
            </a:r>
            <a:endParaRPr lang="en-US" sz="1400" dirty="0"/>
          </a:p>
          <a:p>
            <a:pPr algn="ctr"/>
            <a:r>
              <a:rPr lang="en-US" sz="1400" dirty="0"/>
              <a:t>(or Vendor Developed Solution)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119FDD-9CFA-E8BB-418A-5F15E6F53BE8}"/>
              </a:ext>
            </a:extLst>
          </p:cNvPr>
          <p:cNvSpPr txBox="1"/>
          <p:nvPr/>
        </p:nvSpPr>
        <p:spPr>
          <a:xfrm>
            <a:off x="248160" y="4633359"/>
            <a:ext cx="677108" cy="178321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Data Receiver </a:t>
            </a:r>
            <a:r>
              <a:rPr lang="en-US" sz="1400" dirty="0"/>
              <a:t>(e.g., RESP-NET Site)</a:t>
            </a:r>
            <a:endParaRPr lang="en-US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AAB2BD46-DEB3-D027-9B50-1C18F5A2AB76}"/>
              </a:ext>
            </a:extLst>
          </p:cNvPr>
          <p:cNvSpPr/>
          <p:nvPr/>
        </p:nvSpPr>
        <p:spPr>
          <a:xfrm>
            <a:off x="4766631" y="551926"/>
            <a:ext cx="316182" cy="31619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3CCC242B-CF67-1C17-9C24-41CB7917DA92}"/>
              </a:ext>
            </a:extLst>
          </p:cNvPr>
          <p:cNvSpPr/>
          <p:nvPr/>
        </p:nvSpPr>
        <p:spPr>
          <a:xfrm>
            <a:off x="4310839" y="1215361"/>
            <a:ext cx="1219200" cy="78638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Notify of encounter close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B63A32-B95D-98DF-BE3C-6F6F7D5DDC7F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 flipH="1">
            <a:off x="4920439" y="868116"/>
            <a:ext cx="4283" cy="347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12E85658-10DA-C732-1F47-3DAE3678F4C9}"/>
              </a:ext>
            </a:extLst>
          </p:cNvPr>
          <p:cNvSpPr/>
          <p:nvPr/>
        </p:nvSpPr>
        <p:spPr>
          <a:xfrm>
            <a:off x="4310839" y="2978565"/>
            <a:ext cx="1219200" cy="89611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Query for limited set of data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(after 72 </a:t>
            </a:r>
            <a:r>
              <a:rPr lang="en-US" sz="1000" dirty="0" err="1">
                <a:solidFill>
                  <a:schemeClr val="tx1"/>
                </a:solidFill>
              </a:rPr>
              <a:t>hr</a:t>
            </a:r>
            <a:r>
              <a:rPr lang="en-US" sz="1000" dirty="0">
                <a:solidFill>
                  <a:schemeClr val="tx1"/>
                </a:solidFill>
              </a:rPr>
              <a:t> delay)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7A83CCFA-6053-02FC-F2C9-2F9CE6CB4A9D}"/>
              </a:ext>
            </a:extLst>
          </p:cNvPr>
          <p:cNvSpPr/>
          <p:nvPr/>
        </p:nvSpPr>
        <p:spPr>
          <a:xfrm>
            <a:off x="5940985" y="1411957"/>
            <a:ext cx="1219200" cy="39319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Share data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A35D62F0-BC34-AD58-67C8-1731D35BD754}"/>
              </a:ext>
            </a:extLst>
          </p:cNvPr>
          <p:cNvSpPr/>
          <p:nvPr/>
        </p:nvSpPr>
        <p:spPr>
          <a:xfrm>
            <a:off x="5940985" y="3143157"/>
            <a:ext cx="1219200" cy="5669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Evaluate decision logic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23884C5E-2010-9529-6445-B7C5BE093D1B}"/>
              </a:ext>
            </a:extLst>
          </p:cNvPr>
          <p:cNvSpPr/>
          <p:nvPr/>
        </p:nvSpPr>
        <p:spPr>
          <a:xfrm>
            <a:off x="10268855" y="3143157"/>
            <a:ext cx="1219200" cy="5669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 FHIR resources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A66E4A10-7AEE-971D-B72C-822FC8AFD972}"/>
              </a:ext>
            </a:extLst>
          </p:cNvPr>
          <p:cNvSpPr/>
          <p:nvPr/>
        </p:nvSpPr>
        <p:spPr>
          <a:xfrm>
            <a:off x="10268855" y="4961547"/>
            <a:ext cx="1219200" cy="78638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Receive &amp; validate FHIR bundle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E25ECD-E0E1-D9C4-2E75-D91F0B470484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>
            <a:off x="4920439" y="2001745"/>
            <a:ext cx="0" cy="976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7918E25-DDD5-C0D4-C37A-FD36D1858F84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5530039" y="1608553"/>
            <a:ext cx="410946" cy="18180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3ADE59-CD98-1FF8-67C9-C0123FCDFDA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6550585" y="1805149"/>
            <a:ext cx="0" cy="1338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44445A-3E73-A556-FE22-930A84E24DD1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10878455" y="3710085"/>
            <a:ext cx="0" cy="1251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47F64E62-97BD-2E25-30FF-E4616BCC567E}"/>
              </a:ext>
            </a:extLst>
          </p:cNvPr>
          <p:cNvSpPr/>
          <p:nvPr/>
        </p:nvSpPr>
        <p:spPr>
          <a:xfrm>
            <a:off x="10719404" y="6150337"/>
            <a:ext cx="316182" cy="31619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16A9CA-549A-B3E4-4001-0FDF3EFC4793}"/>
              </a:ext>
            </a:extLst>
          </p:cNvPr>
          <p:cNvCxnSpPr>
            <a:cxnSpLocks/>
            <a:stCxn id="30" idx="2"/>
            <a:endCxn id="50" idx="0"/>
          </p:cNvCxnSpPr>
          <p:nvPr/>
        </p:nvCxnSpPr>
        <p:spPr>
          <a:xfrm flipH="1">
            <a:off x="10877495" y="5747931"/>
            <a:ext cx="960" cy="402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F162CC9D-3953-67EA-1105-6AE5C4D534C9}"/>
              </a:ext>
            </a:extLst>
          </p:cNvPr>
          <p:cNvSpPr/>
          <p:nvPr/>
        </p:nvSpPr>
        <p:spPr>
          <a:xfrm>
            <a:off x="8817089" y="3033429"/>
            <a:ext cx="1219200" cy="78638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Query for patient-level encounter data</a:t>
            </a: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F885B36F-6B18-38C8-3D0F-C40BBD4803BE}"/>
              </a:ext>
            </a:extLst>
          </p:cNvPr>
          <p:cNvSpPr/>
          <p:nvPr/>
        </p:nvSpPr>
        <p:spPr>
          <a:xfrm>
            <a:off x="10267430" y="1411957"/>
            <a:ext cx="1219200" cy="39319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Share data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8DFF936-72CE-E095-C356-B6D57FD5E179}"/>
              </a:ext>
            </a:extLst>
          </p:cNvPr>
          <p:cNvCxnSpPr>
            <a:cxnSpLocks/>
            <a:stCxn id="64" idx="0"/>
            <a:endCxn id="2" idx="1"/>
          </p:cNvCxnSpPr>
          <p:nvPr/>
        </p:nvCxnSpPr>
        <p:spPr>
          <a:xfrm rot="5400000" flipH="1" flipV="1">
            <a:off x="9134621" y="1900621"/>
            <a:ext cx="1424876" cy="8407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D676FC-A2C7-FB12-EB9D-B8D60B3FFF0F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10877030" y="1805149"/>
            <a:ext cx="1425" cy="1338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41E71A-E477-8F72-568D-CAC8BB75E3E0}"/>
              </a:ext>
            </a:extLst>
          </p:cNvPr>
          <p:cNvCxnSpPr>
            <a:cxnSpLocks/>
            <a:stCxn id="5" idx="3"/>
            <a:endCxn id="64" idx="1"/>
          </p:cNvCxnSpPr>
          <p:nvPr/>
        </p:nvCxnSpPr>
        <p:spPr>
          <a:xfrm flipV="1">
            <a:off x="8492204" y="3426621"/>
            <a:ext cx="3248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27E2473B-04CC-FA19-9D18-2BFE72B33205}"/>
              </a:ext>
            </a:extLst>
          </p:cNvPr>
          <p:cNvSpPr/>
          <p:nvPr/>
        </p:nvSpPr>
        <p:spPr>
          <a:xfrm>
            <a:off x="7597889" y="2984136"/>
            <a:ext cx="894315" cy="884971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4EC795-C7EC-A666-C15D-83B4195BAAB8}"/>
              </a:ext>
            </a:extLst>
          </p:cNvPr>
          <p:cNvSpPr txBox="1"/>
          <p:nvPr/>
        </p:nvSpPr>
        <p:spPr>
          <a:xfrm>
            <a:off x="7612835" y="3071376"/>
            <a:ext cx="858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 catchment area 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1A9EEE-6F4A-79CF-5EE1-1920F4CD0CBB}"/>
              </a:ext>
            </a:extLst>
          </p:cNvPr>
          <p:cNvCxnSpPr>
            <a:cxnSpLocks/>
          </p:cNvCxnSpPr>
          <p:nvPr/>
        </p:nvCxnSpPr>
        <p:spPr>
          <a:xfrm>
            <a:off x="7160185" y="3426621"/>
            <a:ext cx="43770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8262F2C-2B73-D07D-8C74-62E7C81F7980}"/>
              </a:ext>
            </a:extLst>
          </p:cNvPr>
          <p:cNvSpPr txBox="1"/>
          <p:nvPr/>
        </p:nvSpPr>
        <p:spPr>
          <a:xfrm>
            <a:off x="8342371" y="3124659"/>
            <a:ext cx="506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Yes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F5C02338-CA26-21C7-080C-CB2D6AF9F295}"/>
              </a:ext>
            </a:extLst>
          </p:cNvPr>
          <p:cNvSpPr/>
          <p:nvPr/>
        </p:nvSpPr>
        <p:spPr>
          <a:xfrm>
            <a:off x="7885091" y="4122850"/>
            <a:ext cx="316182" cy="31619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205F74-F818-01B0-F706-363558E80100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8041840" y="3869107"/>
            <a:ext cx="3207" cy="253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05B98E3-E6C0-6BE3-F5EF-BA32561FA0BF}"/>
              </a:ext>
            </a:extLst>
          </p:cNvPr>
          <p:cNvSpPr txBox="1"/>
          <p:nvPr/>
        </p:nvSpPr>
        <p:spPr>
          <a:xfrm>
            <a:off x="7591280" y="3838705"/>
            <a:ext cx="408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8DEA5102-6EB0-2B43-23B0-705DAC70D26A}"/>
              </a:ext>
            </a:extLst>
          </p:cNvPr>
          <p:cNvSpPr/>
          <p:nvPr/>
        </p:nvSpPr>
        <p:spPr>
          <a:xfrm>
            <a:off x="1276530" y="1325089"/>
            <a:ext cx="1219200" cy="5669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Accepts subscription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DE3D62F-F7D5-2313-B009-C190852414A7}"/>
              </a:ext>
            </a:extLst>
          </p:cNvPr>
          <p:cNvSpPr/>
          <p:nvPr/>
        </p:nvSpPr>
        <p:spPr>
          <a:xfrm>
            <a:off x="1276530" y="2815491"/>
            <a:ext cx="1219200" cy="12222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Subscribe to positive influenza test result AND encounter close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1E4C5C-61F3-D381-199D-27B746B46E22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886130" y="1892017"/>
            <a:ext cx="0" cy="923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E4576600-DD7C-2E38-8DCF-056DF63486AA}"/>
              </a:ext>
            </a:extLst>
          </p:cNvPr>
          <p:cNvSpPr/>
          <p:nvPr/>
        </p:nvSpPr>
        <p:spPr>
          <a:xfrm>
            <a:off x="2740796" y="1160497"/>
            <a:ext cx="1219200" cy="89611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Notify of positive influenza test result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AAE46A39-04B9-66EF-4DA8-7AB13E5182D4}"/>
              </a:ext>
            </a:extLst>
          </p:cNvPr>
          <p:cNvSpPr/>
          <p:nvPr/>
        </p:nvSpPr>
        <p:spPr>
          <a:xfrm>
            <a:off x="2740796" y="3143157"/>
            <a:ext cx="1219200" cy="5669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Record Encounter ID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B87146-D13A-3780-C59A-E4A544ACEA52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3350396" y="2056609"/>
            <a:ext cx="0" cy="1086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46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F69D7-C700-DEA7-B14C-1BD7D9C98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42D05C14-D4D7-D01F-CB94-EBE07814BBDF}"/>
              </a:ext>
            </a:extLst>
          </p:cNvPr>
          <p:cNvSpPr txBox="1"/>
          <p:nvPr/>
        </p:nvSpPr>
        <p:spPr>
          <a:xfrm>
            <a:off x="4324172" y="8711"/>
            <a:ext cx="320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UC3 Activity Diagram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605F101-1A7C-4F8A-D1D6-318EF8C6EE1A}"/>
              </a:ext>
            </a:extLst>
          </p:cNvPr>
          <p:cNvSpPr/>
          <p:nvPr/>
        </p:nvSpPr>
        <p:spPr>
          <a:xfrm>
            <a:off x="606753" y="4532217"/>
            <a:ext cx="9057199" cy="201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020AE9C-543B-DFC5-D9A2-89F4DA976881}"/>
              </a:ext>
            </a:extLst>
          </p:cNvPr>
          <p:cNvSpPr/>
          <p:nvPr/>
        </p:nvSpPr>
        <p:spPr>
          <a:xfrm>
            <a:off x="606755" y="2513390"/>
            <a:ext cx="9057199" cy="201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4D0A139-B09A-B49E-B4A3-2CE9E213D7F8}"/>
              </a:ext>
            </a:extLst>
          </p:cNvPr>
          <p:cNvSpPr/>
          <p:nvPr/>
        </p:nvSpPr>
        <p:spPr>
          <a:xfrm>
            <a:off x="606752" y="485598"/>
            <a:ext cx="9057202" cy="201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FDEB24-FE84-BD97-85D0-F826350B1F6B}"/>
              </a:ext>
            </a:extLst>
          </p:cNvPr>
          <p:cNvCxnSpPr>
            <a:cxnSpLocks/>
          </p:cNvCxnSpPr>
          <p:nvPr/>
        </p:nvCxnSpPr>
        <p:spPr>
          <a:xfrm>
            <a:off x="1523447" y="485598"/>
            <a:ext cx="0" cy="605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A485BB-62E1-28A5-1F71-9BEC31B9A32E}"/>
              </a:ext>
            </a:extLst>
          </p:cNvPr>
          <p:cNvSpPr txBox="1"/>
          <p:nvPr/>
        </p:nvSpPr>
        <p:spPr>
          <a:xfrm>
            <a:off x="606751" y="591853"/>
            <a:ext cx="677108" cy="179405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Data Source </a:t>
            </a:r>
          </a:p>
          <a:p>
            <a:pPr algn="ctr"/>
            <a:r>
              <a:rPr lang="en-US" sz="1400" dirty="0"/>
              <a:t>(e.g., EHR)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A61D55-5DB8-D9BA-F248-0167CD1DF450}"/>
              </a:ext>
            </a:extLst>
          </p:cNvPr>
          <p:cNvSpPr txBox="1"/>
          <p:nvPr/>
        </p:nvSpPr>
        <p:spPr>
          <a:xfrm>
            <a:off x="606751" y="2599738"/>
            <a:ext cx="461665" cy="18254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Data Submitter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56DA94-5F70-F0B1-FCC7-A7DF168A1798}"/>
              </a:ext>
            </a:extLst>
          </p:cNvPr>
          <p:cNvSpPr txBox="1"/>
          <p:nvPr/>
        </p:nvSpPr>
        <p:spPr>
          <a:xfrm>
            <a:off x="606751" y="4633359"/>
            <a:ext cx="677108" cy="178321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Data Receiver </a:t>
            </a:r>
            <a:r>
              <a:rPr lang="en-US" sz="1400" dirty="0"/>
              <a:t>(e.g., RESP-NET Site)</a:t>
            </a:r>
            <a:endParaRPr lang="en-US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6D8DAA1E-FC26-DEF7-A60E-09878837D7C6}"/>
              </a:ext>
            </a:extLst>
          </p:cNvPr>
          <p:cNvSpPr/>
          <p:nvPr/>
        </p:nvSpPr>
        <p:spPr>
          <a:xfrm>
            <a:off x="2211683" y="587787"/>
            <a:ext cx="316182" cy="31619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6D43E925-9CCF-1F95-E62B-E7AA860051D3}"/>
              </a:ext>
            </a:extLst>
          </p:cNvPr>
          <p:cNvSpPr/>
          <p:nvPr/>
        </p:nvSpPr>
        <p:spPr>
          <a:xfrm>
            <a:off x="1746922" y="1382996"/>
            <a:ext cx="1219200" cy="733079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Notify of encounter close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85E34C-9008-E70A-3068-0942FA6D5089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 flipH="1">
            <a:off x="2356522" y="903977"/>
            <a:ext cx="13252" cy="479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3476171C-DFDA-9506-D5B2-0888CFFA956E}"/>
              </a:ext>
            </a:extLst>
          </p:cNvPr>
          <p:cNvSpPr/>
          <p:nvPr/>
        </p:nvSpPr>
        <p:spPr>
          <a:xfrm>
            <a:off x="1746922" y="2834536"/>
            <a:ext cx="1219200" cy="920657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Query for limited set of data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(after 72 </a:t>
            </a:r>
            <a:r>
              <a:rPr lang="en-US" sz="1000" dirty="0" err="1">
                <a:solidFill>
                  <a:schemeClr val="tx1"/>
                </a:solidFill>
              </a:rPr>
              <a:t>hr</a:t>
            </a:r>
            <a:r>
              <a:rPr lang="en-US" sz="1000" dirty="0">
                <a:solidFill>
                  <a:schemeClr val="tx1"/>
                </a:solidFill>
              </a:rPr>
              <a:t> delay)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73F2D0E5-847C-3934-716F-BBECC45ED51E}"/>
              </a:ext>
            </a:extLst>
          </p:cNvPr>
          <p:cNvSpPr/>
          <p:nvPr/>
        </p:nvSpPr>
        <p:spPr>
          <a:xfrm>
            <a:off x="3287418" y="1566655"/>
            <a:ext cx="121920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Share data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FE237DC2-385E-6A8E-E33B-903B025F031B}"/>
              </a:ext>
            </a:extLst>
          </p:cNvPr>
          <p:cNvSpPr/>
          <p:nvPr/>
        </p:nvSpPr>
        <p:spPr>
          <a:xfrm>
            <a:off x="3286305" y="3011400"/>
            <a:ext cx="1219200" cy="5669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Evaluate decision logic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BB194C1F-8521-BAE6-7B83-1D5E0822924B}"/>
              </a:ext>
            </a:extLst>
          </p:cNvPr>
          <p:cNvSpPr/>
          <p:nvPr/>
        </p:nvSpPr>
        <p:spPr>
          <a:xfrm>
            <a:off x="8135248" y="3011400"/>
            <a:ext cx="1219200" cy="5669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Create FHIR bundle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C37BA984-A1C9-869C-91AE-4316C8B69068}"/>
              </a:ext>
            </a:extLst>
          </p:cNvPr>
          <p:cNvSpPr/>
          <p:nvPr/>
        </p:nvSpPr>
        <p:spPr>
          <a:xfrm>
            <a:off x="8135248" y="4948997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Receive FHIR bundle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F8ED11-7C86-3D39-DD07-7656194197BB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>
            <a:off x="2356522" y="2116075"/>
            <a:ext cx="0" cy="718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20BB402-E7FD-AD79-FF1D-74768C318DF8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2966122" y="1749535"/>
            <a:ext cx="321296" cy="15453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ED6582-47F5-CADE-11CF-A3021AD472CE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3895905" y="1932415"/>
            <a:ext cx="1113" cy="1078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17AD23B-2534-2D5C-8155-BF58DB9BC518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8744848" y="3578328"/>
            <a:ext cx="0" cy="1370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F7E236CE-543E-9F81-30F9-95640819BE48}"/>
              </a:ext>
            </a:extLst>
          </p:cNvPr>
          <p:cNvSpPr/>
          <p:nvPr/>
        </p:nvSpPr>
        <p:spPr>
          <a:xfrm>
            <a:off x="8579222" y="6091768"/>
            <a:ext cx="316182" cy="31619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E36743C-FC10-99D7-3151-ED50FD389297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8744848" y="5680517"/>
            <a:ext cx="0" cy="411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BCD5454B-6396-11E7-3364-A8018DFC8E51}"/>
              </a:ext>
            </a:extLst>
          </p:cNvPr>
          <p:cNvSpPr/>
          <p:nvPr/>
        </p:nvSpPr>
        <p:spPr>
          <a:xfrm>
            <a:off x="6595863" y="2929104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Query for patient-level encounter data</a:t>
            </a: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68F74436-BBB8-BC27-0761-BC57A36EB10D}"/>
              </a:ext>
            </a:extLst>
          </p:cNvPr>
          <p:cNvSpPr/>
          <p:nvPr/>
        </p:nvSpPr>
        <p:spPr>
          <a:xfrm>
            <a:off x="8133823" y="1566655"/>
            <a:ext cx="121920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Share data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A0842B1-B47F-5ED6-59BD-9996B8625C37}"/>
              </a:ext>
            </a:extLst>
          </p:cNvPr>
          <p:cNvCxnSpPr>
            <a:cxnSpLocks/>
            <a:stCxn id="64" idx="0"/>
            <a:endCxn id="2" idx="1"/>
          </p:cNvCxnSpPr>
          <p:nvPr/>
        </p:nvCxnSpPr>
        <p:spPr>
          <a:xfrm rot="5400000" flipH="1" flipV="1">
            <a:off x="7079859" y="1875140"/>
            <a:ext cx="1179569" cy="9283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35AE2B-CDE1-742E-256A-A93807F38A68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8743423" y="1932415"/>
            <a:ext cx="1425" cy="1078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28ABEA-A9AE-9FBD-E512-C582CB0CAE3C}"/>
              </a:ext>
            </a:extLst>
          </p:cNvPr>
          <p:cNvCxnSpPr>
            <a:cxnSpLocks/>
          </p:cNvCxnSpPr>
          <p:nvPr/>
        </p:nvCxnSpPr>
        <p:spPr>
          <a:xfrm>
            <a:off x="6275680" y="3294864"/>
            <a:ext cx="3201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D4211C00-EA2C-3E3B-39F9-B5CF97D588C1}"/>
              </a:ext>
            </a:extLst>
          </p:cNvPr>
          <p:cNvSpPr/>
          <p:nvPr/>
        </p:nvSpPr>
        <p:spPr>
          <a:xfrm>
            <a:off x="4825688" y="2734234"/>
            <a:ext cx="1449992" cy="1121260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4D778-6140-1176-8CA5-AD62A0639CE1}"/>
              </a:ext>
            </a:extLst>
          </p:cNvPr>
          <p:cNvSpPr txBox="1"/>
          <p:nvPr/>
        </p:nvSpPr>
        <p:spPr>
          <a:xfrm>
            <a:off x="4899641" y="2744892"/>
            <a:ext cx="1319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 </a:t>
            </a:r>
          </a:p>
          <a:p>
            <a:pPr algn="ctr"/>
            <a:r>
              <a:rPr lang="en-US" sz="1200" dirty="0"/>
              <a:t>catchment </a:t>
            </a:r>
          </a:p>
          <a:p>
            <a:pPr algn="ctr"/>
            <a:r>
              <a:rPr lang="en-US" sz="1200" dirty="0"/>
              <a:t>area AND positive ARI diagnosis?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3C2847-B586-B14F-8A7A-6B3BC554565A}"/>
              </a:ext>
            </a:extLst>
          </p:cNvPr>
          <p:cNvCxnSpPr>
            <a:cxnSpLocks/>
          </p:cNvCxnSpPr>
          <p:nvPr/>
        </p:nvCxnSpPr>
        <p:spPr>
          <a:xfrm>
            <a:off x="4505505" y="3253716"/>
            <a:ext cx="3201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3052A4A-7B05-6B0F-A89D-DEAA1A509153}"/>
              </a:ext>
            </a:extLst>
          </p:cNvPr>
          <p:cNvSpPr txBox="1"/>
          <p:nvPr/>
        </p:nvSpPr>
        <p:spPr>
          <a:xfrm>
            <a:off x="5948374" y="2995600"/>
            <a:ext cx="934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Yes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EB0BD9A2-7618-40BD-9E4F-BFAAEF6007D8}"/>
              </a:ext>
            </a:extLst>
          </p:cNvPr>
          <p:cNvSpPr/>
          <p:nvPr/>
        </p:nvSpPr>
        <p:spPr>
          <a:xfrm>
            <a:off x="5392889" y="4176640"/>
            <a:ext cx="316182" cy="31619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0F313D-BB19-6822-9F95-E11A84FB7D11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>
            <a:off x="5550684" y="3855494"/>
            <a:ext cx="296" cy="321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8B18A58-3652-E137-6280-36A71D2910A4}"/>
              </a:ext>
            </a:extLst>
          </p:cNvPr>
          <p:cNvSpPr txBox="1"/>
          <p:nvPr/>
        </p:nvSpPr>
        <p:spPr>
          <a:xfrm>
            <a:off x="5111844" y="3840053"/>
            <a:ext cx="580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258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51FD2-15B4-9495-5CA5-3078DC8F8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2BC55F5E-5F4D-53A7-CF11-772A0DBA4C6A}"/>
              </a:ext>
            </a:extLst>
          </p:cNvPr>
          <p:cNvSpPr txBox="1"/>
          <p:nvPr/>
        </p:nvSpPr>
        <p:spPr>
          <a:xfrm>
            <a:off x="4324172" y="8711"/>
            <a:ext cx="382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UC3 Activity Diagram - Subscription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E952A1C-B08D-556B-0ACD-C21C7CD3540D}"/>
              </a:ext>
            </a:extLst>
          </p:cNvPr>
          <p:cNvSpPr/>
          <p:nvPr/>
        </p:nvSpPr>
        <p:spPr>
          <a:xfrm>
            <a:off x="242049" y="4532217"/>
            <a:ext cx="11350512" cy="201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42CC8D-5C3D-AEB7-B373-35E3B16E252C}"/>
              </a:ext>
            </a:extLst>
          </p:cNvPr>
          <p:cNvSpPr/>
          <p:nvPr/>
        </p:nvSpPr>
        <p:spPr>
          <a:xfrm>
            <a:off x="242048" y="2513390"/>
            <a:ext cx="11350512" cy="201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D9A7CD-CD8D-EEC7-86D5-FEDBA4DA80E0}"/>
              </a:ext>
            </a:extLst>
          </p:cNvPr>
          <p:cNvSpPr/>
          <p:nvPr/>
        </p:nvSpPr>
        <p:spPr>
          <a:xfrm>
            <a:off x="242048" y="485598"/>
            <a:ext cx="11350512" cy="201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145B32-BABF-3C3C-4B41-DA922A8800EB}"/>
              </a:ext>
            </a:extLst>
          </p:cNvPr>
          <p:cNvCxnSpPr>
            <a:cxnSpLocks/>
          </p:cNvCxnSpPr>
          <p:nvPr/>
        </p:nvCxnSpPr>
        <p:spPr>
          <a:xfrm>
            <a:off x="1102106" y="485598"/>
            <a:ext cx="0" cy="605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617B02-167D-DD59-7727-FC2FFFAF94B9}"/>
              </a:ext>
            </a:extLst>
          </p:cNvPr>
          <p:cNvSpPr txBox="1"/>
          <p:nvPr/>
        </p:nvSpPr>
        <p:spPr>
          <a:xfrm>
            <a:off x="248160" y="591853"/>
            <a:ext cx="677108" cy="179405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Data Source </a:t>
            </a:r>
          </a:p>
          <a:p>
            <a:pPr algn="ctr"/>
            <a:r>
              <a:rPr lang="en-US" sz="1400" dirty="0"/>
              <a:t>(e.g., EHR)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7F7213-EDC7-FFDD-90F8-0D3D35D4A2F7}"/>
              </a:ext>
            </a:extLst>
          </p:cNvPr>
          <p:cNvSpPr txBox="1"/>
          <p:nvPr/>
        </p:nvSpPr>
        <p:spPr>
          <a:xfrm>
            <a:off x="248160" y="2599738"/>
            <a:ext cx="892552" cy="18254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FHIR App </a:t>
            </a:r>
            <a:endParaRPr lang="en-US" sz="1400" dirty="0"/>
          </a:p>
          <a:p>
            <a:pPr algn="ctr"/>
            <a:r>
              <a:rPr lang="en-US" sz="1400" dirty="0"/>
              <a:t>(or Vendor Developed Solution)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362005-F23A-F145-9F3C-31ABCE8A40E5}"/>
              </a:ext>
            </a:extLst>
          </p:cNvPr>
          <p:cNvSpPr txBox="1"/>
          <p:nvPr/>
        </p:nvSpPr>
        <p:spPr>
          <a:xfrm>
            <a:off x="248160" y="4633359"/>
            <a:ext cx="677108" cy="178321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Data Receiver </a:t>
            </a:r>
            <a:r>
              <a:rPr lang="en-US" sz="1400" dirty="0"/>
              <a:t>(e.g., RESP-NET Site)</a:t>
            </a:r>
            <a:endParaRPr lang="en-US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03BDC88E-5C3B-54ED-7D6E-359915065D49}"/>
              </a:ext>
            </a:extLst>
          </p:cNvPr>
          <p:cNvSpPr/>
          <p:nvPr/>
        </p:nvSpPr>
        <p:spPr>
          <a:xfrm>
            <a:off x="4608055" y="549503"/>
            <a:ext cx="316182" cy="31619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CCEA5A5B-0AD2-4F06-7A88-FADB8B76BA2D}"/>
              </a:ext>
            </a:extLst>
          </p:cNvPr>
          <p:cNvSpPr/>
          <p:nvPr/>
        </p:nvSpPr>
        <p:spPr>
          <a:xfrm>
            <a:off x="4155447" y="1216848"/>
            <a:ext cx="1219200" cy="85039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Notify of encounter close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E182F16D-F790-55BC-DBA6-EB91B1EB17AD}"/>
              </a:ext>
            </a:extLst>
          </p:cNvPr>
          <p:cNvSpPr/>
          <p:nvPr/>
        </p:nvSpPr>
        <p:spPr>
          <a:xfrm>
            <a:off x="4155447" y="2853457"/>
            <a:ext cx="1219200" cy="85039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Query for limited set of data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(after 72 </a:t>
            </a:r>
            <a:r>
              <a:rPr lang="en-US" sz="1000" dirty="0" err="1">
                <a:solidFill>
                  <a:schemeClr val="tx1"/>
                </a:solidFill>
              </a:rPr>
              <a:t>hr</a:t>
            </a:r>
            <a:r>
              <a:rPr lang="en-US" sz="1000" dirty="0">
                <a:solidFill>
                  <a:schemeClr val="tx1"/>
                </a:solidFill>
              </a:rPr>
              <a:t> delay)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F081C428-A792-8C5D-1F5F-67AD10179BA1}"/>
              </a:ext>
            </a:extLst>
          </p:cNvPr>
          <p:cNvSpPr/>
          <p:nvPr/>
        </p:nvSpPr>
        <p:spPr>
          <a:xfrm>
            <a:off x="5779611" y="1459164"/>
            <a:ext cx="121920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Share data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A1C8273B-C2AC-0DFB-3343-8CDF009F7D77}"/>
              </a:ext>
            </a:extLst>
          </p:cNvPr>
          <p:cNvSpPr/>
          <p:nvPr/>
        </p:nvSpPr>
        <p:spPr>
          <a:xfrm>
            <a:off x="5779611" y="2999761"/>
            <a:ext cx="1219200" cy="55778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Evaluate decision logic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FE979F7A-7FFC-095D-EC12-B01775D2FDDB}"/>
              </a:ext>
            </a:extLst>
          </p:cNvPr>
          <p:cNvSpPr/>
          <p:nvPr/>
        </p:nvSpPr>
        <p:spPr>
          <a:xfrm>
            <a:off x="10035771" y="2999761"/>
            <a:ext cx="1219200" cy="55778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 FHIR resources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EDBB4CB2-2086-105A-2D83-A0281420D318}"/>
              </a:ext>
            </a:extLst>
          </p:cNvPr>
          <p:cNvSpPr/>
          <p:nvPr/>
        </p:nvSpPr>
        <p:spPr>
          <a:xfrm>
            <a:off x="10035771" y="4877876"/>
            <a:ext cx="1219200" cy="85039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Receive &amp; validate FHIR bundle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9A974F-8DA6-BBD5-6A0C-3D4AC6AE8A69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>
            <a:off x="4765047" y="2067240"/>
            <a:ext cx="0" cy="786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8041B89-FA6E-E461-4804-6AEF0CAADA23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5374647" y="1642044"/>
            <a:ext cx="404964" cy="163660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63A9D8-DFAC-74EC-B47A-EBF6C0B2C226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6389211" y="1824924"/>
            <a:ext cx="0" cy="117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0256E5-F0AD-3D29-DEA8-F46AE0311BEA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10645371" y="3557545"/>
            <a:ext cx="0" cy="1320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FCB28BCC-215F-BD3B-8277-64C76469B4C8}"/>
              </a:ext>
            </a:extLst>
          </p:cNvPr>
          <p:cNvSpPr/>
          <p:nvPr/>
        </p:nvSpPr>
        <p:spPr>
          <a:xfrm>
            <a:off x="10486763" y="6027223"/>
            <a:ext cx="316182" cy="31619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2F6CBED-008B-D2FF-A12F-6777A4C1397A}"/>
              </a:ext>
            </a:extLst>
          </p:cNvPr>
          <p:cNvCxnSpPr>
            <a:cxnSpLocks/>
            <a:stCxn id="30" idx="2"/>
            <a:endCxn id="50" idx="0"/>
          </p:cNvCxnSpPr>
          <p:nvPr/>
        </p:nvCxnSpPr>
        <p:spPr>
          <a:xfrm flipH="1">
            <a:off x="10644854" y="5728268"/>
            <a:ext cx="517" cy="298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17234BF0-69A9-9887-0F23-E2E5BB0BB9BD}"/>
              </a:ext>
            </a:extLst>
          </p:cNvPr>
          <p:cNvSpPr/>
          <p:nvPr/>
        </p:nvSpPr>
        <p:spPr>
          <a:xfrm>
            <a:off x="8584005" y="2853457"/>
            <a:ext cx="1219200" cy="85039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Query for patient-level encounter data</a:t>
            </a: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5C4A1A50-5E8D-BF2F-42FD-A835AAFF0415}"/>
              </a:ext>
            </a:extLst>
          </p:cNvPr>
          <p:cNvSpPr/>
          <p:nvPr/>
        </p:nvSpPr>
        <p:spPr>
          <a:xfrm>
            <a:off x="10034346" y="1459164"/>
            <a:ext cx="121920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Share data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C268F5C-B1E2-A983-B0F8-D24B641A4C11}"/>
              </a:ext>
            </a:extLst>
          </p:cNvPr>
          <p:cNvCxnSpPr>
            <a:cxnSpLocks/>
            <a:stCxn id="64" idx="0"/>
            <a:endCxn id="2" idx="1"/>
          </p:cNvCxnSpPr>
          <p:nvPr/>
        </p:nvCxnSpPr>
        <p:spPr>
          <a:xfrm rot="5400000" flipH="1" flipV="1">
            <a:off x="9008269" y="1827381"/>
            <a:ext cx="1211413" cy="8407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9821F3-2E5A-317F-2CFB-F94BBFA4019C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10643946" y="1824924"/>
            <a:ext cx="1425" cy="117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DD45BF-D809-C0E3-618A-E20F1BC847A5}"/>
              </a:ext>
            </a:extLst>
          </p:cNvPr>
          <p:cNvCxnSpPr>
            <a:cxnSpLocks/>
            <a:stCxn id="5" idx="3"/>
            <a:endCxn id="64" idx="1"/>
          </p:cNvCxnSpPr>
          <p:nvPr/>
        </p:nvCxnSpPr>
        <p:spPr>
          <a:xfrm flipV="1">
            <a:off x="8259120" y="3278653"/>
            <a:ext cx="3248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8525CC8E-490A-B6E6-BE67-0F3D59B2FB4E}"/>
              </a:ext>
            </a:extLst>
          </p:cNvPr>
          <p:cNvSpPr/>
          <p:nvPr/>
        </p:nvSpPr>
        <p:spPr>
          <a:xfrm>
            <a:off x="7261493" y="2795361"/>
            <a:ext cx="997627" cy="966585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0CA2E-AF7E-A23B-6A31-996713F3E180}"/>
              </a:ext>
            </a:extLst>
          </p:cNvPr>
          <p:cNvSpPr txBox="1"/>
          <p:nvPr/>
        </p:nvSpPr>
        <p:spPr>
          <a:xfrm>
            <a:off x="7314215" y="2931455"/>
            <a:ext cx="892552" cy="642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 catchment area?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F6E8AE-BC30-0FD7-D474-EA8E033A0EE7}"/>
              </a:ext>
            </a:extLst>
          </p:cNvPr>
          <p:cNvCxnSpPr>
            <a:cxnSpLocks/>
            <a:stCxn id="28" idx="3"/>
            <a:endCxn id="5" idx="1"/>
          </p:cNvCxnSpPr>
          <p:nvPr/>
        </p:nvCxnSpPr>
        <p:spPr>
          <a:xfrm>
            <a:off x="6998811" y="3278653"/>
            <a:ext cx="26268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9B2E320-DE33-3674-5A03-4603DFA5BC67}"/>
              </a:ext>
            </a:extLst>
          </p:cNvPr>
          <p:cNvSpPr txBox="1"/>
          <p:nvPr/>
        </p:nvSpPr>
        <p:spPr>
          <a:xfrm>
            <a:off x="7974405" y="2995600"/>
            <a:ext cx="934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Yes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28791026-FB46-3203-CF32-236FF9B9F1B6}"/>
              </a:ext>
            </a:extLst>
          </p:cNvPr>
          <p:cNvSpPr/>
          <p:nvPr/>
        </p:nvSpPr>
        <p:spPr>
          <a:xfrm>
            <a:off x="7598216" y="4131815"/>
            <a:ext cx="316182" cy="31619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676535-B746-BF13-F2F1-0D674DF3C63F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7756307" y="3761946"/>
            <a:ext cx="4000" cy="369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872BE90-94F1-E4A6-B19F-FDC75B45CEE5}"/>
              </a:ext>
            </a:extLst>
          </p:cNvPr>
          <p:cNvSpPr txBox="1"/>
          <p:nvPr/>
        </p:nvSpPr>
        <p:spPr>
          <a:xfrm>
            <a:off x="7223741" y="3754849"/>
            <a:ext cx="690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73CFBDAE-169A-9A0B-8898-B3C8FC5F3078}"/>
              </a:ext>
            </a:extLst>
          </p:cNvPr>
          <p:cNvSpPr/>
          <p:nvPr/>
        </p:nvSpPr>
        <p:spPr>
          <a:xfrm>
            <a:off x="1339285" y="1363152"/>
            <a:ext cx="1219200" cy="55778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Accepts subscription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BFB06C5A-3500-1F16-EC5D-7B797670A506}"/>
              </a:ext>
            </a:extLst>
          </p:cNvPr>
          <p:cNvSpPr/>
          <p:nvPr/>
        </p:nvSpPr>
        <p:spPr>
          <a:xfrm>
            <a:off x="1339285" y="2853457"/>
            <a:ext cx="1219200" cy="850392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Subscribe to ARI diagnosis AND encounter close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B96DAE-DAAD-DF93-8060-27293F1C7BAC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948885" y="1920936"/>
            <a:ext cx="0" cy="932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4E1F5FD3-AC7E-4A66-43D9-2BA896D0A7D2}"/>
              </a:ext>
            </a:extLst>
          </p:cNvPr>
          <p:cNvSpPr/>
          <p:nvPr/>
        </p:nvSpPr>
        <p:spPr>
          <a:xfrm>
            <a:off x="2720175" y="1363152"/>
            <a:ext cx="1219200" cy="55778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Notify of ARI diagnosis</a:t>
            </a: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58CFBC38-B064-F208-5696-CFBE440EBC95}"/>
              </a:ext>
            </a:extLst>
          </p:cNvPr>
          <p:cNvSpPr/>
          <p:nvPr/>
        </p:nvSpPr>
        <p:spPr>
          <a:xfrm>
            <a:off x="2720175" y="2999761"/>
            <a:ext cx="1219200" cy="55778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Record Encounter ID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14CD7A-FF80-2252-345F-2675D5366F0D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324417" y="1920936"/>
            <a:ext cx="5358" cy="1045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AEB408F-F574-3AA8-0CBA-5B04EA1ACB85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 flipH="1">
            <a:off x="4765047" y="865693"/>
            <a:ext cx="1099" cy="351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78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2DE1C-F932-DF60-9F20-A729F428F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4E2BBF37-4DDD-B302-4430-4BE5A9C00B3A}"/>
              </a:ext>
            </a:extLst>
          </p:cNvPr>
          <p:cNvSpPr txBox="1"/>
          <p:nvPr/>
        </p:nvSpPr>
        <p:spPr>
          <a:xfrm>
            <a:off x="4324172" y="8711"/>
            <a:ext cx="320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UC4 Activity Diagram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1BE655E-F390-EA0C-1E11-D1179E224E07}"/>
              </a:ext>
            </a:extLst>
          </p:cNvPr>
          <p:cNvSpPr/>
          <p:nvPr/>
        </p:nvSpPr>
        <p:spPr>
          <a:xfrm>
            <a:off x="606754" y="4532217"/>
            <a:ext cx="9747482" cy="201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6E36679-B0D1-F83E-673C-9C63004D076E}"/>
              </a:ext>
            </a:extLst>
          </p:cNvPr>
          <p:cNvSpPr/>
          <p:nvPr/>
        </p:nvSpPr>
        <p:spPr>
          <a:xfrm>
            <a:off x="606752" y="2513390"/>
            <a:ext cx="9747483" cy="201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302B51-79DC-1ACF-6D6C-2DCDC8A5186B}"/>
              </a:ext>
            </a:extLst>
          </p:cNvPr>
          <p:cNvSpPr/>
          <p:nvPr/>
        </p:nvSpPr>
        <p:spPr>
          <a:xfrm>
            <a:off x="606751" y="485598"/>
            <a:ext cx="9684731" cy="201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937796-7464-7F98-58A2-9FFF3F42FD4D}"/>
              </a:ext>
            </a:extLst>
          </p:cNvPr>
          <p:cNvCxnSpPr>
            <a:cxnSpLocks/>
          </p:cNvCxnSpPr>
          <p:nvPr/>
        </p:nvCxnSpPr>
        <p:spPr>
          <a:xfrm>
            <a:off x="1523447" y="485598"/>
            <a:ext cx="0" cy="605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781D739-99B6-8108-447E-74AC6F135CF7}"/>
              </a:ext>
            </a:extLst>
          </p:cNvPr>
          <p:cNvSpPr txBox="1"/>
          <p:nvPr/>
        </p:nvSpPr>
        <p:spPr>
          <a:xfrm>
            <a:off x="606751" y="591853"/>
            <a:ext cx="677108" cy="179405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Data Source </a:t>
            </a:r>
          </a:p>
          <a:p>
            <a:pPr algn="ctr"/>
            <a:r>
              <a:rPr lang="en-US" sz="1400" dirty="0"/>
              <a:t>(e.g., EHR)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AAB24F-9EEA-D332-FBD5-0B01A9CFE8C2}"/>
              </a:ext>
            </a:extLst>
          </p:cNvPr>
          <p:cNvSpPr txBox="1"/>
          <p:nvPr/>
        </p:nvSpPr>
        <p:spPr>
          <a:xfrm>
            <a:off x="606751" y="2599738"/>
            <a:ext cx="461665" cy="18254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Data Submitter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B85300-D613-DE7D-9BEC-2AE23234DA89}"/>
              </a:ext>
            </a:extLst>
          </p:cNvPr>
          <p:cNvSpPr txBox="1"/>
          <p:nvPr/>
        </p:nvSpPr>
        <p:spPr>
          <a:xfrm>
            <a:off x="606751" y="4633359"/>
            <a:ext cx="677108" cy="178321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Data Receiver </a:t>
            </a:r>
            <a:r>
              <a:rPr lang="en-US" sz="1400" dirty="0"/>
              <a:t>(e.g., RESP-NET Site)</a:t>
            </a:r>
            <a:endParaRPr lang="en-US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FBAD5AA6-A12B-1DD7-55CC-2F2FC240B444}"/>
              </a:ext>
            </a:extLst>
          </p:cNvPr>
          <p:cNvSpPr/>
          <p:nvPr/>
        </p:nvSpPr>
        <p:spPr>
          <a:xfrm>
            <a:off x="2166862" y="596749"/>
            <a:ext cx="316182" cy="31619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3DDB07F0-674B-E5AA-4BD2-FE418DD6212D}"/>
              </a:ext>
            </a:extLst>
          </p:cNvPr>
          <p:cNvSpPr/>
          <p:nvPr/>
        </p:nvSpPr>
        <p:spPr>
          <a:xfrm>
            <a:off x="1720029" y="1105089"/>
            <a:ext cx="1219200" cy="733079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Notify of encounter close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987D5B-5EEA-A67A-17E7-EEA4787B229F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2324953" y="912939"/>
            <a:ext cx="4676" cy="192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F9BF832E-0445-3DD5-7BA6-70150486885C}"/>
              </a:ext>
            </a:extLst>
          </p:cNvPr>
          <p:cNvSpPr/>
          <p:nvPr/>
        </p:nvSpPr>
        <p:spPr>
          <a:xfrm>
            <a:off x="1720029" y="2851002"/>
            <a:ext cx="1219200" cy="84451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Query for limited set of data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(after 72 </a:t>
            </a:r>
            <a:r>
              <a:rPr lang="en-US" sz="1000" dirty="0" err="1">
                <a:solidFill>
                  <a:schemeClr val="tx1"/>
                </a:solidFill>
              </a:rPr>
              <a:t>hr</a:t>
            </a:r>
            <a:r>
              <a:rPr lang="en-US" sz="1000" dirty="0">
                <a:solidFill>
                  <a:schemeClr val="tx1"/>
                </a:solidFill>
              </a:rPr>
              <a:t> delay)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8DB9C381-ECE3-A4D9-3B61-D99F5DC54762}"/>
              </a:ext>
            </a:extLst>
          </p:cNvPr>
          <p:cNvSpPr/>
          <p:nvPr/>
        </p:nvSpPr>
        <p:spPr>
          <a:xfrm>
            <a:off x="3350175" y="1288748"/>
            <a:ext cx="121920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Share data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64F9DF34-336B-EBCA-C117-E089DC45E401}"/>
              </a:ext>
            </a:extLst>
          </p:cNvPr>
          <p:cNvSpPr/>
          <p:nvPr/>
        </p:nvSpPr>
        <p:spPr>
          <a:xfrm>
            <a:off x="3350175" y="2989795"/>
            <a:ext cx="1219200" cy="5669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Evaluate decision logic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2E20ED5C-4E1D-77BF-60C4-55BA9673D2C3}"/>
              </a:ext>
            </a:extLst>
          </p:cNvPr>
          <p:cNvSpPr/>
          <p:nvPr/>
        </p:nvSpPr>
        <p:spPr>
          <a:xfrm>
            <a:off x="8807609" y="2989795"/>
            <a:ext cx="1219200" cy="56692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Create FHIR bundle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43F3C294-1D43-C6E2-B782-8B9A94EC164C}"/>
              </a:ext>
            </a:extLst>
          </p:cNvPr>
          <p:cNvSpPr/>
          <p:nvPr/>
        </p:nvSpPr>
        <p:spPr>
          <a:xfrm>
            <a:off x="8807609" y="4886842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Receive FHIR bundle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93E4B0-17EB-895B-9B95-770A9AEB2955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>
            <a:off x="2329629" y="1838168"/>
            <a:ext cx="0" cy="1012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774F4C4-4700-3315-1CE9-3E85D3829CF6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flipV="1">
            <a:off x="2939229" y="1471628"/>
            <a:ext cx="410946" cy="18016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8B33D0-89BC-16DD-5ED1-6CC41C3063C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3959775" y="1654508"/>
            <a:ext cx="0" cy="1335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CEDF20B-4D7A-0EFE-2267-F0C4EE053C79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9417209" y="3556723"/>
            <a:ext cx="0" cy="1330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E143BF13-E180-6B0B-AB45-FC71E836263F}"/>
              </a:ext>
            </a:extLst>
          </p:cNvPr>
          <p:cNvSpPr/>
          <p:nvPr/>
        </p:nvSpPr>
        <p:spPr>
          <a:xfrm>
            <a:off x="9257693" y="6056212"/>
            <a:ext cx="316182" cy="31619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0A467B-0E76-45F6-F344-E395D63782F2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417209" y="5618362"/>
            <a:ext cx="0" cy="437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A5DECB39-5960-1EE5-72C9-048D1BE9EC0D}"/>
              </a:ext>
            </a:extLst>
          </p:cNvPr>
          <p:cNvSpPr/>
          <p:nvPr/>
        </p:nvSpPr>
        <p:spPr>
          <a:xfrm>
            <a:off x="7355843" y="2907499"/>
            <a:ext cx="1219200" cy="73152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Query for patient-level encounter data</a:t>
            </a: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509B830E-A35E-A6DB-A1CF-41F301EE3027}"/>
              </a:ext>
            </a:extLst>
          </p:cNvPr>
          <p:cNvSpPr/>
          <p:nvPr/>
        </p:nvSpPr>
        <p:spPr>
          <a:xfrm>
            <a:off x="8806184" y="1288748"/>
            <a:ext cx="1219200" cy="36576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Share data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BD41773-840E-1E20-F99B-C7B6165F0DFE}"/>
              </a:ext>
            </a:extLst>
          </p:cNvPr>
          <p:cNvCxnSpPr>
            <a:cxnSpLocks/>
            <a:stCxn id="64" idx="0"/>
            <a:endCxn id="2" idx="1"/>
          </p:cNvCxnSpPr>
          <p:nvPr/>
        </p:nvCxnSpPr>
        <p:spPr>
          <a:xfrm rot="5400000" flipH="1" flipV="1">
            <a:off x="7667878" y="1769194"/>
            <a:ext cx="1435871" cy="8407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1EFBBD-9529-C9E6-2BD2-94513E05013D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9415784" y="1654508"/>
            <a:ext cx="1425" cy="1335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9FC088-942E-2D51-67C4-82AACDFD6ED3}"/>
              </a:ext>
            </a:extLst>
          </p:cNvPr>
          <p:cNvCxnSpPr>
            <a:cxnSpLocks/>
          </p:cNvCxnSpPr>
          <p:nvPr/>
        </p:nvCxnSpPr>
        <p:spPr>
          <a:xfrm flipV="1">
            <a:off x="6967362" y="3273259"/>
            <a:ext cx="3884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B52DCC8E-2034-D843-A38A-783C3046CFC1}"/>
              </a:ext>
            </a:extLst>
          </p:cNvPr>
          <p:cNvSpPr/>
          <p:nvPr/>
        </p:nvSpPr>
        <p:spPr>
          <a:xfrm>
            <a:off x="4960708" y="2673095"/>
            <a:ext cx="2006654" cy="1200329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5A149-30C4-D8E4-75CA-394CB2CF4AE5}"/>
              </a:ext>
            </a:extLst>
          </p:cNvPr>
          <p:cNvSpPr txBox="1"/>
          <p:nvPr/>
        </p:nvSpPr>
        <p:spPr>
          <a:xfrm>
            <a:off x="5002166" y="2765428"/>
            <a:ext cx="1965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 </a:t>
            </a:r>
          </a:p>
          <a:p>
            <a:pPr algn="ctr"/>
            <a:r>
              <a:rPr lang="en-US" sz="1200" dirty="0"/>
              <a:t>catchment area </a:t>
            </a:r>
          </a:p>
          <a:p>
            <a:pPr algn="ctr"/>
            <a:r>
              <a:rPr lang="en-US" sz="1200" dirty="0"/>
              <a:t>AND positive SARSCoV-2 (UC4) OR RSV (UC5)</a:t>
            </a:r>
          </a:p>
          <a:p>
            <a:pPr algn="ctr"/>
            <a:r>
              <a:rPr lang="en-US" sz="1200" dirty="0"/>
              <a:t>lab result?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D18F46-35BE-78FC-BD70-44901B1EB24D}"/>
              </a:ext>
            </a:extLst>
          </p:cNvPr>
          <p:cNvCxnSpPr>
            <a:cxnSpLocks/>
          </p:cNvCxnSpPr>
          <p:nvPr/>
        </p:nvCxnSpPr>
        <p:spPr>
          <a:xfrm>
            <a:off x="4569375" y="3232111"/>
            <a:ext cx="39133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CF35F52-E32E-4DAD-C878-71A04354482E}"/>
              </a:ext>
            </a:extLst>
          </p:cNvPr>
          <p:cNvSpPr txBox="1"/>
          <p:nvPr/>
        </p:nvSpPr>
        <p:spPr>
          <a:xfrm>
            <a:off x="6808115" y="3031692"/>
            <a:ext cx="598838" cy="28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Yes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104E8AA0-250F-6DDC-5AD4-8DB4E3C2B823}"/>
              </a:ext>
            </a:extLst>
          </p:cNvPr>
          <p:cNvSpPr/>
          <p:nvPr/>
        </p:nvSpPr>
        <p:spPr>
          <a:xfrm>
            <a:off x="5805276" y="4176640"/>
            <a:ext cx="316182" cy="31619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7BEB0F-A155-267A-8E22-3BDA6D1D18C9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5963367" y="3873424"/>
            <a:ext cx="668" cy="303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C687F8C-CC8D-2D6F-3C46-8D87ACC0ED66}"/>
              </a:ext>
            </a:extLst>
          </p:cNvPr>
          <p:cNvSpPr txBox="1"/>
          <p:nvPr/>
        </p:nvSpPr>
        <p:spPr>
          <a:xfrm>
            <a:off x="5549641" y="3838935"/>
            <a:ext cx="511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4460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8A2BC-ED36-227C-13A9-2554C4846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9F0B6F65-9C66-3140-1C62-D31AD82349E3}"/>
              </a:ext>
            </a:extLst>
          </p:cNvPr>
          <p:cNvSpPr txBox="1"/>
          <p:nvPr/>
        </p:nvSpPr>
        <p:spPr>
          <a:xfrm>
            <a:off x="4324172" y="8711"/>
            <a:ext cx="382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UC4/5 Activity Diagram - Subscription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8CAAC2-7789-A612-3C77-7BD0F6362963}"/>
              </a:ext>
            </a:extLst>
          </p:cNvPr>
          <p:cNvSpPr/>
          <p:nvPr/>
        </p:nvSpPr>
        <p:spPr>
          <a:xfrm>
            <a:off x="242048" y="4532217"/>
            <a:ext cx="11725831" cy="201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610DB0E-13A7-B73C-E4C9-15E7126EFB59}"/>
              </a:ext>
            </a:extLst>
          </p:cNvPr>
          <p:cNvSpPr/>
          <p:nvPr/>
        </p:nvSpPr>
        <p:spPr>
          <a:xfrm>
            <a:off x="242048" y="2513390"/>
            <a:ext cx="11725834" cy="201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AA914C2-36BD-D8D6-04C2-F40BEA2824E9}"/>
              </a:ext>
            </a:extLst>
          </p:cNvPr>
          <p:cNvSpPr/>
          <p:nvPr/>
        </p:nvSpPr>
        <p:spPr>
          <a:xfrm>
            <a:off x="242047" y="485598"/>
            <a:ext cx="11725831" cy="2011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980CB-FBD7-D3E8-F1CF-9554DD556E65}"/>
              </a:ext>
            </a:extLst>
          </p:cNvPr>
          <p:cNvCxnSpPr>
            <a:cxnSpLocks/>
          </p:cNvCxnSpPr>
          <p:nvPr/>
        </p:nvCxnSpPr>
        <p:spPr>
          <a:xfrm>
            <a:off x="1102106" y="485598"/>
            <a:ext cx="0" cy="6058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950BD4-CD26-16CC-4D52-BB2252E44BA5}"/>
              </a:ext>
            </a:extLst>
          </p:cNvPr>
          <p:cNvSpPr txBox="1"/>
          <p:nvPr/>
        </p:nvSpPr>
        <p:spPr>
          <a:xfrm>
            <a:off x="239195" y="591853"/>
            <a:ext cx="677108" cy="179405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Data Source </a:t>
            </a:r>
          </a:p>
          <a:p>
            <a:pPr algn="ctr"/>
            <a:r>
              <a:rPr lang="en-US" sz="1400" dirty="0"/>
              <a:t>(e.g., EHR)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A461CA-1BE8-FE51-D214-E355B3973E05}"/>
              </a:ext>
            </a:extLst>
          </p:cNvPr>
          <p:cNvSpPr txBox="1"/>
          <p:nvPr/>
        </p:nvSpPr>
        <p:spPr>
          <a:xfrm>
            <a:off x="239195" y="2599738"/>
            <a:ext cx="892552" cy="18254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FHIR App </a:t>
            </a:r>
            <a:endParaRPr lang="en-US" sz="1400" dirty="0"/>
          </a:p>
          <a:p>
            <a:pPr algn="ctr"/>
            <a:r>
              <a:rPr lang="en-US" sz="1400" dirty="0"/>
              <a:t>(or Vendor Developed Solution)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8959B7-D8C7-026C-B864-05666BB6BBF6}"/>
              </a:ext>
            </a:extLst>
          </p:cNvPr>
          <p:cNvSpPr txBox="1"/>
          <p:nvPr/>
        </p:nvSpPr>
        <p:spPr>
          <a:xfrm>
            <a:off x="248160" y="4633359"/>
            <a:ext cx="677108" cy="178321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Data Receiver </a:t>
            </a:r>
            <a:r>
              <a:rPr lang="en-US" sz="1400" dirty="0"/>
              <a:t>(e.g., RESP-NET Site)</a:t>
            </a:r>
            <a:endParaRPr lang="en-US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08765D10-5C68-6B27-25D0-3A869F0AFCA9}"/>
              </a:ext>
            </a:extLst>
          </p:cNvPr>
          <p:cNvSpPr/>
          <p:nvPr/>
        </p:nvSpPr>
        <p:spPr>
          <a:xfrm>
            <a:off x="4990753" y="507099"/>
            <a:ext cx="316182" cy="31619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D99DF75D-2600-7502-DFCD-83276F4EE2B9}"/>
              </a:ext>
            </a:extLst>
          </p:cNvPr>
          <p:cNvSpPr/>
          <p:nvPr/>
        </p:nvSpPr>
        <p:spPr>
          <a:xfrm>
            <a:off x="4472201" y="1187023"/>
            <a:ext cx="1353312" cy="6858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Notify of encounter close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311171-35F9-A859-CEDA-DE8DFC3072DF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148841" y="823289"/>
            <a:ext cx="16" cy="363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1EA9CF59-947F-5A66-319F-1B1D573D9F92}"/>
              </a:ext>
            </a:extLst>
          </p:cNvPr>
          <p:cNvSpPr/>
          <p:nvPr/>
        </p:nvSpPr>
        <p:spPr>
          <a:xfrm>
            <a:off x="4469060" y="2816056"/>
            <a:ext cx="1353312" cy="133502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Query for limited set of data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(after 72 </a:t>
            </a:r>
            <a:r>
              <a:rPr lang="en-US" sz="1000" dirty="0" err="1">
                <a:solidFill>
                  <a:schemeClr val="tx1"/>
                </a:solidFill>
              </a:rPr>
              <a:t>hr</a:t>
            </a:r>
            <a:r>
              <a:rPr lang="en-US" sz="1000" dirty="0">
                <a:solidFill>
                  <a:schemeClr val="tx1"/>
                </a:solidFill>
              </a:rPr>
              <a:t> delay)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43D64A42-7248-1F15-066E-812A849A8102}"/>
              </a:ext>
            </a:extLst>
          </p:cNvPr>
          <p:cNvSpPr/>
          <p:nvPr/>
        </p:nvSpPr>
        <p:spPr>
          <a:xfrm>
            <a:off x="6066486" y="1187023"/>
            <a:ext cx="1353312" cy="6858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Share data</a:t>
            </a:r>
          </a:p>
        </p:txBody>
      </p:sp>
      <p:sp>
        <p:nvSpPr>
          <p:cNvPr id="28" name="Flowchart: Alternate Process 27">
            <a:extLst>
              <a:ext uri="{FF2B5EF4-FFF2-40B4-BE49-F238E27FC236}">
                <a16:creationId xmlns:a16="http://schemas.microsoft.com/office/drawing/2014/main" id="{89D9D234-165C-DFC7-E34C-6DABBDC60823}"/>
              </a:ext>
            </a:extLst>
          </p:cNvPr>
          <p:cNvSpPr/>
          <p:nvPr/>
        </p:nvSpPr>
        <p:spPr>
          <a:xfrm>
            <a:off x="6073012" y="3140668"/>
            <a:ext cx="1353312" cy="6858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Evaluate decision logic</a:t>
            </a:r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C329603F-6D4F-D7F5-A4B8-B120BE84B555}"/>
              </a:ext>
            </a:extLst>
          </p:cNvPr>
          <p:cNvSpPr/>
          <p:nvPr/>
        </p:nvSpPr>
        <p:spPr>
          <a:xfrm>
            <a:off x="10466080" y="3140668"/>
            <a:ext cx="1353312" cy="6858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Validate FHIR resources</a:t>
            </a: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7479BDF7-B7EB-8D3A-0DB9-2AAA80068E0B}"/>
              </a:ext>
            </a:extLst>
          </p:cNvPr>
          <p:cNvSpPr/>
          <p:nvPr/>
        </p:nvSpPr>
        <p:spPr>
          <a:xfrm>
            <a:off x="10466080" y="4904767"/>
            <a:ext cx="1353312" cy="6858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Receive &amp; validate FHIR bundle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5EC235-6323-91E4-A654-CD231E2C65DD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flipH="1">
            <a:off x="5145716" y="1872823"/>
            <a:ext cx="3141" cy="943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8001945-1C71-E5E3-FBEB-A13E43A913C0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 flipV="1">
            <a:off x="5822372" y="1529923"/>
            <a:ext cx="244114" cy="19536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B73F507-452A-07A4-A23E-069C5F6C73D1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6743142" y="1872823"/>
            <a:ext cx="6526" cy="1267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3C737E-7FF7-4B71-6BEB-E5DE8B75A143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11142736" y="3826468"/>
            <a:ext cx="0" cy="1078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3B008A9B-C150-D102-454A-4B51ACEF46BD}"/>
              </a:ext>
            </a:extLst>
          </p:cNvPr>
          <p:cNvSpPr/>
          <p:nvPr/>
        </p:nvSpPr>
        <p:spPr>
          <a:xfrm>
            <a:off x="10981177" y="6018260"/>
            <a:ext cx="316182" cy="31619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C35D415-1497-234B-6F88-AFD7D3334E7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1132346" y="5597714"/>
            <a:ext cx="6922" cy="420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Alternate Process 63">
            <a:extLst>
              <a:ext uri="{FF2B5EF4-FFF2-40B4-BE49-F238E27FC236}">
                <a16:creationId xmlns:a16="http://schemas.microsoft.com/office/drawing/2014/main" id="{3F7B8C97-BA94-24CF-4650-8BA2AADA432A}"/>
              </a:ext>
            </a:extLst>
          </p:cNvPr>
          <p:cNvSpPr/>
          <p:nvPr/>
        </p:nvSpPr>
        <p:spPr>
          <a:xfrm>
            <a:off x="8862129" y="3140668"/>
            <a:ext cx="1353312" cy="6858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Query for patient-level encounter data</a:t>
            </a: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739C2D96-63BA-4122-59B2-ADD21827DF5B}"/>
              </a:ext>
            </a:extLst>
          </p:cNvPr>
          <p:cNvSpPr/>
          <p:nvPr/>
        </p:nvSpPr>
        <p:spPr>
          <a:xfrm>
            <a:off x="10464655" y="1187023"/>
            <a:ext cx="1353312" cy="6858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Share data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21C7D8B-E3B2-BB6F-904A-A039C7272B7D}"/>
              </a:ext>
            </a:extLst>
          </p:cNvPr>
          <p:cNvCxnSpPr>
            <a:cxnSpLocks/>
            <a:stCxn id="64" idx="0"/>
            <a:endCxn id="2" idx="1"/>
          </p:cNvCxnSpPr>
          <p:nvPr/>
        </p:nvCxnSpPr>
        <p:spPr>
          <a:xfrm rot="5400000" flipH="1" flipV="1">
            <a:off x="9196348" y="1872361"/>
            <a:ext cx="1610745" cy="9258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16AFB6-AB62-9326-0727-5099B2B9B82C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>
            <a:off x="11141311" y="1872823"/>
            <a:ext cx="1425" cy="12678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AA8CE29-F6B7-FC15-8D28-8484EFA1FF04}"/>
              </a:ext>
            </a:extLst>
          </p:cNvPr>
          <p:cNvCxnSpPr>
            <a:cxnSpLocks/>
            <a:stCxn id="5" idx="3"/>
            <a:endCxn id="64" idx="1"/>
          </p:cNvCxnSpPr>
          <p:nvPr/>
        </p:nvCxnSpPr>
        <p:spPr>
          <a:xfrm>
            <a:off x="8611489" y="3483568"/>
            <a:ext cx="250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2280B53B-0002-46A9-3075-0CD5F0632E29}"/>
              </a:ext>
            </a:extLst>
          </p:cNvPr>
          <p:cNvSpPr/>
          <p:nvPr/>
        </p:nvSpPr>
        <p:spPr>
          <a:xfrm>
            <a:off x="7676964" y="3049103"/>
            <a:ext cx="934525" cy="868930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82C1F4-4CB4-4C7E-DE92-ACD3ABE5EF6F}"/>
              </a:ext>
            </a:extLst>
          </p:cNvPr>
          <p:cNvCxnSpPr>
            <a:cxnSpLocks/>
            <a:stCxn id="28" idx="3"/>
            <a:endCxn id="5" idx="1"/>
          </p:cNvCxnSpPr>
          <p:nvPr/>
        </p:nvCxnSpPr>
        <p:spPr>
          <a:xfrm>
            <a:off x="7426324" y="3483568"/>
            <a:ext cx="250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40CC0B1-411F-1DB4-21F3-2BFED2C5E48D}"/>
              </a:ext>
            </a:extLst>
          </p:cNvPr>
          <p:cNvSpPr txBox="1"/>
          <p:nvPr/>
        </p:nvSpPr>
        <p:spPr>
          <a:xfrm>
            <a:off x="8402398" y="3202995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Yes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8A4DF928-4A78-9A1F-E0C0-DB3229FD1762}"/>
              </a:ext>
            </a:extLst>
          </p:cNvPr>
          <p:cNvSpPr/>
          <p:nvPr/>
        </p:nvSpPr>
        <p:spPr>
          <a:xfrm>
            <a:off x="7974734" y="4176640"/>
            <a:ext cx="316182" cy="316190"/>
          </a:xfrm>
          <a:prstGeom prst="flowChartConnec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207EE1-BE8A-5B62-883E-38224992A58B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8132825" y="3918033"/>
            <a:ext cx="11402" cy="258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8651DA4-60F8-8DC5-4E1E-113E2BF45FC8}"/>
              </a:ext>
            </a:extLst>
          </p:cNvPr>
          <p:cNvSpPr txBox="1"/>
          <p:nvPr/>
        </p:nvSpPr>
        <p:spPr>
          <a:xfrm>
            <a:off x="7750422" y="3854223"/>
            <a:ext cx="410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DBB0EDE0-E4F1-1896-A753-99E9E1347E0E}"/>
              </a:ext>
            </a:extLst>
          </p:cNvPr>
          <p:cNvSpPr/>
          <p:nvPr/>
        </p:nvSpPr>
        <p:spPr>
          <a:xfrm>
            <a:off x="1260396" y="1187023"/>
            <a:ext cx="1353312" cy="6858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Accepts subscription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EF41A05F-6166-DB4B-1CF4-D325929CFAED}"/>
              </a:ext>
            </a:extLst>
          </p:cNvPr>
          <p:cNvSpPr/>
          <p:nvPr/>
        </p:nvSpPr>
        <p:spPr>
          <a:xfrm>
            <a:off x="1261156" y="2816056"/>
            <a:ext cx="1353312" cy="133502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Subscribe to encounter close AND positive  SARSCoV-2 (UC4) OR RSV (UC5)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test result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EC4022-A856-43EF-E435-5782592EA054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1937052" y="1872823"/>
            <a:ext cx="760" cy="943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0B2C7D-CE9D-7978-078C-0ABD7D7EDB72}"/>
              </a:ext>
            </a:extLst>
          </p:cNvPr>
          <p:cNvSpPr txBox="1"/>
          <p:nvPr/>
        </p:nvSpPr>
        <p:spPr>
          <a:xfrm>
            <a:off x="7693780" y="3122966"/>
            <a:ext cx="873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 </a:t>
            </a:r>
          </a:p>
          <a:p>
            <a:pPr algn="ctr"/>
            <a:r>
              <a:rPr lang="en-US" sz="1200" dirty="0"/>
              <a:t>catchment </a:t>
            </a:r>
          </a:p>
          <a:p>
            <a:pPr algn="ctr"/>
            <a:r>
              <a:rPr lang="en-US" sz="1200" dirty="0"/>
              <a:t>area?</a:t>
            </a: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38AA222B-5E33-2BC1-A325-092B7A38F79D}"/>
              </a:ext>
            </a:extLst>
          </p:cNvPr>
          <p:cNvSpPr/>
          <p:nvPr/>
        </p:nvSpPr>
        <p:spPr>
          <a:xfrm>
            <a:off x="2863609" y="862411"/>
            <a:ext cx="1353312" cy="1335024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Notify of positive SARSCoV-2 OR RSV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lab result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215BFB6B-91AF-EF97-F7AC-33202C39A40D}"/>
              </a:ext>
            </a:extLst>
          </p:cNvPr>
          <p:cNvSpPr/>
          <p:nvPr/>
        </p:nvSpPr>
        <p:spPr>
          <a:xfrm>
            <a:off x="2865108" y="3140668"/>
            <a:ext cx="1353312" cy="6858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Record Encounter ID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BFBE6B-B80D-2AEB-518B-2DABC1210E54}"/>
              </a:ext>
            </a:extLst>
          </p:cNvPr>
          <p:cNvCxnSpPr>
            <a:cxnSpLocks/>
            <a:stCxn id="22" idx="2"/>
            <a:endCxn id="32" idx="0"/>
          </p:cNvCxnSpPr>
          <p:nvPr/>
        </p:nvCxnSpPr>
        <p:spPr>
          <a:xfrm>
            <a:off x="3540265" y="2197435"/>
            <a:ext cx="1499" cy="943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382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0F1A935-F2D8-C32C-9DD0-F16DB32CA958}"/>
              </a:ext>
            </a:extLst>
          </p:cNvPr>
          <p:cNvGrpSpPr/>
          <p:nvPr/>
        </p:nvGrpSpPr>
        <p:grpSpPr>
          <a:xfrm>
            <a:off x="611120" y="677968"/>
            <a:ext cx="1375873" cy="5517733"/>
            <a:chOff x="611120" y="677968"/>
            <a:chExt cx="1375873" cy="551773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20B519-B1D2-7FFA-9974-193F52007953}"/>
                </a:ext>
              </a:extLst>
            </p:cNvPr>
            <p:cNvSpPr txBox="1"/>
            <p:nvPr/>
          </p:nvSpPr>
          <p:spPr>
            <a:xfrm rot="5400000">
              <a:off x="1068224" y="220864"/>
              <a:ext cx="461665" cy="13758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/>
                <a:t>EHR System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2E8F2E-6867-2B6F-E339-7BC151E15E2C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1299056" y="1139633"/>
              <a:ext cx="0" cy="505606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0504EA-6550-4E6C-6278-AA2F32C8C32D}"/>
              </a:ext>
            </a:extLst>
          </p:cNvPr>
          <p:cNvGrpSpPr/>
          <p:nvPr/>
        </p:nvGrpSpPr>
        <p:grpSpPr>
          <a:xfrm>
            <a:off x="3644877" y="677968"/>
            <a:ext cx="1375873" cy="5502064"/>
            <a:chOff x="3644877" y="677968"/>
            <a:chExt cx="1375873" cy="55020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049A1E-A895-B3DA-153B-B983326DDCFB}"/>
                </a:ext>
              </a:extLst>
            </p:cNvPr>
            <p:cNvSpPr txBox="1"/>
            <p:nvPr/>
          </p:nvSpPr>
          <p:spPr>
            <a:xfrm rot="5400000">
              <a:off x="4101981" y="220864"/>
              <a:ext cx="461665" cy="13758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/>
                <a:t>FHIR App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B53FC6-9528-343E-F0BB-D3830D367C56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332813" y="1139633"/>
              <a:ext cx="0" cy="504039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5066B5-BA55-BDF7-D456-A2E42629C1E9}"/>
              </a:ext>
            </a:extLst>
          </p:cNvPr>
          <p:cNvGrpSpPr/>
          <p:nvPr/>
        </p:nvGrpSpPr>
        <p:grpSpPr>
          <a:xfrm>
            <a:off x="6652801" y="677968"/>
            <a:ext cx="1447796" cy="5502064"/>
            <a:chOff x="7001598" y="677968"/>
            <a:chExt cx="1447796" cy="550206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A5464B-5DA0-17FA-F41E-83FABA1F8158}"/>
                </a:ext>
              </a:extLst>
            </p:cNvPr>
            <p:cNvSpPr txBox="1"/>
            <p:nvPr/>
          </p:nvSpPr>
          <p:spPr>
            <a:xfrm rot="5400000">
              <a:off x="7494663" y="184903"/>
              <a:ext cx="461665" cy="14477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dirty="0"/>
                <a:t>CDC Datastore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4A0AD6-3C0C-B8FF-830F-05FDE3072980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>
              <a:off x="7725495" y="1139634"/>
              <a:ext cx="1" cy="504039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09BA7BF-97AA-C24F-5D95-2A9B914E2DB9}"/>
              </a:ext>
            </a:extLst>
          </p:cNvPr>
          <p:cNvSpPr/>
          <p:nvPr/>
        </p:nvSpPr>
        <p:spPr>
          <a:xfrm>
            <a:off x="1222049" y="1606609"/>
            <a:ext cx="162367" cy="33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85B2E1-5995-223F-C700-1AD3FE8A2BDE}"/>
              </a:ext>
            </a:extLst>
          </p:cNvPr>
          <p:cNvSpPr/>
          <p:nvPr/>
        </p:nvSpPr>
        <p:spPr>
          <a:xfrm>
            <a:off x="4268725" y="1606609"/>
            <a:ext cx="162367" cy="33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9C33E4-1D92-3A3A-39FC-BCF81B61365E}"/>
              </a:ext>
            </a:extLst>
          </p:cNvPr>
          <p:cNvCxnSpPr>
            <a:cxnSpLocks/>
          </p:cNvCxnSpPr>
          <p:nvPr/>
        </p:nvCxnSpPr>
        <p:spPr>
          <a:xfrm>
            <a:off x="1384416" y="1636516"/>
            <a:ext cx="28843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EB5368A-300F-06C0-0B64-DE137DEC3BB4}"/>
              </a:ext>
            </a:extLst>
          </p:cNvPr>
          <p:cNvSpPr txBox="1"/>
          <p:nvPr/>
        </p:nvSpPr>
        <p:spPr>
          <a:xfrm>
            <a:off x="2288238" y="1618684"/>
            <a:ext cx="101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Trigger Code</a:t>
            </a:r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DC334D03-C7CD-3529-35E4-76D8EB820577}"/>
              </a:ext>
            </a:extLst>
          </p:cNvPr>
          <p:cNvSpPr/>
          <p:nvPr/>
        </p:nvSpPr>
        <p:spPr>
          <a:xfrm>
            <a:off x="4836921" y="1469877"/>
            <a:ext cx="1125396" cy="47001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</a:rPr>
              <a:t>Notify Subscriber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3A6A7409-6E45-F9B2-2E15-D31948D3DDCA}"/>
              </a:ext>
            </a:extLst>
          </p:cNvPr>
          <p:cNvCxnSpPr>
            <a:cxnSpLocks/>
            <a:stCxn id="27" idx="0"/>
          </p:cNvCxnSpPr>
          <p:nvPr/>
        </p:nvCxnSpPr>
        <p:spPr>
          <a:xfrm rot="5400000" flipH="1" flipV="1">
            <a:off x="3854857" y="409548"/>
            <a:ext cx="148807" cy="2269467"/>
          </a:xfrm>
          <a:prstGeom prst="curvedConnector2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9CA9BB5-E6FE-0E41-84A3-A5FE0720E347}"/>
              </a:ext>
            </a:extLst>
          </p:cNvPr>
          <p:cNvSpPr/>
          <p:nvPr/>
        </p:nvSpPr>
        <p:spPr>
          <a:xfrm>
            <a:off x="1220621" y="2767414"/>
            <a:ext cx="162367" cy="33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D8F408-7142-0ED9-0A27-AA2C2A2F1A99}"/>
              </a:ext>
            </a:extLst>
          </p:cNvPr>
          <p:cNvSpPr/>
          <p:nvPr/>
        </p:nvSpPr>
        <p:spPr>
          <a:xfrm>
            <a:off x="4267297" y="2767414"/>
            <a:ext cx="162367" cy="33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E62190-1287-F493-BAB7-AC1ADE3D8877}"/>
              </a:ext>
            </a:extLst>
          </p:cNvPr>
          <p:cNvCxnSpPr>
            <a:cxnSpLocks/>
          </p:cNvCxnSpPr>
          <p:nvPr/>
        </p:nvCxnSpPr>
        <p:spPr>
          <a:xfrm flipH="1">
            <a:off x="1382988" y="2788775"/>
            <a:ext cx="28843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77DE270-F46A-2DA4-6AB2-71F8E4B4DA27}"/>
              </a:ext>
            </a:extLst>
          </p:cNvPr>
          <p:cNvSpPr txBox="1"/>
          <p:nvPr/>
        </p:nvSpPr>
        <p:spPr>
          <a:xfrm>
            <a:off x="2286810" y="2779489"/>
            <a:ext cx="101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FHIR Query</a:t>
            </a:r>
          </a:p>
        </p:txBody>
      </p:sp>
      <p:sp>
        <p:nvSpPr>
          <p:cNvPr id="44" name="Rectangle: Folded Corner 43">
            <a:extLst>
              <a:ext uri="{FF2B5EF4-FFF2-40B4-BE49-F238E27FC236}">
                <a16:creationId xmlns:a16="http://schemas.microsoft.com/office/drawing/2014/main" id="{6C32E678-9161-5E11-F874-2345C8F4275C}"/>
              </a:ext>
            </a:extLst>
          </p:cNvPr>
          <p:cNvSpPr/>
          <p:nvPr/>
        </p:nvSpPr>
        <p:spPr>
          <a:xfrm>
            <a:off x="4835493" y="2630682"/>
            <a:ext cx="1125396" cy="47001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</a:rPr>
              <a:t>Query for limited data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2D17CB49-BC34-C47A-6265-6346312B71F7}"/>
              </a:ext>
            </a:extLst>
          </p:cNvPr>
          <p:cNvCxnSpPr>
            <a:cxnSpLocks/>
            <a:stCxn id="43" idx="0"/>
          </p:cNvCxnSpPr>
          <p:nvPr/>
        </p:nvCxnSpPr>
        <p:spPr>
          <a:xfrm rot="5400000" flipH="1" flipV="1">
            <a:off x="3853429" y="1570353"/>
            <a:ext cx="148807" cy="2269467"/>
          </a:xfrm>
          <a:prstGeom prst="curvedConnector2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2E1051A-C484-96B4-3201-CBA3FA9E79C2}"/>
              </a:ext>
            </a:extLst>
          </p:cNvPr>
          <p:cNvSpPr/>
          <p:nvPr/>
        </p:nvSpPr>
        <p:spPr>
          <a:xfrm>
            <a:off x="1212083" y="3303636"/>
            <a:ext cx="164592" cy="14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D995AB-8B85-591B-2ABE-23DF8B50DFE1}"/>
              </a:ext>
            </a:extLst>
          </p:cNvPr>
          <p:cNvSpPr/>
          <p:nvPr/>
        </p:nvSpPr>
        <p:spPr>
          <a:xfrm>
            <a:off x="4258758" y="3303636"/>
            <a:ext cx="164592" cy="14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D252138-CD43-A358-D33D-AC8A286484FA}"/>
              </a:ext>
            </a:extLst>
          </p:cNvPr>
          <p:cNvCxnSpPr>
            <a:cxnSpLocks/>
          </p:cNvCxnSpPr>
          <p:nvPr/>
        </p:nvCxnSpPr>
        <p:spPr>
          <a:xfrm>
            <a:off x="1374449" y="3333543"/>
            <a:ext cx="28843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934F9DC-AB2B-2BB7-FBC3-D2E36482F3E9}"/>
              </a:ext>
            </a:extLst>
          </p:cNvPr>
          <p:cNvSpPr txBox="1"/>
          <p:nvPr/>
        </p:nvSpPr>
        <p:spPr>
          <a:xfrm>
            <a:off x="2175261" y="3315711"/>
            <a:ext cx="119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FHIR Resources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BAB2937-3983-7DBD-91D6-2F5C76614DB7}"/>
              </a:ext>
            </a:extLst>
          </p:cNvPr>
          <p:cNvSpPr/>
          <p:nvPr/>
        </p:nvSpPr>
        <p:spPr>
          <a:xfrm>
            <a:off x="4258758" y="3744961"/>
            <a:ext cx="164584" cy="639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Folded Corner 56">
            <a:extLst>
              <a:ext uri="{FF2B5EF4-FFF2-40B4-BE49-F238E27FC236}">
                <a16:creationId xmlns:a16="http://schemas.microsoft.com/office/drawing/2014/main" id="{B00251AE-00E9-688F-87B3-4AEC0A39DF6A}"/>
              </a:ext>
            </a:extLst>
          </p:cNvPr>
          <p:cNvSpPr/>
          <p:nvPr/>
        </p:nvSpPr>
        <p:spPr>
          <a:xfrm>
            <a:off x="4768719" y="3744961"/>
            <a:ext cx="1125396" cy="47001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</a:rPr>
              <a:t>Evaluate decision logic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4DACDFFB-5001-795C-5354-722923683429}"/>
              </a:ext>
            </a:extLst>
          </p:cNvPr>
          <p:cNvCxnSpPr>
            <a:cxnSpLocks/>
            <a:stCxn id="56" idx="0"/>
            <a:endCxn id="56" idx="3"/>
          </p:cNvCxnSpPr>
          <p:nvPr/>
        </p:nvCxnSpPr>
        <p:spPr>
          <a:xfrm rot="16200000" flipH="1">
            <a:off x="4222438" y="3863573"/>
            <a:ext cx="319516" cy="82292"/>
          </a:xfrm>
          <a:prstGeom prst="curvedConnector4">
            <a:avLst>
              <a:gd name="adj1" fmla="val -71546"/>
              <a:gd name="adj2" fmla="val 37779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F88E5F5-CFFF-1C7F-910A-10BD35BF13D5}"/>
              </a:ext>
            </a:extLst>
          </p:cNvPr>
          <p:cNvSpPr/>
          <p:nvPr/>
        </p:nvSpPr>
        <p:spPr>
          <a:xfrm>
            <a:off x="1201250" y="4675525"/>
            <a:ext cx="162367" cy="33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A580C25-1A9C-9E2B-90D2-DB1EF63B2F40}"/>
              </a:ext>
            </a:extLst>
          </p:cNvPr>
          <p:cNvSpPr/>
          <p:nvPr/>
        </p:nvSpPr>
        <p:spPr>
          <a:xfrm>
            <a:off x="4247926" y="4675525"/>
            <a:ext cx="162367" cy="333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684D371-D9D1-4FD1-602E-887B3B2E2D6B}"/>
              </a:ext>
            </a:extLst>
          </p:cNvPr>
          <p:cNvCxnSpPr>
            <a:cxnSpLocks/>
          </p:cNvCxnSpPr>
          <p:nvPr/>
        </p:nvCxnSpPr>
        <p:spPr>
          <a:xfrm flipH="1">
            <a:off x="1363617" y="4696886"/>
            <a:ext cx="28843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23EED27-9530-815A-E5F4-864CA7A62390}"/>
              </a:ext>
            </a:extLst>
          </p:cNvPr>
          <p:cNvSpPr txBox="1"/>
          <p:nvPr/>
        </p:nvSpPr>
        <p:spPr>
          <a:xfrm>
            <a:off x="2267439" y="4687600"/>
            <a:ext cx="1012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FHIR Query</a:t>
            </a:r>
          </a:p>
        </p:txBody>
      </p:sp>
      <p:sp>
        <p:nvSpPr>
          <p:cNvPr id="68" name="Rectangle: Folded Corner 67">
            <a:extLst>
              <a:ext uri="{FF2B5EF4-FFF2-40B4-BE49-F238E27FC236}">
                <a16:creationId xmlns:a16="http://schemas.microsoft.com/office/drawing/2014/main" id="{F9710D58-83B3-9B92-B5C6-55205CDCD0C0}"/>
              </a:ext>
            </a:extLst>
          </p:cNvPr>
          <p:cNvSpPr/>
          <p:nvPr/>
        </p:nvSpPr>
        <p:spPr>
          <a:xfrm>
            <a:off x="4816122" y="4538793"/>
            <a:ext cx="1125396" cy="47001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</a:rPr>
              <a:t>Query for data</a:t>
            </a: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EFC06CBE-44A3-ED12-C2EA-51B51A2F948B}"/>
              </a:ext>
            </a:extLst>
          </p:cNvPr>
          <p:cNvCxnSpPr>
            <a:cxnSpLocks/>
            <a:stCxn id="67" idx="0"/>
          </p:cNvCxnSpPr>
          <p:nvPr/>
        </p:nvCxnSpPr>
        <p:spPr>
          <a:xfrm rot="5400000" flipH="1" flipV="1">
            <a:off x="3834058" y="3478464"/>
            <a:ext cx="148807" cy="2269467"/>
          </a:xfrm>
          <a:prstGeom prst="curvedConnector2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7067E4DA-EFC2-6FE3-9BFF-6C18C194F99F}"/>
              </a:ext>
            </a:extLst>
          </p:cNvPr>
          <p:cNvSpPr/>
          <p:nvPr/>
        </p:nvSpPr>
        <p:spPr>
          <a:xfrm>
            <a:off x="1202139" y="5211747"/>
            <a:ext cx="164592" cy="14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E4C5B09-D571-F68E-0522-AD692E4D0F4B}"/>
              </a:ext>
            </a:extLst>
          </p:cNvPr>
          <p:cNvSpPr/>
          <p:nvPr/>
        </p:nvSpPr>
        <p:spPr>
          <a:xfrm>
            <a:off x="4248814" y="5211747"/>
            <a:ext cx="164592" cy="14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903096F-7E99-F13A-6DB2-396C07E10A96}"/>
              </a:ext>
            </a:extLst>
          </p:cNvPr>
          <p:cNvCxnSpPr>
            <a:cxnSpLocks/>
          </p:cNvCxnSpPr>
          <p:nvPr/>
        </p:nvCxnSpPr>
        <p:spPr>
          <a:xfrm>
            <a:off x="1364505" y="5241654"/>
            <a:ext cx="28843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CBF3532-5653-C2A3-CC76-4265E197A436}"/>
              </a:ext>
            </a:extLst>
          </p:cNvPr>
          <p:cNvSpPr txBox="1"/>
          <p:nvPr/>
        </p:nvSpPr>
        <p:spPr>
          <a:xfrm>
            <a:off x="2163448" y="5241162"/>
            <a:ext cx="119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FHIR Resources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C2CD8FE-9298-B39C-0A06-7FA98A7EEE01}"/>
              </a:ext>
            </a:extLst>
          </p:cNvPr>
          <p:cNvSpPr/>
          <p:nvPr/>
        </p:nvSpPr>
        <p:spPr>
          <a:xfrm>
            <a:off x="4247003" y="5690752"/>
            <a:ext cx="164592" cy="14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F4E95E5-0DD5-362D-6E29-E3F65581C61C}"/>
              </a:ext>
            </a:extLst>
          </p:cNvPr>
          <p:cNvSpPr/>
          <p:nvPr/>
        </p:nvSpPr>
        <p:spPr>
          <a:xfrm>
            <a:off x="7293678" y="5690752"/>
            <a:ext cx="164592" cy="146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A090B56-BAB2-99EC-50B0-8059F6F05AF3}"/>
              </a:ext>
            </a:extLst>
          </p:cNvPr>
          <p:cNvCxnSpPr>
            <a:cxnSpLocks/>
          </p:cNvCxnSpPr>
          <p:nvPr/>
        </p:nvCxnSpPr>
        <p:spPr>
          <a:xfrm>
            <a:off x="4409369" y="5720659"/>
            <a:ext cx="28843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39B211D-B6B1-9279-DB72-7D94BF948974}"/>
              </a:ext>
            </a:extLst>
          </p:cNvPr>
          <p:cNvSpPr txBox="1"/>
          <p:nvPr/>
        </p:nvSpPr>
        <p:spPr>
          <a:xfrm>
            <a:off x="5210181" y="5702827"/>
            <a:ext cx="1192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FHIR Submit</a:t>
            </a:r>
          </a:p>
        </p:txBody>
      </p:sp>
      <p:sp>
        <p:nvSpPr>
          <p:cNvPr id="78" name="Rectangle: Folded Corner 77">
            <a:extLst>
              <a:ext uri="{FF2B5EF4-FFF2-40B4-BE49-F238E27FC236}">
                <a16:creationId xmlns:a16="http://schemas.microsoft.com/office/drawing/2014/main" id="{DA2E8C22-1FE7-61D2-D0A5-487D2243DBCD}"/>
              </a:ext>
            </a:extLst>
          </p:cNvPr>
          <p:cNvSpPr/>
          <p:nvPr/>
        </p:nvSpPr>
        <p:spPr>
          <a:xfrm>
            <a:off x="4809952" y="5164440"/>
            <a:ext cx="1125396" cy="47001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</a:rPr>
              <a:t>Validate FHIR resources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1067CB4B-5D56-07D9-0DDB-A483DAF67C84}"/>
              </a:ext>
            </a:extLst>
          </p:cNvPr>
          <p:cNvCxnSpPr>
            <a:cxnSpLocks/>
            <a:stCxn id="73" idx="0"/>
          </p:cNvCxnSpPr>
          <p:nvPr/>
        </p:nvCxnSpPr>
        <p:spPr>
          <a:xfrm rot="5400000" flipH="1" flipV="1">
            <a:off x="3738232" y="4169443"/>
            <a:ext cx="93187" cy="2050253"/>
          </a:xfrm>
          <a:prstGeom prst="curvedConnector2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392D00EE-FA65-3C3D-D8E4-AA35CC6D3409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4588654" y="3592710"/>
            <a:ext cx="742763" cy="152251"/>
          </a:xfrm>
          <a:prstGeom prst="curvedConnector2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: Folded Corner 85">
            <a:extLst>
              <a:ext uri="{FF2B5EF4-FFF2-40B4-BE49-F238E27FC236}">
                <a16:creationId xmlns:a16="http://schemas.microsoft.com/office/drawing/2014/main" id="{2F93C921-F19B-8143-763E-8EF8D81F60F1}"/>
              </a:ext>
            </a:extLst>
          </p:cNvPr>
          <p:cNvSpPr/>
          <p:nvPr/>
        </p:nvSpPr>
        <p:spPr>
          <a:xfrm>
            <a:off x="8100596" y="5634458"/>
            <a:ext cx="1321381" cy="470018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</a:rPr>
              <a:t>Validate &amp; Submit FHIR bundle</a:t>
            </a:r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2286DACD-3751-5ECF-ECD6-C57EBF048A7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28877" y="4639461"/>
            <a:ext cx="93187" cy="2050253"/>
          </a:xfrm>
          <a:prstGeom prst="curvedConnector2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9E715E7-1EF8-2973-2656-D05A1D9BA5BF}"/>
              </a:ext>
            </a:extLst>
          </p:cNvPr>
          <p:cNvSpPr txBox="1"/>
          <p:nvPr/>
        </p:nvSpPr>
        <p:spPr>
          <a:xfrm>
            <a:off x="4324172" y="188007"/>
            <a:ext cx="320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UC1 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93820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8393</TotalTime>
  <Words>881</Words>
  <Application>Microsoft Office PowerPoint</Application>
  <PresentationFormat>Widescreen</PresentationFormat>
  <Paragraphs>222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Becky Angeles</dc:creator>
  <cp:lastModifiedBy>Becky Angeles</cp:lastModifiedBy>
  <cp:revision>26</cp:revision>
  <dcterms:created xsi:type="dcterms:W3CDTF">2023-01-03T19:53:16Z</dcterms:created>
  <dcterms:modified xsi:type="dcterms:W3CDTF">2025-06-30T19:33:06Z</dcterms:modified>
</cp:coreProperties>
</file>