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125-2F3F-4D05-9FC0-991EBC1E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CFDB8-505A-48C4-B9CE-4598BFC3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96D2-3DAE-4F87-86F3-CB48C7DE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7455-8166-4534-A07F-C9DA9E2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985E-BFC5-48C9-B4E7-63B63ECD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0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E9C-F846-48E7-B110-6ACE6FC2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0D21-8A5A-41BA-978B-DBD7127C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E1B7-4DED-4BF6-9B06-8FB5E45A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45B7-85CF-4D73-9881-F9749460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8582-AC7E-45B6-87BB-97B6E676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58A3D-1344-4742-859C-BEBAB3D8A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8526B-C2F4-4399-8607-F2A66808B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E787-1B14-47F0-801E-26D4419D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1E14-CDF8-41DC-BB5E-3E2C4869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2773-82FD-464E-AE16-C0272E6A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F899-925B-481F-81E5-3B30C512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DF6A-0331-434B-93D4-63480988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1EFF-6458-488D-8FD8-43E35831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288D-1F4D-489F-ADA5-952F57B3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750A-E70D-4BE5-96B8-36EA52FD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557-0042-4B37-B58F-5EF78FC2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C2B8-A1A4-48F7-A96D-D4FAC6A5A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0574-34A2-4DB9-BD68-5B2E3ED4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BC6A-5D5C-405B-80CC-6216536F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F77C-AC20-421B-9C0B-8F716C80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9DD0-2578-4132-8C4E-3DB2FEF9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F7A7-1413-4C2D-8CB2-FEB41345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BEDCC-F433-4E59-9DCC-8EB39D04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F87F-1EE8-4B02-9BA6-290542A9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4E8A9-570D-440A-B0C0-E25D11D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0658B-42FC-4228-A0B4-6C8A6330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51C3-AAA2-4EED-AFB5-88746644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45A2-CD53-488B-8945-4940B8AE3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98E7B-9106-4EDB-8ECF-A4B47B5C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4955A-150C-48FF-AD54-65B68A08B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0CA2C-19FF-4C4F-A6AD-0CF44D438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730B-292F-478D-834A-03AEA39E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815DC-859A-485F-BA33-B799C934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C9645-9A92-47B0-A01A-D9BF5C2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2826-C2A5-4A76-979F-C0BF5886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8A5C9-B6FA-4D25-937A-D7F9BB49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1F1EC-A919-4590-AAD2-E8D0B06F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D4AF7-2D8F-41CF-8F08-03E43991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F6D64-482B-423D-B79D-4019A86B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6B9A8-E97D-4D16-BD82-7C6BB5DB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3392E-469E-450C-9764-390B7C44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8C50-13B3-4FA2-BFB6-2604079E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1839-6A8D-438B-B485-D84A844B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F4898-ED9F-4A51-8899-8FE356AA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BD167-7AA6-45EC-9FA6-8275B1CF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D474-1CC5-4A7D-834C-2B5CC4A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E0A0-80D0-419B-B1EB-0FCF8978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1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5931-64DB-482A-BFE4-659174B0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988F5-F927-4435-91F0-86210E1E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F8632-E4BA-426B-9C33-49963630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0D4F6-D0FD-46E6-8F4F-7F4B6B85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11F4-E829-4CDD-857D-D90E34B2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7B11-655A-4DC8-845C-44A6D68F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B75D9-0588-469A-9A42-23BF4334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A330-D58D-434D-9385-54ACAE8CB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0CC98-4A24-4807-B2A0-93B6ABFAC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9F06-053A-4BB6-99C7-EB4DCA56B27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AB5A-EC84-4053-8CAB-62153770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2BFC-E68C-4B62-8D41-21E5171DD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7D1D-E1FD-4C9B-9FF6-35EC92DF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3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1744805" y="521425"/>
            <a:ext cx="7684349" cy="5552398"/>
            <a:chOff x="3393743" y="521425"/>
            <a:chExt cx="5552417" cy="555239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023AB-FAD8-4BF0-950E-A87A804B60FF}"/>
                </a:ext>
              </a:extLst>
            </p:cNvPr>
            <p:cNvSpPr/>
            <p:nvPr/>
          </p:nvSpPr>
          <p:spPr>
            <a:xfrm>
              <a:off x="3393743" y="521425"/>
              <a:ext cx="5552417" cy="5552398"/>
            </a:xfrm>
            <a:custGeom>
              <a:avLst/>
              <a:gdLst>
                <a:gd name="connsiteX0" fmla="*/ 0 w 5552417"/>
                <a:gd name="connsiteY0" fmla="*/ 2776209 h 5552398"/>
                <a:gd name="connsiteX1" fmla="*/ 2776209 w 5552417"/>
                <a:gd name="connsiteY1" fmla="*/ 5552399 h 5552398"/>
                <a:gd name="connsiteX2" fmla="*/ 5552418 w 5552417"/>
                <a:gd name="connsiteY2" fmla="*/ 2776209 h 5552398"/>
                <a:gd name="connsiteX3" fmla="*/ 2776209 w 5552417"/>
                <a:gd name="connsiteY3" fmla="*/ 0 h 5552398"/>
                <a:gd name="connsiteX4" fmla="*/ 0 w 5552417"/>
                <a:gd name="connsiteY4" fmla="*/ 2776209 h 555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2417" h="5552398">
                  <a:moveTo>
                    <a:pt x="0" y="2776209"/>
                  </a:moveTo>
                  <a:cubicBezTo>
                    <a:pt x="0" y="4309463"/>
                    <a:pt x="1242955" y="5552399"/>
                    <a:pt x="2776209" y="5552399"/>
                  </a:cubicBezTo>
                  <a:cubicBezTo>
                    <a:pt x="4309463" y="5552399"/>
                    <a:pt x="5552418" y="4309463"/>
                    <a:pt x="5552418" y="2776209"/>
                  </a:cubicBezTo>
                  <a:cubicBezTo>
                    <a:pt x="5552418" y="1242949"/>
                    <a:pt x="4309463" y="0"/>
                    <a:pt x="2776209" y="0"/>
                  </a:cubicBezTo>
                  <a:cubicBezTo>
                    <a:pt x="1242955" y="0"/>
                    <a:pt x="0" y="1242949"/>
                    <a:pt x="0" y="2776209"/>
                  </a:cubicBezTo>
                </a:path>
              </a:pathLst>
            </a:custGeom>
            <a:solidFill>
              <a:srgbClr val="1F77B4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B35693-DAFD-4F77-86BA-93B3AF6EAEDC}"/>
                </a:ext>
              </a:extLst>
            </p:cNvPr>
            <p:cNvSpPr txBox="1"/>
            <p:nvPr/>
          </p:nvSpPr>
          <p:spPr>
            <a:xfrm>
              <a:off x="3564320" y="1358615"/>
              <a:ext cx="881674" cy="63081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624" spc="0" baseline="12007" dirty="0">
                  <a:solidFill>
                    <a:srgbClr val="1F77B4"/>
                  </a:solidFill>
                  <a:latin typeface="Arial"/>
                  <a:cs typeface="Arial"/>
                  <a:sym typeface="Arial"/>
                  <a:rtl val="0"/>
                </a:rPr>
                <a:t>COVID-19</a:t>
              </a:r>
              <a:br>
                <a:rPr lang="en-US" sz="2624" spc="0" baseline="12007" dirty="0">
                  <a:solidFill>
                    <a:srgbClr val="1F77B4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624" spc="0" baseline="12007" dirty="0">
                  <a:solidFill>
                    <a:srgbClr val="1F77B4"/>
                  </a:solidFill>
                  <a:latin typeface="Arial"/>
                  <a:cs typeface="Arial"/>
                  <a:sym typeface="Arial"/>
                  <a:rtl val="0"/>
                </a:rPr>
                <a:t>Patients</a:t>
              </a:r>
            </a:p>
          </p:txBody>
        </p:sp>
      </p:grpSp>
      <p:grpSp>
        <p:nvGrpSpPr>
          <p:cNvPr id="17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2735275" y="585951"/>
            <a:ext cx="6200984" cy="5364123"/>
            <a:chOff x="3616996" y="615562"/>
            <a:chExt cx="5364139" cy="536412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0BEED-C564-426B-BFD5-C1A6910113CA}"/>
                </a:ext>
              </a:extLst>
            </p:cNvPr>
            <p:cNvSpPr/>
            <p:nvPr/>
          </p:nvSpPr>
          <p:spPr>
            <a:xfrm>
              <a:off x="3616996" y="615562"/>
              <a:ext cx="5364139" cy="5364123"/>
            </a:xfrm>
            <a:custGeom>
              <a:avLst/>
              <a:gdLst>
                <a:gd name="connsiteX0" fmla="*/ 0 w 5364139"/>
                <a:gd name="connsiteY0" fmla="*/ 2682072 h 5364123"/>
                <a:gd name="connsiteX1" fmla="*/ 2682070 w 5364139"/>
                <a:gd name="connsiteY1" fmla="*/ 5364124 h 5364123"/>
                <a:gd name="connsiteX2" fmla="*/ 5364140 w 5364139"/>
                <a:gd name="connsiteY2" fmla="*/ 2682072 h 5364123"/>
                <a:gd name="connsiteX3" fmla="*/ 2682070 w 5364139"/>
                <a:gd name="connsiteY3" fmla="*/ 0 h 5364123"/>
                <a:gd name="connsiteX4" fmla="*/ 0 w 5364139"/>
                <a:gd name="connsiteY4" fmla="*/ 2682072 h 53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4139" h="5364123">
                  <a:moveTo>
                    <a:pt x="0" y="2682072"/>
                  </a:moveTo>
                  <a:cubicBezTo>
                    <a:pt x="0" y="4163325"/>
                    <a:pt x="1200799" y="5364124"/>
                    <a:pt x="2682070" y="5364124"/>
                  </a:cubicBezTo>
                  <a:cubicBezTo>
                    <a:pt x="4163341" y="5364124"/>
                    <a:pt x="5364140" y="4163325"/>
                    <a:pt x="5364140" y="2682072"/>
                  </a:cubicBezTo>
                  <a:cubicBezTo>
                    <a:pt x="5364140" y="1200801"/>
                    <a:pt x="4163323" y="0"/>
                    <a:pt x="2682070" y="0"/>
                  </a:cubicBezTo>
                  <a:cubicBezTo>
                    <a:pt x="1200799" y="0"/>
                    <a:pt x="0" y="1200801"/>
                    <a:pt x="0" y="2682072"/>
                  </a:cubicBezTo>
                </a:path>
              </a:pathLst>
            </a:custGeom>
            <a:solidFill>
              <a:srgbClr val="FF7F0E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BFC78-DB85-4958-B66F-AF1D9497DEFE}"/>
                </a:ext>
              </a:extLst>
            </p:cNvPr>
            <p:cNvSpPr txBox="1"/>
            <p:nvPr/>
          </p:nvSpPr>
          <p:spPr>
            <a:xfrm>
              <a:off x="4500295" y="1504159"/>
              <a:ext cx="590005" cy="35052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2624" spc="0" baseline="12007" dirty="0">
                  <a:solidFill>
                    <a:srgbClr val="FF7F0E"/>
                  </a:solidFill>
                  <a:latin typeface="Arial"/>
                  <a:cs typeface="Arial"/>
                  <a:sym typeface="Arial"/>
                  <a:rtl val="0"/>
                </a:rPr>
                <a:t>Live</a:t>
              </a:r>
            </a:p>
          </p:txBody>
        </p:sp>
      </p:grpSp>
      <p:grpSp>
        <p:nvGrpSpPr>
          <p:cNvPr id="20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1785255" y="2445902"/>
            <a:ext cx="925472" cy="1433619"/>
            <a:chOff x="4148128" y="5009635"/>
            <a:chExt cx="1433618" cy="143361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5023F2-8556-462D-9C25-E02E535DA2DD}"/>
                </a:ext>
              </a:extLst>
            </p:cNvPr>
            <p:cNvSpPr/>
            <p:nvPr/>
          </p:nvSpPr>
          <p:spPr>
            <a:xfrm>
              <a:off x="4148128" y="5009635"/>
              <a:ext cx="1433618" cy="1433619"/>
            </a:xfrm>
            <a:custGeom>
              <a:avLst/>
              <a:gdLst>
                <a:gd name="connsiteX0" fmla="*/ 0 w 1433618"/>
                <a:gd name="connsiteY0" fmla="*/ 716801 h 1433619"/>
                <a:gd name="connsiteX1" fmla="*/ 716800 w 1433618"/>
                <a:gd name="connsiteY1" fmla="*/ 1433619 h 1433619"/>
                <a:gd name="connsiteX2" fmla="*/ 1433619 w 1433618"/>
                <a:gd name="connsiteY2" fmla="*/ 716801 h 1433619"/>
                <a:gd name="connsiteX3" fmla="*/ 716800 w 1433618"/>
                <a:gd name="connsiteY3" fmla="*/ 0 h 1433619"/>
                <a:gd name="connsiteX4" fmla="*/ 0 w 1433618"/>
                <a:gd name="connsiteY4" fmla="*/ 716801 h 143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3618" h="1433619">
                  <a:moveTo>
                    <a:pt x="0" y="716801"/>
                  </a:moveTo>
                  <a:cubicBezTo>
                    <a:pt x="0" y="1112693"/>
                    <a:pt x="320926" y="1433619"/>
                    <a:pt x="716800" y="1433619"/>
                  </a:cubicBezTo>
                  <a:cubicBezTo>
                    <a:pt x="1112693" y="1433619"/>
                    <a:pt x="1433619" y="1112693"/>
                    <a:pt x="1433619" y="716801"/>
                  </a:cubicBezTo>
                  <a:cubicBezTo>
                    <a:pt x="1433619" y="320926"/>
                    <a:pt x="1112693" y="0"/>
                    <a:pt x="716800" y="0"/>
                  </a:cubicBezTo>
                  <a:cubicBezTo>
                    <a:pt x="320926" y="0"/>
                    <a:pt x="0" y="320926"/>
                    <a:pt x="0" y="716801"/>
                  </a:cubicBezTo>
                </a:path>
              </a:pathLst>
            </a:custGeom>
            <a:solidFill>
              <a:srgbClr val="2CA02C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1CDDFF-5569-493F-9149-1A3F9C453F17}"/>
                </a:ext>
              </a:extLst>
            </p:cNvPr>
            <p:cNvSpPr txBox="1"/>
            <p:nvPr/>
          </p:nvSpPr>
          <p:spPr>
            <a:xfrm>
              <a:off x="4277864" y="5510836"/>
              <a:ext cx="738051" cy="350520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2624" spc="0" baseline="12007" dirty="0">
                  <a:solidFill>
                    <a:srgbClr val="2CA02C"/>
                  </a:solidFill>
                  <a:latin typeface="Arial"/>
                  <a:cs typeface="Arial"/>
                  <a:sym typeface="Arial"/>
                  <a:rtl val="0"/>
                </a:rPr>
                <a:t>Dead</a:t>
              </a:r>
            </a:p>
          </p:txBody>
        </p:sp>
      </p:grpSp>
      <p:grpSp>
        <p:nvGrpSpPr>
          <p:cNvPr id="23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4031642" y="980521"/>
            <a:ext cx="4341779" cy="4807981"/>
            <a:chOff x="3688483" y="897111"/>
            <a:chExt cx="4646361" cy="489139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FCA7D8-35B3-4257-A9AA-9BF0FE7B19DF}"/>
                </a:ext>
              </a:extLst>
            </p:cNvPr>
            <p:cNvSpPr/>
            <p:nvPr/>
          </p:nvSpPr>
          <p:spPr>
            <a:xfrm>
              <a:off x="3688483" y="897111"/>
              <a:ext cx="4646361" cy="4891391"/>
            </a:xfrm>
            <a:custGeom>
              <a:avLst/>
              <a:gdLst>
                <a:gd name="connsiteX0" fmla="*/ 0 w 5234859"/>
                <a:gd name="connsiteY0" fmla="*/ 2617430 h 5234859"/>
                <a:gd name="connsiteX1" fmla="*/ 2617430 w 5234859"/>
                <a:gd name="connsiteY1" fmla="*/ 5234859 h 5234859"/>
                <a:gd name="connsiteX2" fmla="*/ 5234860 w 5234859"/>
                <a:gd name="connsiteY2" fmla="*/ 2617430 h 5234859"/>
                <a:gd name="connsiteX3" fmla="*/ 2617430 w 5234859"/>
                <a:gd name="connsiteY3" fmla="*/ 0 h 5234859"/>
                <a:gd name="connsiteX4" fmla="*/ 0 w 5234859"/>
                <a:gd name="connsiteY4" fmla="*/ 2617430 h 523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4859" h="5234859">
                  <a:moveTo>
                    <a:pt x="0" y="2617430"/>
                  </a:moveTo>
                  <a:cubicBezTo>
                    <a:pt x="0" y="4062985"/>
                    <a:pt x="1171856" y="5234859"/>
                    <a:pt x="2617430" y="5234859"/>
                  </a:cubicBezTo>
                  <a:cubicBezTo>
                    <a:pt x="4062985" y="5234859"/>
                    <a:pt x="5234860" y="4062985"/>
                    <a:pt x="5234860" y="2617430"/>
                  </a:cubicBezTo>
                  <a:cubicBezTo>
                    <a:pt x="5234860" y="1171861"/>
                    <a:pt x="4062985" y="0"/>
                    <a:pt x="2617430" y="0"/>
                  </a:cubicBezTo>
                  <a:cubicBezTo>
                    <a:pt x="1171856" y="0"/>
                    <a:pt x="0" y="1171861"/>
                    <a:pt x="0" y="2617430"/>
                  </a:cubicBezTo>
                </a:path>
              </a:pathLst>
            </a:custGeom>
            <a:solidFill>
              <a:srgbClr val="D62728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70A76E-46F5-4E58-95B2-41EEC12F88BC}"/>
                </a:ext>
              </a:extLst>
            </p:cNvPr>
            <p:cNvSpPr txBox="1"/>
            <p:nvPr/>
          </p:nvSpPr>
          <p:spPr>
            <a:xfrm>
              <a:off x="5619170" y="1429833"/>
              <a:ext cx="1120536" cy="36784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2624" spc="0" baseline="12007" dirty="0">
                  <a:solidFill>
                    <a:srgbClr val="D62728"/>
                  </a:solidFill>
                  <a:latin typeface="Arial"/>
                  <a:cs typeface="Arial"/>
                  <a:sym typeface="Arial"/>
                  <a:rtl val="0"/>
                </a:rPr>
                <a:t>Inpatient</a:t>
              </a:r>
            </a:p>
          </p:txBody>
        </p:sp>
      </p:grpSp>
      <p:grpSp>
        <p:nvGrpSpPr>
          <p:cNvPr id="26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4355190" y="2160580"/>
            <a:ext cx="2283740" cy="2190122"/>
            <a:chOff x="3631671" y="1946449"/>
            <a:chExt cx="2617429" cy="261742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9611A6-2DA2-4483-A912-11A71D6DC3F8}"/>
                </a:ext>
              </a:extLst>
            </p:cNvPr>
            <p:cNvSpPr/>
            <p:nvPr/>
          </p:nvSpPr>
          <p:spPr>
            <a:xfrm>
              <a:off x="3631671" y="1946449"/>
              <a:ext cx="2617429" cy="2617420"/>
            </a:xfrm>
            <a:custGeom>
              <a:avLst/>
              <a:gdLst>
                <a:gd name="connsiteX0" fmla="*/ 0 w 2617429"/>
                <a:gd name="connsiteY0" fmla="*/ 1308715 h 2617420"/>
                <a:gd name="connsiteX1" fmla="*/ 1308724 w 2617429"/>
                <a:gd name="connsiteY1" fmla="*/ 2617420 h 2617420"/>
                <a:gd name="connsiteX2" fmla="*/ 2617430 w 2617429"/>
                <a:gd name="connsiteY2" fmla="*/ 1308715 h 2617420"/>
                <a:gd name="connsiteX3" fmla="*/ 1308724 w 2617429"/>
                <a:gd name="connsiteY3" fmla="*/ 0 h 2617420"/>
                <a:gd name="connsiteX4" fmla="*/ 0 w 2617429"/>
                <a:gd name="connsiteY4" fmla="*/ 1308715 h 261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429" h="2617420">
                  <a:moveTo>
                    <a:pt x="0" y="1308715"/>
                  </a:moveTo>
                  <a:cubicBezTo>
                    <a:pt x="0" y="2031493"/>
                    <a:pt x="585946" y="2617420"/>
                    <a:pt x="1308724" y="2617420"/>
                  </a:cubicBezTo>
                  <a:cubicBezTo>
                    <a:pt x="2031502" y="2617420"/>
                    <a:pt x="2617430" y="2031493"/>
                    <a:pt x="2617430" y="1308715"/>
                  </a:cubicBezTo>
                  <a:cubicBezTo>
                    <a:pt x="2617430" y="585937"/>
                    <a:pt x="2031502" y="0"/>
                    <a:pt x="1308724" y="0"/>
                  </a:cubicBezTo>
                  <a:cubicBezTo>
                    <a:pt x="585946" y="0"/>
                    <a:pt x="0" y="585937"/>
                    <a:pt x="0" y="1308715"/>
                  </a:cubicBezTo>
                </a:path>
              </a:pathLst>
            </a:custGeom>
            <a:solidFill>
              <a:srgbClr val="9467BD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072846-642E-49AB-9E89-43D6238F8E3B}"/>
                </a:ext>
              </a:extLst>
            </p:cNvPr>
            <p:cNvSpPr txBox="1"/>
            <p:nvPr/>
          </p:nvSpPr>
          <p:spPr>
            <a:xfrm>
              <a:off x="4047086" y="2656113"/>
              <a:ext cx="1542315" cy="75388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624" spc="0" baseline="12007" dirty="0">
                  <a:solidFill>
                    <a:srgbClr val="9467BD"/>
                  </a:solidFill>
                  <a:latin typeface="Arial"/>
                  <a:cs typeface="Arial"/>
                  <a:sym typeface="Arial"/>
                  <a:rtl val="0"/>
                </a:rPr>
                <a:t>Inpatient</a:t>
              </a:r>
              <a:br>
                <a:rPr lang="en-US" sz="2624" spc="0" baseline="12007" dirty="0">
                  <a:solidFill>
                    <a:srgbClr val="9467BD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624" spc="0" baseline="12007" dirty="0">
                  <a:solidFill>
                    <a:srgbClr val="9467BD"/>
                  </a:solidFill>
                  <a:latin typeface="Arial"/>
                  <a:cs typeface="Arial"/>
                  <a:sym typeface="Arial"/>
                  <a:rtl val="0"/>
                </a:rPr>
                <a:t>w/Ventilator</a:t>
              </a:r>
            </a:p>
          </p:txBody>
        </p:sp>
      </p:grpSp>
      <p:grpSp>
        <p:nvGrpSpPr>
          <p:cNvPr id="29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4969692" y="3715311"/>
            <a:ext cx="1178964" cy="1170560"/>
            <a:chOff x="4115963" y="3715310"/>
            <a:chExt cx="1178964" cy="117056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E73747-8C02-458A-ADF0-0EE3603A590A}"/>
                </a:ext>
              </a:extLst>
            </p:cNvPr>
            <p:cNvSpPr/>
            <p:nvPr/>
          </p:nvSpPr>
          <p:spPr>
            <a:xfrm>
              <a:off x="4115963" y="3715310"/>
              <a:ext cx="1170542" cy="1170560"/>
            </a:xfrm>
            <a:custGeom>
              <a:avLst/>
              <a:gdLst>
                <a:gd name="connsiteX0" fmla="*/ 0 w 1170542"/>
                <a:gd name="connsiteY0" fmla="*/ 585281 h 1170560"/>
                <a:gd name="connsiteX1" fmla="*/ 585262 w 1170542"/>
                <a:gd name="connsiteY1" fmla="*/ 1170561 h 1170560"/>
                <a:gd name="connsiteX2" fmla="*/ 1170542 w 1170542"/>
                <a:gd name="connsiteY2" fmla="*/ 585281 h 1170560"/>
                <a:gd name="connsiteX3" fmla="*/ 585262 w 1170542"/>
                <a:gd name="connsiteY3" fmla="*/ 0 h 1170560"/>
                <a:gd name="connsiteX4" fmla="*/ 0 w 1170542"/>
                <a:gd name="connsiteY4" fmla="*/ 585281 h 11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542" h="1170560">
                  <a:moveTo>
                    <a:pt x="0" y="585281"/>
                  </a:moveTo>
                  <a:cubicBezTo>
                    <a:pt x="0" y="908520"/>
                    <a:pt x="262023" y="1170561"/>
                    <a:pt x="585262" y="1170561"/>
                  </a:cubicBezTo>
                  <a:cubicBezTo>
                    <a:pt x="908501" y="1170561"/>
                    <a:pt x="1170542" y="908520"/>
                    <a:pt x="1170542" y="585281"/>
                  </a:cubicBezTo>
                  <a:cubicBezTo>
                    <a:pt x="1170542" y="262041"/>
                    <a:pt x="908501" y="0"/>
                    <a:pt x="585262" y="0"/>
                  </a:cubicBezTo>
                  <a:cubicBezTo>
                    <a:pt x="262023" y="0"/>
                    <a:pt x="0" y="262041"/>
                    <a:pt x="0" y="585281"/>
                  </a:cubicBezTo>
                </a:path>
              </a:pathLst>
            </a:custGeom>
            <a:solidFill>
              <a:srgbClr val="8C564B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84E4DB-0660-4D0B-A8C5-1C0ABDE20058}"/>
                </a:ext>
              </a:extLst>
            </p:cNvPr>
            <p:cNvSpPr txBox="1"/>
            <p:nvPr/>
          </p:nvSpPr>
          <p:spPr>
            <a:xfrm>
              <a:off x="4223800" y="3898932"/>
              <a:ext cx="1071127" cy="900055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624" spc="0" baseline="12007" dirty="0">
                  <a:solidFill>
                    <a:srgbClr val="8C564B"/>
                  </a:solidFill>
                  <a:latin typeface="Arial"/>
                  <a:cs typeface="Arial"/>
                  <a:sym typeface="Arial"/>
                  <a:rtl val="0"/>
                </a:rPr>
                <a:t>Acquired</a:t>
              </a:r>
              <a:br>
                <a:rPr lang="en-US" sz="2624" spc="0" baseline="12007" dirty="0">
                  <a:solidFill>
                    <a:srgbClr val="8C564B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624" spc="0" baseline="12007" dirty="0">
                  <a:solidFill>
                    <a:srgbClr val="8C564B"/>
                  </a:solidFill>
                  <a:latin typeface="Arial"/>
                  <a:cs typeface="Arial"/>
                  <a:sym typeface="Arial"/>
                  <a:rtl val="0"/>
                </a:rPr>
                <a:t>after</a:t>
              </a:r>
              <a:br>
                <a:rPr lang="en-US" sz="2624" spc="0" baseline="12007" dirty="0">
                  <a:solidFill>
                    <a:srgbClr val="8C564B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624" spc="0" baseline="12007" dirty="0">
                  <a:solidFill>
                    <a:srgbClr val="8C564B"/>
                  </a:solidFill>
                  <a:latin typeface="Arial"/>
                  <a:cs typeface="Arial"/>
                  <a:sym typeface="Arial"/>
                  <a:rtl val="0"/>
                </a:rPr>
                <a:t>14 days</a:t>
              </a:r>
            </a:p>
          </p:txBody>
        </p:sp>
      </p:grpSp>
      <p:grpSp>
        <p:nvGrpSpPr>
          <p:cNvPr id="32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2726101" y="2577452"/>
            <a:ext cx="1444626" cy="1223416"/>
            <a:chOff x="5393177" y="5184365"/>
            <a:chExt cx="1444626" cy="12234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32EF75-7712-4DF8-A8BF-BDB456C28B13}"/>
                </a:ext>
              </a:extLst>
            </p:cNvPr>
            <p:cNvSpPr/>
            <p:nvPr/>
          </p:nvSpPr>
          <p:spPr>
            <a:xfrm>
              <a:off x="5510630" y="5184365"/>
              <a:ext cx="1170560" cy="1170542"/>
            </a:xfrm>
            <a:custGeom>
              <a:avLst/>
              <a:gdLst>
                <a:gd name="connsiteX0" fmla="*/ 0 w 1170560"/>
                <a:gd name="connsiteY0" fmla="*/ 585262 h 1170542"/>
                <a:gd name="connsiteX1" fmla="*/ 585280 w 1170560"/>
                <a:gd name="connsiteY1" fmla="*/ 1170542 h 1170542"/>
                <a:gd name="connsiteX2" fmla="*/ 1170560 w 1170560"/>
                <a:gd name="connsiteY2" fmla="*/ 585262 h 1170542"/>
                <a:gd name="connsiteX3" fmla="*/ 585280 w 1170560"/>
                <a:gd name="connsiteY3" fmla="*/ 0 h 1170542"/>
                <a:gd name="connsiteX4" fmla="*/ 0 w 1170560"/>
                <a:gd name="connsiteY4" fmla="*/ 585262 h 117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560" h="1170542">
                  <a:moveTo>
                    <a:pt x="0" y="585262"/>
                  </a:moveTo>
                  <a:cubicBezTo>
                    <a:pt x="0" y="908501"/>
                    <a:pt x="262041" y="1170542"/>
                    <a:pt x="585280" y="1170542"/>
                  </a:cubicBezTo>
                  <a:cubicBezTo>
                    <a:pt x="908519" y="1170542"/>
                    <a:pt x="1170560" y="908501"/>
                    <a:pt x="1170560" y="585262"/>
                  </a:cubicBezTo>
                  <a:cubicBezTo>
                    <a:pt x="1170560" y="262041"/>
                    <a:pt x="908519" y="0"/>
                    <a:pt x="585280" y="0"/>
                  </a:cubicBezTo>
                  <a:cubicBezTo>
                    <a:pt x="262041" y="0"/>
                    <a:pt x="0" y="262041"/>
                    <a:pt x="0" y="585262"/>
                  </a:cubicBezTo>
                </a:path>
              </a:pathLst>
            </a:custGeom>
            <a:solidFill>
              <a:srgbClr val="E377C2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A35782-8AF5-4EB0-A506-347C4E3DD942}"/>
                </a:ext>
              </a:extLst>
            </p:cNvPr>
            <p:cNvSpPr txBox="1"/>
            <p:nvPr/>
          </p:nvSpPr>
          <p:spPr>
            <a:xfrm>
              <a:off x="5393177" y="6046207"/>
              <a:ext cx="1444626" cy="36157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2624" spc="0" baseline="12007" dirty="0">
                  <a:solidFill>
                    <a:srgbClr val="E377C2"/>
                  </a:solidFill>
                  <a:latin typeface="Arial"/>
                  <a:cs typeface="Arial"/>
                  <a:sym typeface="Arial"/>
                  <a:rtl val="0"/>
                </a:rPr>
                <a:t>ED/Overflow</a:t>
              </a:r>
            </a:p>
          </p:txBody>
        </p:sp>
      </p:grpSp>
      <p:grpSp>
        <p:nvGrpSpPr>
          <p:cNvPr id="35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2868976" y="2672156"/>
            <a:ext cx="1444626" cy="827704"/>
            <a:chOff x="5805193" y="5448431"/>
            <a:chExt cx="1444626" cy="82770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6A1DCD6-C682-44AB-863B-9C296C5A0669}"/>
                </a:ext>
              </a:extLst>
            </p:cNvPr>
            <p:cNvSpPr/>
            <p:nvPr/>
          </p:nvSpPr>
          <p:spPr>
            <a:xfrm>
              <a:off x="6099416" y="5448431"/>
              <a:ext cx="827704" cy="827704"/>
            </a:xfrm>
            <a:custGeom>
              <a:avLst/>
              <a:gdLst>
                <a:gd name="connsiteX0" fmla="*/ 0 w 827704"/>
                <a:gd name="connsiteY0" fmla="*/ 413861 h 827704"/>
                <a:gd name="connsiteX1" fmla="*/ 413861 w 827704"/>
                <a:gd name="connsiteY1" fmla="*/ 827705 h 827704"/>
                <a:gd name="connsiteX2" fmla="*/ 827705 w 827704"/>
                <a:gd name="connsiteY2" fmla="*/ 413861 h 827704"/>
                <a:gd name="connsiteX3" fmla="*/ 413861 w 827704"/>
                <a:gd name="connsiteY3" fmla="*/ 0 h 827704"/>
                <a:gd name="connsiteX4" fmla="*/ 0 w 827704"/>
                <a:gd name="connsiteY4" fmla="*/ 413861 h 82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704" h="827704">
                  <a:moveTo>
                    <a:pt x="0" y="413861"/>
                  </a:moveTo>
                  <a:cubicBezTo>
                    <a:pt x="0" y="642426"/>
                    <a:pt x="185298" y="827705"/>
                    <a:pt x="413861" y="827705"/>
                  </a:cubicBezTo>
                  <a:cubicBezTo>
                    <a:pt x="642426" y="827705"/>
                    <a:pt x="827705" y="642426"/>
                    <a:pt x="827705" y="413861"/>
                  </a:cubicBezTo>
                  <a:cubicBezTo>
                    <a:pt x="827705" y="185298"/>
                    <a:pt x="642426" y="0"/>
                    <a:pt x="413861" y="0"/>
                  </a:cubicBezTo>
                  <a:cubicBezTo>
                    <a:pt x="185298" y="0"/>
                    <a:pt x="0" y="185298"/>
                    <a:pt x="0" y="413861"/>
                  </a:cubicBezTo>
                </a:path>
              </a:pathLst>
            </a:custGeom>
            <a:solidFill>
              <a:srgbClr val="7F7F7F">
                <a:alpha val="2500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F63434-36F9-44BF-907A-DAF8BCA3B8C9}"/>
                </a:ext>
              </a:extLst>
            </p:cNvPr>
            <p:cNvSpPr txBox="1"/>
            <p:nvPr/>
          </p:nvSpPr>
          <p:spPr>
            <a:xfrm>
              <a:off x="5805193" y="5564167"/>
              <a:ext cx="1444626" cy="63081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2624" spc="0" baseline="12007" dirty="0">
                  <a:solidFill>
                    <a:srgbClr val="7F7F7F"/>
                  </a:solidFill>
                  <a:latin typeface="Arial"/>
                  <a:cs typeface="Arial"/>
                  <a:sym typeface="Arial"/>
                  <a:rtl val="0"/>
                </a:rPr>
                <a:t>ED/Overflow</a:t>
              </a:r>
              <a:br>
                <a:rPr lang="en-US" sz="2624" spc="0" baseline="12007" dirty="0">
                  <a:solidFill>
                    <a:srgbClr val="7F7F7F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624" spc="0" baseline="12007" dirty="0">
                  <a:solidFill>
                    <a:srgbClr val="7F7F7F"/>
                  </a:solidFill>
                  <a:latin typeface="Arial"/>
                  <a:cs typeface="Arial"/>
                  <a:sym typeface="Arial"/>
                  <a:rtl val="0"/>
                </a:rPr>
                <a:t>w/Ventilator</a:t>
              </a:r>
            </a:p>
          </p:txBody>
        </p:sp>
      </p:grpSp>
      <p:grpSp>
        <p:nvGrpSpPr>
          <p:cNvPr id="52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635726" y="243840"/>
            <a:ext cx="4946025" cy="5633639"/>
            <a:chOff x="635726" y="243840"/>
            <a:chExt cx="4946025" cy="56336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7E5E15-D521-4254-9463-2A62E4611806}"/>
                </a:ext>
              </a:extLst>
            </p:cNvPr>
            <p:cNvSpPr/>
            <p:nvPr/>
          </p:nvSpPr>
          <p:spPr>
            <a:xfrm>
              <a:off x="4394254" y="5009620"/>
              <a:ext cx="1187496" cy="867858"/>
            </a:xfrm>
            <a:custGeom>
              <a:avLst/>
              <a:gdLst>
                <a:gd name="connsiteX0" fmla="*/ 0 w 1187496"/>
                <a:gd name="connsiteY0" fmla="*/ 176189 h 867858"/>
                <a:gd name="connsiteX1" fmla="*/ 1011319 w 1187496"/>
                <a:gd name="connsiteY1" fmla="*/ 246141 h 867858"/>
                <a:gd name="connsiteX2" fmla="*/ 1171393 w 1187496"/>
                <a:gd name="connsiteY2" fmla="*/ 867859 h 867858"/>
                <a:gd name="connsiteX3" fmla="*/ 0 w 1187496"/>
                <a:gd name="connsiteY3" fmla="*/ 176189 h 8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496" h="867858">
                  <a:moveTo>
                    <a:pt x="0" y="176189"/>
                  </a:moveTo>
                  <a:cubicBezTo>
                    <a:pt x="298590" y="-83761"/>
                    <a:pt x="751369" y="-52430"/>
                    <a:pt x="1011319" y="246141"/>
                  </a:cubicBezTo>
                  <a:cubicBezTo>
                    <a:pt x="1159679" y="416578"/>
                    <a:pt x="1219008" y="646975"/>
                    <a:pt x="1171393" y="867859"/>
                  </a:cubicBezTo>
                  <a:cubicBezTo>
                    <a:pt x="727978" y="741798"/>
                    <a:pt x="324535" y="503574"/>
                    <a:pt x="0" y="176189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21BBAB8B-B89C-4D88-8D90-F054C807E461}"/>
              </a:ext>
            </a:extLst>
          </p:cNvPr>
          <p:cNvSpPr/>
          <p:nvPr/>
        </p:nvSpPr>
        <p:spPr>
          <a:xfrm>
            <a:off x="3150936" y="1964778"/>
            <a:ext cx="3731913" cy="2502719"/>
          </a:xfrm>
          <a:prstGeom prst="ellipse">
            <a:avLst/>
          </a:prstGeom>
          <a:solidFill>
            <a:srgbClr val="B4C7E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48040-07DD-4973-A724-B3C600EFDD70}"/>
              </a:ext>
            </a:extLst>
          </p:cNvPr>
          <p:cNvSpPr/>
          <p:nvPr/>
        </p:nvSpPr>
        <p:spPr>
          <a:xfrm>
            <a:off x="2924175" y="361949"/>
            <a:ext cx="8791816" cy="2934913"/>
          </a:xfrm>
          <a:prstGeom prst="rect">
            <a:avLst/>
          </a:prstGeom>
          <a:solidFill>
            <a:srgbClr val="1F77B4">
              <a:alpha val="25000"/>
            </a:srgbClr>
          </a:solidFill>
          <a:ln w="1849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2" name="Graphic 11">
            <a:extLst>
              <a:ext uri="{FF2B5EF4-FFF2-40B4-BE49-F238E27FC236}">
                <a16:creationId xmlns:a16="http://schemas.microsoft.com/office/drawing/2014/main" id="{1D7C58F7-9792-4079-BC60-8E2D5915A284}"/>
              </a:ext>
            </a:extLst>
          </p:cNvPr>
          <p:cNvGrpSpPr/>
          <p:nvPr/>
        </p:nvGrpSpPr>
        <p:grpSpPr>
          <a:xfrm>
            <a:off x="635726" y="243840"/>
            <a:ext cx="4946025" cy="5633639"/>
            <a:chOff x="635726" y="243840"/>
            <a:chExt cx="4946025" cy="563363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7E5E15-D521-4254-9463-2A62E4611806}"/>
                </a:ext>
              </a:extLst>
            </p:cNvPr>
            <p:cNvSpPr/>
            <p:nvPr/>
          </p:nvSpPr>
          <p:spPr>
            <a:xfrm>
              <a:off x="4394254" y="5009620"/>
              <a:ext cx="1187496" cy="867858"/>
            </a:xfrm>
            <a:custGeom>
              <a:avLst/>
              <a:gdLst>
                <a:gd name="connsiteX0" fmla="*/ 0 w 1187496"/>
                <a:gd name="connsiteY0" fmla="*/ 176189 h 867858"/>
                <a:gd name="connsiteX1" fmla="*/ 1011319 w 1187496"/>
                <a:gd name="connsiteY1" fmla="*/ 246141 h 867858"/>
                <a:gd name="connsiteX2" fmla="*/ 1171393 w 1187496"/>
                <a:gd name="connsiteY2" fmla="*/ 867859 h 867858"/>
                <a:gd name="connsiteX3" fmla="*/ 0 w 1187496"/>
                <a:gd name="connsiteY3" fmla="*/ 176189 h 86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496" h="867858">
                  <a:moveTo>
                    <a:pt x="0" y="176189"/>
                  </a:moveTo>
                  <a:cubicBezTo>
                    <a:pt x="298590" y="-83761"/>
                    <a:pt x="751369" y="-52430"/>
                    <a:pt x="1011319" y="246141"/>
                  </a:cubicBezTo>
                  <a:cubicBezTo>
                    <a:pt x="1159679" y="416578"/>
                    <a:pt x="1219008" y="646975"/>
                    <a:pt x="1171393" y="867859"/>
                  </a:cubicBezTo>
                  <a:cubicBezTo>
                    <a:pt x="727978" y="741798"/>
                    <a:pt x="324535" y="503574"/>
                    <a:pt x="0" y="176189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  <a:ln w="184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2E2442F-D7A6-49F5-A8BA-50FC102F483D}"/>
              </a:ext>
            </a:extLst>
          </p:cNvPr>
          <p:cNvSpPr/>
          <p:nvPr/>
        </p:nvSpPr>
        <p:spPr>
          <a:xfrm>
            <a:off x="7254636" y="600075"/>
            <a:ext cx="1986485" cy="2624742"/>
          </a:xfrm>
          <a:prstGeom prst="rect">
            <a:avLst/>
          </a:prstGeom>
          <a:solidFill>
            <a:srgbClr val="D62728">
              <a:alpha val="25000"/>
            </a:srgbClr>
          </a:solidFill>
          <a:ln w="1849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74CCD-67E1-43F5-B002-C5F2737746EA}"/>
              </a:ext>
            </a:extLst>
          </p:cNvPr>
          <p:cNvSpPr/>
          <p:nvPr/>
        </p:nvSpPr>
        <p:spPr>
          <a:xfrm>
            <a:off x="9386165" y="600075"/>
            <a:ext cx="1986485" cy="2624742"/>
          </a:xfrm>
          <a:prstGeom prst="rect">
            <a:avLst/>
          </a:prstGeom>
          <a:solidFill>
            <a:srgbClr val="9467BD">
              <a:alpha val="25000"/>
            </a:srgbClr>
          </a:solidFill>
          <a:ln w="1849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8AB2F-D23E-46AA-A2A0-ADBF9E65FCAA}"/>
              </a:ext>
            </a:extLst>
          </p:cNvPr>
          <p:cNvSpPr/>
          <p:nvPr/>
        </p:nvSpPr>
        <p:spPr>
          <a:xfrm>
            <a:off x="3021925" y="638176"/>
            <a:ext cx="1993710" cy="2586642"/>
          </a:xfrm>
          <a:prstGeom prst="rect">
            <a:avLst/>
          </a:prstGeom>
          <a:solidFill>
            <a:srgbClr val="8C564B">
              <a:alpha val="25000"/>
            </a:srgbClr>
          </a:solidFill>
          <a:ln w="1849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5B2C0-9254-4215-A8FA-996191C07CA3}"/>
              </a:ext>
            </a:extLst>
          </p:cNvPr>
          <p:cNvSpPr txBox="1"/>
          <p:nvPr/>
        </p:nvSpPr>
        <p:spPr>
          <a:xfrm>
            <a:off x="7341775" y="723523"/>
            <a:ext cx="1718740" cy="63081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624" spc="0" baseline="12007" dirty="0">
                <a:solidFill>
                  <a:srgbClr val="D62728"/>
                </a:solidFill>
                <a:latin typeface="Arial"/>
                <a:cs typeface="Arial"/>
                <a:sym typeface="Arial"/>
                <a:rtl val="0"/>
              </a:rPr>
              <a:t>Inpatient</a:t>
            </a:r>
          </a:p>
          <a:p>
            <a:pPr algn="ctr"/>
            <a:r>
              <a:rPr lang="en-US" sz="2624" spc="0" baseline="12007" dirty="0">
                <a:solidFill>
                  <a:srgbClr val="D62728"/>
                </a:solidFill>
                <a:latin typeface="Arial"/>
                <a:cs typeface="Arial"/>
                <a:sym typeface="Arial"/>
                <a:rtl val="0"/>
              </a:rPr>
              <a:t>NON-ICU Beds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5B023-3B63-4C7A-A16C-E1FA28285C7C}"/>
              </a:ext>
            </a:extLst>
          </p:cNvPr>
          <p:cNvSpPr txBox="1"/>
          <p:nvPr/>
        </p:nvSpPr>
        <p:spPr>
          <a:xfrm>
            <a:off x="3201840" y="858143"/>
            <a:ext cx="1733167" cy="36157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624" spc="0" baseline="12007" dirty="0">
                <a:solidFill>
                  <a:srgbClr val="8C564B"/>
                </a:solidFill>
                <a:latin typeface="Arial"/>
                <a:cs typeface="Arial"/>
                <a:sym typeface="Arial"/>
                <a:rtl val="0"/>
              </a:rPr>
              <a:t>Surge/Overflow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1D3EB-4A14-4FE6-B106-88F423B481FD}"/>
              </a:ext>
            </a:extLst>
          </p:cNvPr>
          <p:cNvSpPr txBox="1"/>
          <p:nvPr/>
        </p:nvSpPr>
        <p:spPr>
          <a:xfrm>
            <a:off x="2950879" y="361949"/>
            <a:ext cx="1443376" cy="3615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624" spc="0" baseline="12007" dirty="0">
                <a:solidFill>
                  <a:srgbClr val="1F77B4"/>
                </a:solidFill>
                <a:latin typeface="Arial"/>
                <a:cs typeface="Arial"/>
                <a:sym typeface="Arial"/>
                <a:rtl val="0"/>
              </a:rPr>
              <a:t>All Beds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4FEDB-FA54-4C38-BDC8-70A30C26013B}"/>
              </a:ext>
            </a:extLst>
          </p:cNvPr>
          <p:cNvSpPr txBox="1"/>
          <p:nvPr/>
        </p:nvSpPr>
        <p:spPr>
          <a:xfrm>
            <a:off x="9781263" y="723523"/>
            <a:ext cx="1144865" cy="63081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624" spc="0" baseline="12007" dirty="0">
                <a:solidFill>
                  <a:srgbClr val="9467BD"/>
                </a:solidFill>
                <a:latin typeface="Arial"/>
                <a:cs typeface="Arial"/>
                <a:sym typeface="Arial"/>
                <a:rtl val="0"/>
              </a:rPr>
              <a:t>Inpatient</a:t>
            </a:r>
            <a:br>
              <a:rPr lang="en-US" sz="2624" spc="0" baseline="12007" dirty="0">
                <a:solidFill>
                  <a:srgbClr val="9467BD"/>
                </a:solidFill>
                <a:latin typeface="Arial"/>
                <a:cs typeface="Arial"/>
                <a:sym typeface="Arial"/>
                <a:rtl val="0"/>
              </a:rPr>
            </a:br>
            <a:r>
              <a:rPr lang="en-US" sz="2624" spc="0" baseline="12007" dirty="0">
                <a:solidFill>
                  <a:srgbClr val="9467BD"/>
                </a:solidFill>
                <a:latin typeface="Arial"/>
                <a:cs typeface="Arial"/>
                <a:sym typeface="Arial"/>
                <a:rtl val="0"/>
              </a:rPr>
              <a:t>ICU Beds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B87E3-F4A4-4037-8057-0891147CF3E2}"/>
              </a:ext>
            </a:extLst>
          </p:cNvPr>
          <p:cNvSpPr/>
          <p:nvPr/>
        </p:nvSpPr>
        <p:spPr>
          <a:xfrm>
            <a:off x="5160679" y="638176"/>
            <a:ext cx="1986485" cy="2586641"/>
          </a:xfrm>
          <a:prstGeom prst="rect">
            <a:avLst/>
          </a:prstGeom>
          <a:solidFill>
            <a:srgbClr val="FF7F0E">
              <a:alpha val="25000"/>
            </a:srgbClr>
          </a:solidFill>
          <a:ln w="184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4E3A98-B726-4D69-A338-43D25973E314}"/>
              </a:ext>
            </a:extLst>
          </p:cNvPr>
          <p:cNvSpPr txBox="1"/>
          <p:nvPr/>
        </p:nvSpPr>
        <p:spPr>
          <a:xfrm>
            <a:off x="5293044" y="847089"/>
            <a:ext cx="1595309" cy="36157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sz="2624" spc="0" baseline="12007" dirty="0">
                <a:solidFill>
                  <a:srgbClr val="FF7F0E"/>
                </a:solidFill>
                <a:latin typeface="Arial"/>
                <a:cs typeface="Arial"/>
                <a:sym typeface="Arial"/>
                <a:rtl val="0"/>
              </a:rPr>
              <a:t>Outpatient/ED</a:t>
            </a:r>
          </a:p>
        </p:txBody>
      </p:sp>
    </p:spTree>
    <p:extLst>
      <p:ext uri="{BB962C8B-B14F-4D97-AF65-F5344CB8AC3E}">
        <p14:creationId xmlns:p14="http://schemas.microsoft.com/office/powerpoint/2010/main" val="30454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Boone</dc:creator>
  <cp:lastModifiedBy>Keith Boone</cp:lastModifiedBy>
  <cp:revision>6</cp:revision>
  <dcterms:created xsi:type="dcterms:W3CDTF">2020-09-07T02:52:06Z</dcterms:created>
  <dcterms:modified xsi:type="dcterms:W3CDTF">2020-09-07T07:10:50Z</dcterms:modified>
</cp:coreProperties>
</file>