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5" r:id="rId2"/>
    <p:sldId id="266" r:id="rId3"/>
  </p:sldIdLst>
  <p:sldSz cx="12192000" cy="6858000"/>
  <p:notesSz cx="6858000" cy="9144000"/>
  <p:embeddedFontLst>
    <p:embeddedFont>
      <p:font typeface="Arial Black" panose="020B0604020202020204" pitchFamily="34" charset="0"/>
      <p:regular r:id="rId5"/>
      <p:bold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hurd1H7GBQRbcnBHxCnCHdMa4/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EFAC03-8A3D-4124-A906-11B2EB8E2726}">
  <a:tblStyle styleId="{B6EFAC03-8A3D-4124-A906-11B2EB8E27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9" d="100"/>
          <a:sy n="109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font" Target="fonts/font3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4" Type="http://customschemas.google.com/relationships/presentationmetadata" Target="meta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Evelyn</a:t>
            </a:r>
            <a:endParaRPr/>
          </a:p>
        </p:txBody>
      </p:sp>
      <p:sp>
        <p:nvSpPr>
          <p:cNvPr id="450" name="Google Shape;450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userDrawn="1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>
            <a:spLocks noGrp="1"/>
          </p:cNvSpPr>
          <p:nvPr>
            <p:ph type="sldNum" idx="12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1pPr>
            <a:lvl2pPr marL="0" marR="0" lvl="1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2pPr>
            <a:lvl3pPr marL="0" marR="0" lvl="2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3pPr>
            <a:lvl4pPr marL="0" marR="0" lvl="3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4pPr>
            <a:lvl5pPr marL="0" marR="0" lvl="4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5pPr>
            <a:lvl6pPr marL="0" marR="0" lvl="5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6pPr>
            <a:lvl7pPr marL="0" marR="0" lvl="6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7pPr>
            <a:lvl8pPr marL="0" marR="0" lvl="7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8pPr>
            <a:lvl9pPr marL="0" marR="0" lvl="8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dt" idx="10"/>
          </p:nvPr>
        </p:nvSpPr>
        <p:spPr>
          <a:xfrm>
            <a:off x="3592288" y="64688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2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ftr" idx="11"/>
          </p:nvPr>
        </p:nvSpPr>
        <p:spPr>
          <a:xfrm>
            <a:off x="205616" y="61210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0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7"/>
          <p:cNvSpPr txBox="1">
            <a:spLocks noGrp="1"/>
          </p:cNvSpPr>
          <p:nvPr>
            <p:ph type="ctrTitle"/>
          </p:nvPr>
        </p:nvSpPr>
        <p:spPr>
          <a:xfrm>
            <a:off x="838200" y="18794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 Black"/>
              <a:buNone/>
              <a:defRPr sz="5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subTitle" idx="1"/>
          </p:nvPr>
        </p:nvSpPr>
        <p:spPr>
          <a:xfrm>
            <a:off x="838200" y="5680914"/>
            <a:ext cx="9144000" cy="622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sldNum" idx="12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3592288" y="64688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2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205616" y="61210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0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A9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A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A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A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A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A91"/>
              </a:buClr>
              <a:buSzPts val="1600"/>
              <a:buNone/>
              <a:defRPr sz="1600">
                <a:solidFill>
                  <a:srgbClr val="888A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A91"/>
              </a:buClr>
              <a:buSzPts val="1600"/>
              <a:buNone/>
              <a:defRPr sz="1600">
                <a:solidFill>
                  <a:srgbClr val="888A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A91"/>
              </a:buClr>
              <a:buSzPts val="1600"/>
              <a:buNone/>
              <a:defRPr sz="1600">
                <a:solidFill>
                  <a:srgbClr val="888A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A91"/>
              </a:buClr>
              <a:buSzPts val="1600"/>
              <a:buNone/>
              <a:defRPr sz="1600">
                <a:solidFill>
                  <a:srgbClr val="888A9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sldNum" idx="12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dt" idx="10"/>
          </p:nvPr>
        </p:nvSpPr>
        <p:spPr>
          <a:xfrm>
            <a:off x="3592288" y="64688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2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ftr" idx="11"/>
          </p:nvPr>
        </p:nvSpPr>
        <p:spPr>
          <a:xfrm>
            <a:off x="205616" y="61210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0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sldNum" idx="12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dt" idx="10"/>
          </p:nvPr>
        </p:nvSpPr>
        <p:spPr>
          <a:xfrm>
            <a:off x="3592288" y="64688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2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9"/>
          <p:cNvSpPr txBox="1">
            <a:spLocks noGrp="1"/>
          </p:cNvSpPr>
          <p:nvPr>
            <p:ph type="ftr" idx="11"/>
          </p:nvPr>
        </p:nvSpPr>
        <p:spPr>
          <a:xfrm>
            <a:off x="205616" y="61210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0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sldNum" idx="12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dt" idx="10"/>
          </p:nvPr>
        </p:nvSpPr>
        <p:spPr>
          <a:xfrm>
            <a:off x="3592288" y="64688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2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ftr" idx="11"/>
          </p:nvPr>
        </p:nvSpPr>
        <p:spPr>
          <a:xfrm>
            <a:off x="205616" y="61210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0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520231" y="470263"/>
            <a:ext cx="10515600" cy="122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 b="1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B64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B64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B6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B64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B64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112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9"/>
          <p:cNvSpPr txBox="1"/>
          <p:nvPr/>
        </p:nvSpPr>
        <p:spPr>
          <a:xfrm>
            <a:off x="186264" y="6557964"/>
            <a:ext cx="401320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rPr>
              <a:t>THEGRAVITYPROJECT.NET</a:t>
            </a:r>
            <a:endParaRPr sz="800" b="0" i="0" u="none" strike="noStrike" cap="none">
              <a:solidFill>
                <a:srgbClr val="E3B6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9"/>
          <p:cNvSpPr txBox="1">
            <a:spLocks noGrp="1"/>
          </p:cNvSpPr>
          <p:nvPr>
            <p:ph type="dt" idx="10"/>
          </p:nvPr>
        </p:nvSpPr>
        <p:spPr>
          <a:xfrm>
            <a:off x="3592288" y="64688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A9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ftr" idx="11"/>
          </p:nvPr>
        </p:nvSpPr>
        <p:spPr>
          <a:xfrm>
            <a:off x="205616" y="61210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A9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7" name="Google Shape;17;p29" descr="Logo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895574" y="295910"/>
            <a:ext cx="903136" cy="5892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0"/>
          <p:cNvSpPr/>
          <p:nvPr/>
        </p:nvSpPr>
        <p:spPr>
          <a:xfrm>
            <a:off x="4365601" y="1976936"/>
            <a:ext cx="3711762" cy="3669459"/>
          </a:xfrm>
          <a:prstGeom prst="ellipse">
            <a:avLst/>
          </a:prstGeom>
          <a:noFill/>
          <a:ln w="984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0"/>
          <p:cNvSpPr/>
          <p:nvPr/>
        </p:nvSpPr>
        <p:spPr>
          <a:xfrm rot="-10536482">
            <a:off x="4903284" y="2245047"/>
            <a:ext cx="310667" cy="350975"/>
          </a:xfrm>
          <a:prstGeom prst="corner">
            <a:avLst>
              <a:gd name="adj1" fmla="val 25260"/>
              <a:gd name="adj2" fmla="val 23011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0"/>
          <p:cNvSpPr/>
          <p:nvPr/>
        </p:nvSpPr>
        <p:spPr>
          <a:xfrm rot="-5691000">
            <a:off x="7339767" y="2344560"/>
            <a:ext cx="310667" cy="350975"/>
          </a:xfrm>
          <a:prstGeom prst="corner">
            <a:avLst>
              <a:gd name="adj1" fmla="val 25260"/>
              <a:gd name="adj2" fmla="val 23011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0"/>
          <p:cNvSpPr/>
          <p:nvPr/>
        </p:nvSpPr>
        <p:spPr>
          <a:xfrm rot="262322">
            <a:off x="7436526" y="4890188"/>
            <a:ext cx="310667" cy="350975"/>
          </a:xfrm>
          <a:prstGeom prst="corner">
            <a:avLst>
              <a:gd name="adj1" fmla="val 25260"/>
              <a:gd name="adj2" fmla="val 23011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0"/>
          <p:cNvSpPr/>
          <p:nvPr/>
        </p:nvSpPr>
        <p:spPr>
          <a:xfrm rot="5400000">
            <a:off x="5030142" y="5164550"/>
            <a:ext cx="310667" cy="350975"/>
          </a:xfrm>
          <a:prstGeom prst="corner">
            <a:avLst>
              <a:gd name="adj1" fmla="val 25260"/>
              <a:gd name="adj2" fmla="val 23011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0"/>
          <p:cNvSpPr/>
          <p:nvPr/>
        </p:nvSpPr>
        <p:spPr>
          <a:xfrm rot="-10536482">
            <a:off x="4977244" y="2172981"/>
            <a:ext cx="310667" cy="350975"/>
          </a:xfrm>
          <a:prstGeom prst="corner">
            <a:avLst>
              <a:gd name="adj1" fmla="val 25260"/>
              <a:gd name="adj2" fmla="val 230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0"/>
          <p:cNvSpPr/>
          <p:nvPr/>
        </p:nvSpPr>
        <p:spPr>
          <a:xfrm rot="-5633214">
            <a:off x="7418339" y="2408834"/>
            <a:ext cx="310667" cy="350975"/>
          </a:xfrm>
          <a:prstGeom prst="corner">
            <a:avLst>
              <a:gd name="adj1" fmla="val 25260"/>
              <a:gd name="adj2" fmla="val 230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0"/>
          <p:cNvSpPr txBox="1"/>
          <p:nvPr/>
        </p:nvSpPr>
        <p:spPr>
          <a:xfrm>
            <a:off x="3005683" y="4125615"/>
            <a:ext cx="14080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Screening</a:t>
            </a:r>
            <a:endParaRPr dirty="0"/>
          </a:p>
        </p:txBody>
      </p:sp>
      <p:sp>
        <p:nvSpPr>
          <p:cNvPr id="460" name="Google Shape;460;p10"/>
          <p:cNvSpPr txBox="1"/>
          <p:nvPr/>
        </p:nvSpPr>
        <p:spPr>
          <a:xfrm>
            <a:off x="5135716" y="443049"/>
            <a:ext cx="309332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Assessment/Diagnosis</a:t>
            </a:r>
            <a:endParaRPr dirty="0"/>
          </a:p>
        </p:txBody>
      </p:sp>
      <p:sp>
        <p:nvSpPr>
          <p:cNvPr id="461" name="Google Shape;461;p10"/>
          <p:cNvSpPr txBox="1"/>
          <p:nvPr/>
        </p:nvSpPr>
        <p:spPr>
          <a:xfrm>
            <a:off x="7251432" y="4268860"/>
            <a:ext cx="31833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Goals Setting</a:t>
            </a:r>
            <a:endParaRPr dirty="0"/>
          </a:p>
        </p:txBody>
      </p:sp>
      <p:sp>
        <p:nvSpPr>
          <p:cNvPr id="462" name="Google Shape;462;p10"/>
          <p:cNvSpPr txBox="1"/>
          <p:nvPr/>
        </p:nvSpPr>
        <p:spPr>
          <a:xfrm>
            <a:off x="6787107" y="6414951"/>
            <a:ext cx="31162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Treatment/Interventions</a:t>
            </a:r>
            <a:endParaRPr dirty="0"/>
          </a:p>
        </p:txBody>
      </p:sp>
      <p:sp>
        <p:nvSpPr>
          <p:cNvPr id="463" name="Google Shape;463;p10"/>
          <p:cNvSpPr/>
          <p:nvPr/>
        </p:nvSpPr>
        <p:spPr>
          <a:xfrm rot="220145">
            <a:off x="7349258" y="4966806"/>
            <a:ext cx="310667" cy="350975"/>
          </a:xfrm>
          <a:prstGeom prst="corner">
            <a:avLst>
              <a:gd name="adj1" fmla="val 25260"/>
              <a:gd name="adj2" fmla="val 230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10"/>
          <p:cNvSpPr/>
          <p:nvPr/>
        </p:nvSpPr>
        <p:spPr>
          <a:xfrm rot="5400000">
            <a:off x="4954232" y="5100492"/>
            <a:ext cx="310667" cy="350975"/>
          </a:xfrm>
          <a:prstGeom prst="corner">
            <a:avLst>
              <a:gd name="adj1" fmla="val 25260"/>
              <a:gd name="adj2" fmla="val 2301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5" name="Google Shape;465;p10"/>
          <p:cNvPicPr preferRelativeResize="0"/>
          <p:nvPr/>
        </p:nvPicPr>
        <p:blipFill rotWithShape="1">
          <a:blip r:embed="rId3">
            <a:alphaModFix/>
          </a:blip>
          <a:srcRect l="77039" t="13946" r="6848" b="38447"/>
          <a:stretch/>
        </p:blipFill>
        <p:spPr>
          <a:xfrm>
            <a:off x="5376502" y="5079925"/>
            <a:ext cx="871176" cy="90698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66" name="Google Shape;466;p10"/>
          <p:cNvPicPr preferRelativeResize="0"/>
          <p:nvPr/>
        </p:nvPicPr>
        <p:blipFill rotWithShape="1">
          <a:blip r:embed="rId4">
            <a:alphaModFix/>
          </a:blip>
          <a:srcRect l="39145" t="8981" r="40382" b="40117"/>
          <a:stretch/>
        </p:blipFill>
        <p:spPr>
          <a:xfrm>
            <a:off x="6502433" y="5023568"/>
            <a:ext cx="941343" cy="86059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67" name="Google Shape;467;p10"/>
          <p:cNvPicPr preferRelativeResize="0"/>
          <p:nvPr/>
        </p:nvPicPr>
        <p:blipFill rotWithShape="1">
          <a:blip r:embed="rId5">
            <a:alphaModFix/>
          </a:blip>
          <a:srcRect l="5058" t="15016" r="75824" b="40244"/>
          <a:stretch/>
        </p:blipFill>
        <p:spPr>
          <a:xfrm>
            <a:off x="5915931" y="5750409"/>
            <a:ext cx="969539" cy="897116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0785A58-5E14-6112-3128-8DF1B64E4CDE}"/>
              </a:ext>
            </a:extLst>
          </p:cNvPr>
          <p:cNvGrpSpPr/>
          <p:nvPr/>
        </p:nvGrpSpPr>
        <p:grpSpPr>
          <a:xfrm>
            <a:off x="3206984" y="3118493"/>
            <a:ext cx="901661" cy="897115"/>
            <a:chOff x="3206984" y="3294283"/>
            <a:chExt cx="901661" cy="897115"/>
          </a:xfrm>
        </p:grpSpPr>
        <p:sp>
          <p:nvSpPr>
            <p:cNvPr id="468" name="Google Shape;468;p10"/>
            <p:cNvSpPr/>
            <p:nvPr/>
          </p:nvSpPr>
          <p:spPr>
            <a:xfrm>
              <a:off x="3206984" y="3294283"/>
              <a:ext cx="901661" cy="897115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0509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9" name="Google Shape;469;p1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346684" y="3473005"/>
              <a:ext cx="610812" cy="61081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70" name="Google Shape;470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06152" y="3118493"/>
            <a:ext cx="127000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10"/>
          <p:cNvSpPr/>
          <p:nvPr/>
        </p:nvSpPr>
        <p:spPr>
          <a:xfrm>
            <a:off x="5915931" y="918800"/>
            <a:ext cx="871176" cy="951352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51201" y="1101776"/>
            <a:ext cx="625287" cy="625287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10"/>
          <p:cNvSpPr/>
          <p:nvPr/>
        </p:nvSpPr>
        <p:spPr>
          <a:xfrm>
            <a:off x="4807595" y="1526578"/>
            <a:ext cx="560393" cy="589024"/>
          </a:xfrm>
          <a:prstGeom prst="ellipse">
            <a:avLst/>
          </a:prstGeom>
          <a:solidFill>
            <a:srgbClr val="51CA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764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1F3764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dirty="0"/>
          </a:p>
        </p:txBody>
      </p:sp>
      <p:sp>
        <p:nvSpPr>
          <p:cNvPr id="476" name="Google Shape;476;p10"/>
          <p:cNvSpPr txBox="1"/>
          <p:nvPr/>
        </p:nvSpPr>
        <p:spPr>
          <a:xfrm>
            <a:off x="8598129" y="4919284"/>
            <a:ext cx="32806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555857"/>
                </a:solidFill>
                <a:latin typeface="Arial"/>
                <a:ea typeface="Arial"/>
                <a:cs typeface="Arial"/>
                <a:sym typeface="Arial"/>
              </a:rPr>
              <a:t>Document and track SDOH related interventions to completion. </a:t>
            </a:r>
            <a:endParaRPr dirty="0"/>
          </a:p>
        </p:txBody>
      </p:sp>
      <p:sp>
        <p:nvSpPr>
          <p:cNvPr id="477" name="Google Shape;477;p10"/>
          <p:cNvSpPr/>
          <p:nvPr/>
        </p:nvSpPr>
        <p:spPr>
          <a:xfrm>
            <a:off x="7946357" y="5086416"/>
            <a:ext cx="560393" cy="589024"/>
          </a:xfrm>
          <a:prstGeom prst="ellipse">
            <a:avLst/>
          </a:prstGeom>
          <a:solidFill>
            <a:srgbClr val="51CA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764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1F3764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478" name="Google Shape;478;p10"/>
          <p:cNvSpPr txBox="1"/>
          <p:nvPr/>
        </p:nvSpPr>
        <p:spPr>
          <a:xfrm>
            <a:off x="1140087" y="4919243"/>
            <a:ext cx="26672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555857"/>
                </a:solidFill>
                <a:latin typeface="Arial"/>
                <a:ea typeface="Arial"/>
                <a:cs typeface="Arial"/>
                <a:sym typeface="Arial"/>
              </a:rPr>
              <a:t>Gather and aggregate SDOH data for uses beyond point of care.</a:t>
            </a:r>
            <a:endParaRPr dirty="0"/>
          </a:p>
        </p:txBody>
      </p:sp>
      <p:sp>
        <p:nvSpPr>
          <p:cNvPr id="479" name="Google Shape;479;p10"/>
          <p:cNvSpPr/>
          <p:nvPr/>
        </p:nvSpPr>
        <p:spPr>
          <a:xfrm>
            <a:off x="4151300" y="5049446"/>
            <a:ext cx="560393" cy="589024"/>
          </a:xfrm>
          <a:prstGeom prst="ellipse">
            <a:avLst/>
          </a:prstGeom>
          <a:solidFill>
            <a:srgbClr val="51CAB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764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1F3764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</p:txBody>
      </p:sp>
      <p:sp>
        <p:nvSpPr>
          <p:cNvPr id="482" name="Google Shape;482;p10"/>
          <p:cNvSpPr txBox="1">
            <a:spLocks noGrp="1"/>
          </p:cNvSpPr>
          <p:nvPr>
            <p:ph type="sldNum" idx="12"/>
          </p:nvPr>
        </p:nvSpPr>
        <p:spPr>
          <a:xfrm>
            <a:off x="11361414" y="6464975"/>
            <a:ext cx="694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" name="Google Shape;478;p10">
            <a:extLst>
              <a:ext uri="{FF2B5EF4-FFF2-40B4-BE49-F238E27FC236}">
                <a16:creationId xmlns:a16="http://schemas.microsoft.com/office/drawing/2014/main" id="{A28EFB0E-210E-E444-393D-296BE5EADA4D}"/>
              </a:ext>
            </a:extLst>
          </p:cNvPr>
          <p:cNvSpPr txBox="1"/>
          <p:nvPr/>
        </p:nvSpPr>
        <p:spPr>
          <a:xfrm>
            <a:off x="1698013" y="1219530"/>
            <a:ext cx="266720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555857"/>
                </a:solidFill>
                <a:latin typeface="Arial"/>
                <a:ea typeface="Arial"/>
                <a:cs typeface="Arial"/>
                <a:sym typeface="Arial"/>
              </a:rPr>
              <a:t>Gather SDOH data in conjunction with a patient encounter.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1"/>
          <p:cNvSpPr/>
          <p:nvPr/>
        </p:nvSpPr>
        <p:spPr>
          <a:xfrm>
            <a:off x="3244662" y="2272172"/>
            <a:ext cx="2638028" cy="2185414"/>
          </a:xfrm>
          <a:custGeom>
            <a:avLst/>
            <a:gdLst/>
            <a:ahLst/>
            <a:cxnLst/>
            <a:rect l="l" t="t" r="r" b="b"/>
            <a:pathLst>
              <a:path w="2086113" h="1728192" extrusionOk="0">
                <a:moveTo>
                  <a:pt x="864096" y="0"/>
                </a:moveTo>
                <a:cubicBezTo>
                  <a:pt x="1085238" y="0"/>
                  <a:pt x="1306379" y="84363"/>
                  <a:pt x="1475104" y="253088"/>
                </a:cubicBezTo>
                <a:lnTo>
                  <a:pt x="2086113" y="864096"/>
                </a:lnTo>
                <a:lnTo>
                  <a:pt x="1475104" y="1475104"/>
                </a:lnTo>
                <a:cubicBezTo>
                  <a:pt x="1137654" y="1812555"/>
                  <a:pt x="590538" y="1812555"/>
                  <a:pt x="253088" y="1475104"/>
                </a:cubicBezTo>
                <a:cubicBezTo>
                  <a:pt x="-84363" y="1137654"/>
                  <a:pt x="-84363" y="590538"/>
                  <a:pt x="253088" y="253088"/>
                </a:cubicBezTo>
                <a:cubicBezTo>
                  <a:pt x="421813" y="84363"/>
                  <a:pt x="642954" y="0"/>
                  <a:pt x="864096" y="0"/>
                </a:cubicBezTo>
                <a:close/>
              </a:path>
            </a:pathLst>
          </a:custGeom>
          <a:noFill/>
          <a:ln w="152400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1"/>
          <p:cNvSpPr/>
          <p:nvPr/>
        </p:nvSpPr>
        <p:spPr>
          <a:xfrm flipH="1">
            <a:off x="5883718" y="2272172"/>
            <a:ext cx="2638028" cy="2185414"/>
          </a:xfrm>
          <a:custGeom>
            <a:avLst/>
            <a:gdLst/>
            <a:ahLst/>
            <a:cxnLst/>
            <a:rect l="l" t="t" r="r" b="b"/>
            <a:pathLst>
              <a:path w="2086113" h="1728192" extrusionOk="0">
                <a:moveTo>
                  <a:pt x="864096" y="0"/>
                </a:moveTo>
                <a:cubicBezTo>
                  <a:pt x="1085238" y="0"/>
                  <a:pt x="1306379" y="84363"/>
                  <a:pt x="1475104" y="253088"/>
                </a:cubicBezTo>
                <a:lnTo>
                  <a:pt x="2086113" y="864096"/>
                </a:lnTo>
                <a:lnTo>
                  <a:pt x="1475104" y="1475104"/>
                </a:lnTo>
                <a:cubicBezTo>
                  <a:pt x="1137654" y="1812555"/>
                  <a:pt x="590538" y="1812555"/>
                  <a:pt x="253088" y="1475104"/>
                </a:cubicBezTo>
                <a:cubicBezTo>
                  <a:pt x="-84363" y="1137654"/>
                  <a:pt x="-84363" y="590538"/>
                  <a:pt x="253088" y="253088"/>
                </a:cubicBezTo>
                <a:cubicBezTo>
                  <a:pt x="421813" y="84363"/>
                  <a:pt x="642954" y="0"/>
                  <a:pt x="864096" y="0"/>
                </a:cubicBezTo>
                <a:close/>
              </a:path>
            </a:pathLst>
          </a:custGeom>
          <a:noFill/>
          <a:ln w="152400" cap="flat" cmpd="sng">
            <a:solidFill>
              <a:schemeClr val="tx2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1"/>
          <p:cNvSpPr/>
          <p:nvPr/>
        </p:nvSpPr>
        <p:spPr>
          <a:xfrm>
            <a:off x="2966787" y="2019798"/>
            <a:ext cx="1729830" cy="2703261"/>
          </a:xfrm>
          <a:custGeom>
            <a:avLst/>
            <a:gdLst/>
            <a:ahLst/>
            <a:cxnLst/>
            <a:rect l="l" t="t" r="r" b="b"/>
            <a:pathLst>
              <a:path w="2169234" h="3389932" extrusionOk="0">
                <a:moveTo>
                  <a:pt x="2169234" y="3324386"/>
                </a:moveTo>
                <a:lnTo>
                  <a:pt x="2028474" y="3358754"/>
                </a:lnTo>
                <a:cubicBezTo>
                  <a:pt x="1491694" y="3462681"/>
                  <a:pt x="914556" y="3306790"/>
                  <a:pt x="498849" y="2891082"/>
                </a:cubicBezTo>
                <a:cubicBezTo>
                  <a:pt x="-166284" y="2225951"/>
                  <a:pt x="-166284" y="1147559"/>
                  <a:pt x="498849" y="482428"/>
                </a:cubicBezTo>
                <a:cubicBezTo>
                  <a:pt x="748274" y="233004"/>
                  <a:pt x="1055812" y="77114"/>
                  <a:pt x="1377880" y="14757"/>
                </a:cubicBezTo>
                <a:lnTo>
                  <a:pt x="1480149" y="0"/>
                </a:ln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1"/>
          <p:cNvSpPr/>
          <p:nvPr/>
        </p:nvSpPr>
        <p:spPr>
          <a:xfrm>
            <a:off x="4147115" y="2006703"/>
            <a:ext cx="2098606" cy="2664086"/>
          </a:xfrm>
          <a:custGeom>
            <a:avLst/>
            <a:gdLst/>
            <a:ahLst/>
            <a:cxnLst/>
            <a:rect l="l" t="t" r="r" b="b"/>
            <a:pathLst>
              <a:path w="2631685" h="3340807" extrusionOk="0">
                <a:moveTo>
                  <a:pt x="0" y="16421"/>
                </a:moveTo>
                <a:lnTo>
                  <a:pt x="59774" y="7795"/>
                </a:lnTo>
                <a:cubicBezTo>
                  <a:pt x="114058" y="2598"/>
                  <a:pt x="168543" y="0"/>
                  <a:pt x="223028" y="0"/>
                </a:cubicBezTo>
                <a:cubicBezTo>
                  <a:pt x="658910" y="0"/>
                  <a:pt x="1094790" y="166284"/>
                  <a:pt x="1427356" y="498849"/>
                </a:cubicBezTo>
                <a:lnTo>
                  <a:pt x="2631685" y="1703176"/>
                </a:lnTo>
                <a:lnTo>
                  <a:pt x="1427356" y="2907503"/>
                </a:lnTo>
                <a:cubicBezTo>
                  <a:pt x="1219503" y="3115357"/>
                  <a:pt x="971292" y="3258257"/>
                  <a:pt x="707946" y="3336202"/>
                </a:cubicBezTo>
                <a:lnTo>
                  <a:pt x="689085" y="3340807"/>
                </a:ln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1"/>
          <p:cNvSpPr/>
          <p:nvPr/>
        </p:nvSpPr>
        <p:spPr>
          <a:xfrm flipH="1">
            <a:off x="5522756" y="2006704"/>
            <a:ext cx="3278934" cy="2716355"/>
          </a:xfrm>
          <a:custGeom>
            <a:avLst/>
            <a:gdLst/>
            <a:ahLst/>
            <a:cxnLst/>
            <a:rect l="l" t="t" r="r" b="b"/>
            <a:pathLst>
              <a:path w="2086113" h="1728192" extrusionOk="0">
                <a:moveTo>
                  <a:pt x="864096" y="0"/>
                </a:moveTo>
                <a:cubicBezTo>
                  <a:pt x="1085238" y="0"/>
                  <a:pt x="1306379" y="84363"/>
                  <a:pt x="1475104" y="253088"/>
                </a:cubicBezTo>
                <a:lnTo>
                  <a:pt x="2086113" y="864096"/>
                </a:lnTo>
                <a:lnTo>
                  <a:pt x="1475104" y="1475104"/>
                </a:lnTo>
                <a:cubicBezTo>
                  <a:pt x="1137654" y="1812555"/>
                  <a:pt x="590538" y="1812555"/>
                  <a:pt x="253088" y="1475104"/>
                </a:cubicBezTo>
                <a:cubicBezTo>
                  <a:pt x="-84363" y="1137654"/>
                  <a:pt x="-84363" y="590538"/>
                  <a:pt x="253088" y="253088"/>
                </a:cubicBezTo>
                <a:cubicBezTo>
                  <a:pt x="421813" y="84363"/>
                  <a:pt x="642954" y="0"/>
                  <a:pt x="864096" y="0"/>
                </a:cubicBezTo>
                <a:close/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1"/>
          <p:cNvSpPr/>
          <p:nvPr/>
        </p:nvSpPr>
        <p:spPr>
          <a:xfrm>
            <a:off x="5253550" y="2724353"/>
            <a:ext cx="1247704" cy="1247703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228600" dist="101600" dir="2340000" algn="l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1"/>
          <p:cNvSpPr/>
          <p:nvPr/>
        </p:nvSpPr>
        <p:spPr>
          <a:xfrm>
            <a:off x="5368437" y="2839238"/>
            <a:ext cx="1017933" cy="1017933"/>
          </a:xfrm>
          <a:prstGeom prst="ellipse">
            <a:avLst/>
          </a:prstGeom>
          <a:solidFill>
            <a:srgbClr val="E3B641"/>
          </a:solidFill>
          <a:ln>
            <a:noFill/>
          </a:ln>
          <a:effectLst>
            <a:outerShdw blurRad="76200" dist="38100" dir="2700000" algn="tl" rotWithShape="0">
              <a:srgbClr val="000000">
                <a:alpha val="1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1"/>
          <p:cNvSpPr/>
          <p:nvPr/>
        </p:nvSpPr>
        <p:spPr>
          <a:xfrm rot="5400000">
            <a:off x="5202288" y="2323567"/>
            <a:ext cx="92795" cy="92795"/>
          </a:xfrm>
          <a:custGeom>
            <a:avLst/>
            <a:gdLst/>
            <a:ahLst/>
            <a:cxnLst/>
            <a:rect l="l" t="t" r="r" b="b"/>
            <a:pathLst>
              <a:path w="380216" h="380216" extrusionOk="0">
                <a:moveTo>
                  <a:pt x="0" y="0"/>
                </a:moveTo>
                <a:lnTo>
                  <a:pt x="380216" y="0"/>
                </a:lnTo>
                <a:lnTo>
                  <a:pt x="380216" y="380216"/>
                </a:lnTo>
              </a:path>
            </a:pathLst>
          </a:custGeom>
          <a:noFill/>
          <a:ln w="635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1"/>
          <p:cNvSpPr/>
          <p:nvPr/>
        </p:nvSpPr>
        <p:spPr>
          <a:xfrm rot="5400000">
            <a:off x="6430140" y="4275026"/>
            <a:ext cx="92795" cy="92795"/>
          </a:xfrm>
          <a:custGeom>
            <a:avLst/>
            <a:gdLst/>
            <a:ahLst/>
            <a:cxnLst/>
            <a:rect l="l" t="t" r="r" b="b"/>
            <a:pathLst>
              <a:path w="380216" h="380216" extrusionOk="0">
                <a:moveTo>
                  <a:pt x="0" y="0"/>
                </a:moveTo>
                <a:lnTo>
                  <a:pt x="380216" y="0"/>
                </a:lnTo>
                <a:lnTo>
                  <a:pt x="380216" y="380216"/>
                </a:lnTo>
              </a:path>
            </a:pathLst>
          </a:custGeom>
          <a:noFill/>
          <a:ln w="635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1"/>
          <p:cNvSpPr/>
          <p:nvPr/>
        </p:nvSpPr>
        <p:spPr>
          <a:xfrm rot="900000">
            <a:off x="8063384" y="4511098"/>
            <a:ext cx="92795" cy="92795"/>
          </a:xfrm>
          <a:custGeom>
            <a:avLst/>
            <a:gdLst/>
            <a:ahLst/>
            <a:cxnLst/>
            <a:rect l="l" t="t" r="r" b="b"/>
            <a:pathLst>
              <a:path w="380216" h="380216" extrusionOk="0">
                <a:moveTo>
                  <a:pt x="0" y="0"/>
                </a:moveTo>
                <a:lnTo>
                  <a:pt x="380216" y="0"/>
                </a:lnTo>
                <a:lnTo>
                  <a:pt x="380216" y="380216"/>
                </a:lnTo>
              </a:path>
            </a:pathLst>
          </a:custGeom>
          <a:noFill/>
          <a:ln w="635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1"/>
          <p:cNvSpPr/>
          <p:nvPr/>
        </p:nvSpPr>
        <p:spPr>
          <a:xfrm rot="-4312474">
            <a:off x="8677334" y="2857480"/>
            <a:ext cx="92795" cy="92795"/>
          </a:xfrm>
          <a:custGeom>
            <a:avLst/>
            <a:gdLst/>
            <a:ahLst/>
            <a:cxnLst/>
            <a:rect l="l" t="t" r="r" b="b"/>
            <a:pathLst>
              <a:path w="380216" h="380216" extrusionOk="0">
                <a:moveTo>
                  <a:pt x="0" y="0"/>
                </a:moveTo>
                <a:lnTo>
                  <a:pt x="380216" y="0"/>
                </a:lnTo>
                <a:lnTo>
                  <a:pt x="380216" y="380216"/>
                </a:lnTo>
              </a:path>
            </a:pathLst>
          </a:custGeom>
          <a:noFill/>
          <a:ln w="635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1"/>
          <p:cNvSpPr/>
          <p:nvPr/>
        </p:nvSpPr>
        <p:spPr>
          <a:xfrm rot="-8844166">
            <a:off x="7062309" y="2002235"/>
            <a:ext cx="92795" cy="92795"/>
          </a:xfrm>
          <a:custGeom>
            <a:avLst/>
            <a:gdLst/>
            <a:ahLst/>
            <a:cxnLst/>
            <a:rect l="l" t="t" r="r" b="b"/>
            <a:pathLst>
              <a:path w="380216" h="380216" extrusionOk="0">
                <a:moveTo>
                  <a:pt x="0" y="0"/>
                </a:moveTo>
                <a:lnTo>
                  <a:pt x="380216" y="0"/>
                </a:lnTo>
                <a:lnTo>
                  <a:pt x="380216" y="380216"/>
                </a:lnTo>
              </a:path>
            </a:pathLst>
          </a:custGeom>
          <a:noFill/>
          <a:ln w="635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1"/>
          <p:cNvSpPr/>
          <p:nvPr/>
        </p:nvSpPr>
        <p:spPr>
          <a:xfrm rot="-9900000">
            <a:off x="4842016" y="4553101"/>
            <a:ext cx="92795" cy="92795"/>
          </a:xfrm>
          <a:custGeom>
            <a:avLst/>
            <a:gdLst/>
            <a:ahLst/>
            <a:cxnLst/>
            <a:rect l="l" t="t" r="r" b="b"/>
            <a:pathLst>
              <a:path w="380216" h="380216" extrusionOk="0">
                <a:moveTo>
                  <a:pt x="0" y="0"/>
                </a:moveTo>
                <a:lnTo>
                  <a:pt x="380216" y="0"/>
                </a:lnTo>
                <a:lnTo>
                  <a:pt x="380216" y="380216"/>
                </a:lnTo>
              </a:path>
            </a:pathLst>
          </a:custGeom>
          <a:noFill/>
          <a:ln w="635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1"/>
          <p:cNvSpPr/>
          <p:nvPr/>
        </p:nvSpPr>
        <p:spPr>
          <a:xfrm rot="-4691230">
            <a:off x="3239290" y="4197416"/>
            <a:ext cx="92795" cy="92795"/>
          </a:xfrm>
          <a:custGeom>
            <a:avLst/>
            <a:gdLst/>
            <a:ahLst/>
            <a:cxnLst/>
            <a:rect l="l" t="t" r="r" b="b"/>
            <a:pathLst>
              <a:path w="380216" h="380216" extrusionOk="0">
                <a:moveTo>
                  <a:pt x="0" y="0"/>
                </a:moveTo>
                <a:lnTo>
                  <a:pt x="380216" y="0"/>
                </a:lnTo>
                <a:lnTo>
                  <a:pt x="380216" y="380216"/>
                </a:lnTo>
              </a:path>
            </a:pathLst>
          </a:custGeom>
          <a:solidFill>
            <a:schemeClr val="dk1"/>
          </a:solidFill>
          <a:ln w="635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1"/>
          <p:cNvSpPr/>
          <p:nvPr/>
        </p:nvSpPr>
        <p:spPr>
          <a:xfrm rot="235497">
            <a:off x="3175750" y="2510666"/>
            <a:ext cx="92795" cy="92795"/>
          </a:xfrm>
          <a:custGeom>
            <a:avLst/>
            <a:gdLst/>
            <a:ahLst/>
            <a:cxnLst/>
            <a:rect l="l" t="t" r="r" b="b"/>
            <a:pathLst>
              <a:path w="380216" h="380216" extrusionOk="0">
                <a:moveTo>
                  <a:pt x="0" y="0"/>
                </a:moveTo>
                <a:lnTo>
                  <a:pt x="380216" y="0"/>
                </a:lnTo>
                <a:lnTo>
                  <a:pt x="380216" y="380216"/>
                </a:lnTo>
              </a:path>
            </a:pathLst>
          </a:custGeom>
          <a:solidFill>
            <a:schemeClr val="dk1"/>
          </a:solidFill>
          <a:ln w="635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1"/>
          <p:cNvSpPr/>
          <p:nvPr/>
        </p:nvSpPr>
        <p:spPr>
          <a:xfrm>
            <a:off x="6628386" y="2928271"/>
            <a:ext cx="1670113" cy="90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Technical </a:t>
            </a:r>
            <a:br>
              <a:rPr lang="en-US" sz="24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Workstream</a:t>
            </a:r>
            <a:endParaRPr sz="180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1"/>
          <p:cNvSpPr/>
          <p:nvPr/>
        </p:nvSpPr>
        <p:spPr>
          <a:xfrm>
            <a:off x="3230992" y="2894544"/>
            <a:ext cx="2228197" cy="97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Terminology</a:t>
            </a:r>
            <a:r>
              <a:rPr lang="en-US" sz="28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Workstream</a:t>
            </a:r>
            <a:endParaRPr dirty="0"/>
          </a:p>
        </p:txBody>
      </p:sp>
      <p:sp>
        <p:nvSpPr>
          <p:cNvPr id="514" name="Google Shape;514;p11"/>
          <p:cNvSpPr/>
          <p:nvPr/>
        </p:nvSpPr>
        <p:spPr>
          <a:xfrm>
            <a:off x="5554599" y="2997469"/>
            <a:ext cx="686439" cy="6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CODED VALUE SETS</a:t>
            </a:r>
            <a:endParaRPr dirty="0"/>
          </a:p>
        </p:txBody>
      </p:sp>
      <p:sp>
        <p:nvSpPr>
          <p:cNvPr id="515" name="Google Shape;515;p11"/>
          <p:cNvSpPr/>
          <p:nvPr/>
        </p:nvSpPr>
        <p:spPr>
          <a:xfrm>
            <a:off x="6495141" y="4828700"/>
            <a:ext cx="200439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FHIR IG Ballot &amp; Publication</a:t>
            </a:r>
            <a:endParaRPr/>
          </a:p>
        </p:txBody>
      </p:sp>
      <p:sp>
        <p:nvSpPr>
          <p:cNvPr id="516" name="Google Shape;516;p11"/>
          <p:cNvSpPr/>
          <p:nvPr/>
        </p:nvSpPr>
        <p:spPr>
          <a:xfrm>
            <a:off x="3075232" y="4828700"/>
            <a:ext cx="25563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Publication in NLM VSAC &amp; ONC ISA</a:t>
            </a:r>
            <a:endParaRPr dirty="0"/>
          </a:p>
        </p:txBody>
      </p:sp>
      <p:sp>
        <p:nvSpPr>
          <p:cNvPr id="517" name="Google Shape;517;p11"/>
          <p:cNvSpPr/>
          <p:nvPr/>
        </p:nvSpPr>
        <p:spPr>
          <a:xfrm>
            <a:off x="8775868" y="3854082"/>
            <a:ext cx="19027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Community &amp; FHIR Coordination </a:t>
            </a:r>
            <a:endParaRPr dirty="0"/>
          </a:p>
        </p:txBody>
      </p:sp>
      <p:sp>
        <p:nvSpPr>
          <p:cNvPr id="518" name="Google Shape;518;p11"/>
          <p:cNvSpPr/>
          <p:nvPr/>
        </p:nvSpPr>
        <p:spPr>
          <a:xfrm>
            <a:off x="1502676" y="3854082"/>
            <a:ext cx="15322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Data Set Identification </a:t>
            </a:r>
            <a:endParaRPr/>
          </a:p>
        </p:txBody>
      </p:sp>
      <p:sp>
        <p:nvSpPr>
          <p:cNvPr id="519" name="Google Shape;519;p11"/>
          <p:cNvSpPr/>
          <p:nvPr/>
        </p:nvSpPr>
        <p:spPr>
          <a:xfrm>
            <a:off x="3599138" y="1215423"/>
            <a:ext cx="14919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New Code Submissions </a:t>
            </a:r>
            <a:endParaRPr/>
          </a:p>
        </p:txBody>
      </p:sp>
      <p:sp>
        <p:nvSpPr>
          <p:cNvPr id="520" name="Google Shape;520;p11"/>
          <p:cNvSpPr/>
          <p:nvPr/>
        </p:nvSpPr>
        <p:spPr>
          <a:xfrm>
            <a:off x="895419" y="1926424"/>
            <a:ext cx="23420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Coding Gap Analysis &amp; Recommendations </a:t>
            </a:r>
            <a:endParaRPr/>
          </a:p>
        </p:txBody>
      </p:sp>
      <p:sp>
        <p:nvSpPr>
          <p:cNvPr id="521" name="Google Shape;521;p11"/>
          <p:cNvSpPr/>
          <p:nvPr/>
        </p:nvSpPr>
        <p:spPr>
          <a:xfrm>
            <a:off x="6877068" y="1169697"/>
            <a:ext cx="11749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FHIR IG Testing</a:t>
            </a:r>
            <a:endParaRPr/>
          </a:p>
        </p:txBody>
      </p:sp>
      <p:sp>
        <p:nvSpPr>
          <p:cNvPr id="522" name="Google Shape;522;p11"/>
          <p:cNvSpPr/>
          <p:nvPr/>
        </p:nvSpPr>
        <p:spPr>
          <a:xfrm>
            <a:off x="8700059" y="1926424"/>
            <a:ext cx="147727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FHIR IG Development</a:t>
            </a:r>
            <a:endParaRPr/>
          </a:p>
        </p:txBody>
      </p:sp>
      <p:sp>
        <p:nvSpPr>
          <p:cNvPr id="528" name="Google Shape;528;p11"/>
          <p:cNvSpPr/>
          <p:nvPr/>
        </p:nvSpPr>
        <p:spPr>
          <a:xfrm>
            <a:off x="4145222" y="2413258"/>
            <a:ext cx="350683" cy="3485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29" name="Google Shape;529;p11"/>
          <p:cNvSpPr/>
          <p:nvPr/>
        </p:nvSpPr>
        <p:spPr>
          <a:xfrm>
            <a:off x="7224535" y="2422500"/>
            <a:ext cx="350683" cy="3485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30" name="Google Shape;530;p11"/>
          <p:cNvSpPr/>
          <p:nvPr/>
        </p:nvSpPr>
        <p:spPr>
          <a:xfrm>
            <a:off x="7991265" y="5917173"/>
            <a:ext cx="350683" cy="3485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</p:txBody>
      </p:sp>
      <p:sp>
        <p:nvSpPr>
          <p:cNvPr id="531" name="Google Shape;531;p11"/>
          <p:cNvSpPr txBox="1">
            <a:spLocks noGrp="1"/>
          </p:cNvSpPr>
          <p:nvPr>
            <p:ph type="sldNum" idx="4294967295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32" name="Google Shape;532;p11"/>
          <p:cNvSpPr/>
          <p:nvPr/>
        </p:nvSpPr>
        <p:spPr>
          <a:xfrm>
            <a:off x="3506610" y="5797755"/>
            <a:ext cx="5015136" cy="608077"/>
          </a:xfrm>
          <a:prstGeom prst="roundRect">
            <a:avLst>
              <a:gd name="adj" fmla="val 100000"/>
            </a:avLst>
          </a:prstGeom>
          <a:noFill/>
          <a:ln w="117475">
            <a:solidFill>
              <a:schemeClr val="tx2">
                <a:lumMod val="90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Pilot Workstream</a:t>
            </a:r>
            <a:endParaRPr lang="en-US" sz="180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1"/>
          <p:cNvSpPr txBox="1"/>
          <p:nvPr/>
        </p:nvSpPr>
        <p:spPr>
          <a:xfrm>
            <a:off x="6522935" y="6514570"/>
            <a:ext cx="64963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Pilots (Testing &amp; Implementation) </a:t>
            </a:r>
            <a:endParaRPr/>
          </a:p>
        </p:txBody>
      </p:sp>
      <p:sp>
        <p:nvSpPr>
          <p:cNvPr id="534" name="Google Shape;534;p11"/>
          <p:cNvSpPr/>
          <p:nvPr/>
        </p:nvSpPr>
        <p:spPr>
          <a:xfrm>
            <a:off x="4257419" y="5428481"/>
            <a:ext cx="175341" cy="28756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1"/>
          <p:cNvSpPr/>
          <p:nvPr/>
        </p:nvSpPr>
        <p:spPr>
          <a:xfrm>
            <a:off x="7464545" y="5432204"/>
            <a:ext cx="175341" cy="28756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6" name="Google Shape;53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9094" y="3727541"/>
            <a:ext cx="1156891" cy="41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11"/>
          <p:cNvPicPr preferRelativeResize="0"/>
          <p:nvPr/>
        </p:nvPicPr>
        <p:blipFill rotWithShape="1">
          <a:blip r:embed="rId4">
            <a:alphaModFix/>
          </a:blip>
          <a:srcRect t="-7435" b="28820"/>
          <a:stretch/>
        </p:blipFill>
        <p:spPr>
          <a:xfrm>
            <a:off x="1501048" y="2951167"/>
            <a:ext cx="758058" cy="208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11"/>
          <p:cNvPicPr preferRelativeResize="0"/>
          <p:nvPr/>
        </p:nvPicPr>
        <p:blipFill rotWithShape="1">
          <a:blip r:embed="rId5">
            <a:alphaModFix/>
          </a:blip>
          <a:srcRect t="-1481"/>
          <a:stretch/>
        </p:blipFill>
        <p:spPr>
          <a:xfrm>
            <a:off x="2083347" y="2572234"/>
            <a:ext cx="758058" cy="223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11" descr="A picture containing text, screenshot, monitor, computer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 r="6959" b="-14714"/>
          <a:stretch/>
        </p:blipFill>
        <p:spPr>
          <a:xfrm>
            <a:off x="759401" y="2613724"/>
            <a:ext cx="1145633" cy="208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17;p11">
            <a:extLst>
              <a:ext uri="{FF2B5EF4-FFF2-40B4-BE49-F238E27FC236}">
                <a16:creationId xmlns:a16="http://schemas.microsoft.com/office/drawing/2014/main" id="{C883572E-E70A-5294-9A7B-A91B03B59DB7}"/>
              </a:ext>
            </a:extLst>
          </p:cNvPr>
          <p:cNvSpPr/>
          <p:nvPr/>
        </p:nvSpPr>
        <p:spPr>
          <a:xfrm>
            <a:off x="4489754" y="6474166"/>
            <a:ext cx="298675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Testing and Implementation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5">
      <a:dk1>
        <a:srgbClr val="111F42"/>
      </a:dk1>
      <a:lt1>
        <a:srgbClr val="FFFFFF"/>
      </a:lt1>
      <a:dk2>
        <a:srgbClr val="16254C"/>
      </a:dk2>
      <a:lt2>
        <a:srgbClr val="E4E5F9"/>
      </a:lt2>
      <a:accent1>
        <a:srgbClr val="3B84AE"/>
      </a:accent1>
      <a:accent2>
        <a:srgbClr val="52CAB8"/>
      </a:accent2>
      <a:accent3>
        <a:srgbClr val="3B59A0"/>
      </a:accent3>
      <a:accent4>
        <a:srgbClr val="884AC0"/>
      </a:accent4>
      <a:accent5>
        <a:srgbClr val="BFBA4B"/>
      </a:accent5>
      <a:accent6>
        <a:srgbClr val="555857"/>
      </a:accent6>
      <a:hlink>
        <a:srgbClr val="112047"/>
      </a:hlink>
      <a:folHlink>
        <a:srgbClr val="819DB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103</Words>
  <Application>Microsoft Macintosh PowerPoint</Application>
  <PresentationFormat>Widescreen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Arial Black</vt:lpstr>
      <vt:lpstr>Arial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 A Spears</dc:creator>
  <cp:lastModifiedBy>Saul A Kravitz</cp:lastModifiedBy>
  <cp:revision>4</cp:revision>
  <dcterms:created xsi:type="dcterms:W3CDTF">2023-01-15T04:57:33Z</dcterms:created>
  <dcterms:modified xsi:type="dcterms:W3CDTF">2023-03-07T21:59:48Z</dcterms:modified>
</cp:coreProperties>
</file>