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embeddedFontLst>
    <p:embeddedFont>
      <p:font typeface="Arial Black" panose="020B0604020202020204" pitchFamily="34" charset="0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hurd1H7GBQRbcnBHxCnCHdMa4/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EFAC03-8A3D-4124-A906-11B2EB8E2726}">
  <a:tblStyle styleId="{B6EFAC03-8A3D-4124-A906-11B2EB8E27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font" Target="fonts/font3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4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Evelyn</a:t>
            </a:r>
            <a:endParaRPr/>
          </a:p>
        </p:txBody>
      </p:sp>
      <p:sp>
        <p:nvSpPr>
          <p:cNvPr id="450" name="Google Shape;45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userDrawn="1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rgbClr val="E3B641"/>
              </a:buClr>
              <a:buSzPts val="12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7"/>
          <p:cNvSpPr txBox="1">
            <a:spLocks noGrp="1"/>
          </p:cNvSpPr>
          <p:nvPr>
            <p:ph type="ctrTitle"/>
          </p:nvPr>
        </p:nvSpPr>
        <p:spPr>
          <a:xfrm>
            <a:off x="838200" y="18794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 Black"/>
              <a:buNone/>
              <a:defRPr sz="5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ubTitle" idx="1"/>
          </p:nvPr>
        </p:nvSpPr>
        <p:spPr>
          <a:xfrm>
            <a:off x="838200" y="5680914"/>
            <a:ext cx="9144000" cy="62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37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7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A9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A9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A9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A9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A91"/>
              </a:buClr>
              <a:buSzPts val="1600"/>
              <a:buNone/>
              <a:defRPr sz="1600">
                <a:solidFill>
                  <a:srgbClr val="888A9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8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8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8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>
                <a:solidFill>
                  <a:srgbClr val="888A9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520231" y="470263"/>
            <a:ext cx="10515600" cy="122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 Black"/>
              <a:buNone/>
              <a:defRPr sz="3200" b="1" i="0" u="none" strike="noStrike" cap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B64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B64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rgbClr val="11214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9"/>
          <p:cNvSpPr txBox="1"/>
          <p:nvPr/>
        </p:nvSpPr>
        <p:spPr>
          <a:xfrm>
            <a:off x="186264" y="6557964"/>
            <a:ext cx="4013201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rPr>
              <a:t>THEGRAVITYPROJECT.NET</a:t>
            </a:r>
            <a:endParaRPr sz="800" b="0" i="0" u="none" strike="noStrike" cap="none">
              <a:solidFill>
                <a:srgbClr val="E3B6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11361413" y="6464974"/>
            <a:ext cx="6942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E3B641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E3B64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dt" idx="10"/>
          </p:nvPr>
        </p:nvSpPr>
        <p:spPr>
          <a:xfrm>
            <a:off x="3592288" y="64688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ftr" idx="11"/>
          </p:nvPr>
        </p:nvSpPr>
        <p:spPr>
          <a:xfrm>
            <a:off x="205616" y="612109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A91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A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29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95574" y="295910"/>
            <a:ext cx="903136" cy="5892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0"/>
          <p:cNvSpPr txBox="1"/>
          <p:nvPr/>
        </p:nvSpPr>
        <p:spPr>
          <a:xfrm>
            <a:off x="7705016" y="4760457"/>
            <a:ext cx="328060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555857"/>
                </a:solidFill>
                <a:latin typeface="Arial"/>
                <a:ea typeface="Arial"/>
                <a:cs typeface="Arial"/>
                <a:sym typeface="Arial"/>
              </a:rPr>
              <a:t>Document and track SDOH related interventions to completion. 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81D142-6B99-D50C-2C25-197A9FA20C49}"/>
              </a:ext>
            </a:extLst>
          </p:cNvPr>
          <p:cNvGrpSpPr/>
          <p:nvPr/>
        </p:nvGrpSpPr>
        <p:grpSpPr>
          <a:xfrm>
            <a:off x="152115" y="258403"/>
            <a:ext cx="9294682" cy="6341193"/>
            <a:chOff x="1140087" y="443049"/>
            <a:chExt cx="9294682" cy="6341193"/>
          </a:xfrm>
        </p:grpSpPr>
        <p:sp>
          <p:nvSpPr>
            <p:cNvPr id="452" name="Google Shape;452;p10"/>
            <p:cNvSpPr/>
            <p:nvPr/>
          </p:nvSpPr>
          <p:spPr>
            <a:xfrm>
              <a:off x="4365601" y="1976936"/>
              <a:ext cx="3711762" cy="3669459"/>
            </a:xfrm>
            <a:prstGeom prst="ellipse">
              <a:avLst/>
            </a:prstGeom>
            <a:noFill/>
            <a:ln w="984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 rot="-10536482">
              <a:off x="4903284" y="2245047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 rot="-5691000">
              <a:off x="7339767" y="2344560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 rot="262322">
              <a:off x="7436526" y="4890188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 rot="5400000">
              <a:off x="5030142" y="5164550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 rot="-10536482">
              <a:off x="4977244" y="2172981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 rot="-5633214">
              <a:off x="7418339" y="2408834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0"/>
            <p:cNvSpPr txBox="1"/>
            <p:nvPr/>
          </p:nvSpPr>
          <p:spPr>
            <a:xfrm>
              <a:off x="3005683" y="4125615"/>
              <a:ext cx="14080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Screening</a:t>
              </a:r>
              <a:endParaRPr dirty="0"/>
            </a:p>
          </p:txBody>
        </p:sp>
        <p:sp>
          <p:nvSpPr>
            <p:cNvPr id="460" name="Google Shape;460;p10"/>
            <p:cNvSpPr txBox="1"/>
            <p:nvPr/>
          </p:nvSpPr>
          <p:spPr>
            <a:xfrm>
              <a:off x="5135716" y="443049"/>
              <a:ext cx="309332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Assessment/Diagnosis</a:t>
              </a:r>
              <a:endParaRPr dirty="0"/>
            </a:p>
          </p:txBody>
        </p:sp>
        <p:sp>
          <p:nvSpPr>
            <p:cNvPr id="461" name="Google Shape;461;p10"/>
            <p:cNvSpPr txBox="1"/>
            <p:nvPr/>
          </p:nvSpPr>
          <p:spPr>
            <a:xfrm>
              <a:off x="7251432" y="4268860"/>
              <a:ext cx="31833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Goals Setting</a:t>
              </a:r>
              <a:endParaRPr dirty="0"/>
            </a:p>
          </p:txBody>
        </p:sp>
        <p:sp>
          <p:nvSpPr>
            <p:cNvPr id="462" name="Google Shape;462;p10"/>
            <p:cNvSpPr txBox="1"/>
            <p:nvPr/>
          </p:nvSpPr>
          <p:spPr>
            <a:xfrm>
              <a:off x="6787107" y="6414951"/>
              <a:ext cx="311625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>
                  <a:solidFill>
                    <a:srgbClr val="44546A"/>
                  </a:solidFill>
                  <a:latin typeface="Arial"/>
                  <a:ea typeface="Arial"/>
                  <a:cs typeface="Arial"/>
                  <a:sym typeface="Arial"/>
                </a:rPr>
                <a:t>Treatment/Interventions</a:t>
              </a:r>
              <a:endParaRPr dirty="0"/>
            </a:p>
          </p:txBody>
        </p:sp>
        <p:sp>
          <p:nvSpPr>
            <p:cNvPr id="463" name="Google Shape;463;p10"/>
            <p:cNvSpPr/>
            <p:nvPr/>
          </p:nvSpPr>
          <p:spPr>
            <a:xfrm rot="220145">
              <a:off x="7349258" y="4966806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 rot="5400000">
              <a:off x="4954232" y="5100492"/>
              <a:ext cx="310667" cy="350975"/>
            </a:xfrm>
            <a:prstGeom prst="corner">
              <a:avLst>
                <a:gd name="adj1" fmla="val 25260"/>
                <a:gd name="adj2" fmla="val 230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5" name="Google Shape;465;p10"/>
            <p:cNvPicPr preferRelativeResize="0"/>
            <p:nvPr/>
          </p:nvPicPr>
          <p:blipFill rotWithShape="1">
            <a:blip r:embed="rId3">
              <a:alphaModFix/>
            </a:blip>
            <a:srcRect l="77039" t="13946" r="6848" b="38447"/>
            <a:stretch/>
          </p:blipFill>
          <p:spPr>
            <a:xfrm>
              <a:off x="5376502" y="5079925"/>
              <a:ext cx="871176" cy="90698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66" name="Google Shape;466;p10"/>
            <p:cNvPicPr preferRelativeResize="0"/>
            <p:nvPr/>
          </p:nvPicPr>
          <p:blipFill rotWithShape="1">
            <a:blip r:embed="rId4">
              <a:alphaModFix/>
            </a:blip>
            <a:srcRect l="39145" t="8981" r="40382" b="40117"/>
            <a:stretch/>
          </p:blipFill>
          <p:spPr>
            <a:xfrm>
              <a:off x="6502433" y="5023568"/>
              <a:ext cx="941343" cy="860592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67" name="Google Shape;467;p10"/>
            <p:cNvPicPr preferRelativeResize="0"/>
            <p:nvPr/>
          </p:nvPicPr>
          <p:blipFill rotWithShape="1">
            <a:blip r:embed="rId5">
              <a:alphaModFix/>
            </a:blip>
            <a:srcRect l="5058" t="15016" r="75824" b="40244"/>
            <a:stretch/>
          </p:blipFill>
          <p:spPr>
            <a:xfrm>
              <a:off x="5915931" y="5750409"/>
              <a:ext cx="969539" cy="897116"/>
            </a:xfrm>
            <a:prstGeom prst="ellipse">
              <a:avLst/>
            </a:prstGeom>
            <a:noFill/>
            <a:ln>
              <a:noFill/>
            </a:ln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0785A58-5E14-6112-3128-8DF1B64E4CDE}"/>
                </a:ext>
              </a:extLst>
            </p:cNvPr>
            <p:cNvGrpSpPr/>
            <p:nvPr/>
          </p:nvGrpSpPr>
          <p:grpSpPr>
            <a:xfrm>
              <a:off x="3206984" y="3118493"/>
              <a:ext cx="901661" cy="897115"/>
              <a:chOff x="3206984" y="3294283"/>
              <a:chExt cx="901661" cy="897115"/>
            </a:xfrm>
          </p:grpSpPr>
          <p:sp>
            <p:nvSpPr>
              <p:cNvPr id="468" name="Google Shape;468;p10"/>
              <p:cNvSpPr/>
              <p:nvPr/>
            </p:nvSpPr>
            <p:spPr>
              <a:xfrm>
                <a:off x="3206984" y="3294283"/>
                <a:ext cx="901661" cy="897115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rgbClr val="05091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69" name="Google Shape;469;p10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346684" y="3473005"/>
                <a:ext cx="610812" cy="61081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70" name="Google Shape;470;p1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006152" y="3118493"/>
              <a:ext cx="1270000" cy="127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1" name="Google Shape;471;p10"/>
            <p:cNvSpPr/>
            <p:nvPr/>
          </p:nvSpPr>
          <p:spPr>
            <a:xfrm>
              <a:off x="5915931" y="918800"/>
              <a:ext cx="871176" cy="951352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2" name="Google Shape;472;p1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051201" y="1101776"/>
              <a:ext cx="625287" cy="625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10"/>
            <p:cNvSpPr/>
            <p:nvPr/>
          </p:nvSpPr>
          <p:spPr>
            <a:xfrm>
              <a:off x="4807595" y="1526578"/>
              <a:ext cx="560393" cy="589024"/>
            </a:xfrm>
            <a:prstGeom prst="ellipse">
              <a:avLst/>
            </a:prstGeom>
            <a:solidFill>
              <a:srgbClr val="51CA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764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1F3764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dirty="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7946357" y="5086416"/>
              <a:ext cx="560393" cy="589024"/>
            </a:xfrm>
            <a:prstGeom prst="ellipse">
              <a:avLst/>
            </a:prstGeom>
            <a:solidFill>
              <a:srgbClr val="51CA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764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1F3764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dirty="0"/>
            </a:p>
          </p:txBody>
        </p:sp>
        <p:sp>
          <p:nvSpPr>
            <p:cNvPr id="478" name="Google Shape;478;p10"/>
            <p:cNvSpPr txBox="1"/>
            <p:nvPr/>
          </p:nvSpPr>
          <p:spPr>
            <a:xfrm>
              <a:off x="1140087" y="4919243"/>
              <a:ext cx="2667208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555857"/>
                  </a:solidFill>
                  <a:latin typeface="Arial"/>
                  <a:ea typeface="Arial"/>
                  <a:cs typeface="Arial"/>
                  <a:sym typeface="Arial"/>
                </a:rPr>
                <a:t>Gather and aggregate SDOH data for uses beyond point of care.</a:t>
              </a:r>
              <a:endParaRPr dirty="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51300" y="5049446"/>
              <a:ext cx="560393" cy="589024"/>
            </a:xfrm>
            <a:prstGeom prst="ellipse">
              <a:avLst/>
            </a:prstGeom>
            <a:solidFill>
              <a:srgbClr val="51CAB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F3764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1F3764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dirty="0"/>
            </a:p>
          </p:txBody>
        </p:sp>
        <p:sp>
          <p:nvSpPr>
            <p:cNvPr id="2" name="Google Shape;478;p10">
              <a:extLst>
                <a:ext uri="{FF2B5EF4-FFF2-40B4-BE49-F238E27FC236}">
                  <a16:creationId xmlns:a16="http://schemas.microsoft.com/office/drawing/2014/main" id="{A28EFB0E-210E-E444-393D-296BE5EADA4D}"/>
                </a:ext>
              </a:extLst>
            </p:cNvPr>
            <p:cNvSpPr txBox="1"/>
            <p:nvPr/>
          </p:nvSpPr>
          <p:spPr>
            <a:xfrm>
              <a:off x="1698013" y="1219530"/>
              <a:ext cx="266720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rgbClr val="555857"/>
                  </a:solidFill>
                  <a:latin typeface="Arial"/>
                  <a:ea typeface="Arial"/>
                  <a:cs typeface="Arial"/>
                  <a:sym typeface="Arial"/>
                </a:rPr>
                <a:t>Gather SDOH data in conjunction with a patient encounter.</a:t>
              </a: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2448E1-0CB1-69F0-8DB1-3918A843B1E2}"/>
              </a:ext>
            </a:extLst>
          </p:cNvPr>
          <p:cNvGrpSpPr/>
          <p:nvPr/>
        </p:nvGrpSpPr>
        <p:grpSpPr>
          <a:xfrm>
            <a:off x="149801" y="171214"/>
            <a:ext cx="9919235" cy="5673760"/>
            <a:chOff x="149801" y="171214"/>
            <a:chExt cx="9919235" cy="5673760"/>
          </a:xfrm>
        </p:grpSpPr>
        <p:sp>
          <p:nvSpPr>
            <p:cNvPr id="489" name="Google Shape;489;p11"/>
            <p:cNvSpPr/>
            <p:nvPr/>
          </p:nvSpPr>
          <p:spPr>
            <a:xfrm>
              <a:off x="2635062" y="1273689"/>
              <a:ext cx="2638028" cy="2185414"/>
            </a:xfrm>
            <a:custGeom>
              <a:avLst/>
              <a:gdLst/>
              <a:ahLst/>
              <a:cxnLst/>
              <a:rect l="l" t="t" r="r" b="b"/>
              <a:pathLst>
                <a:path w="2086113" h="1728192" extrusionOk="0">
                  <a:moveTo>
                    <a:pt x="864096" y="0"/>
                  </a:moveTo>
                  <a:cubicBezTo>
                    <a:pt x="1085238" y="0"/>
                    <a:pt x="1306379" y="84363"/>
                    <a:pt x="1475104" y="253088"/>
                  </a:cubicBezTo>
                  <a:lnTo>
                    <a:pt x="2086113" y="864096"/>
                  </a:lnTo>
                  <a:lnTo>
                    <a:pt x="1475104" y="1475104"/>
                  </a:lnTo>
                  <a:cubicBezTo>
                    <a:pt x="1137654" y="1812555"/>
                    <a:pt x="590538" y="1812555"/>
                    <a:pt x="253088" y="1475104"/>
                  </a:cubicBezTo>
                  <a:cubicBezTo>
                    <a:pt x="-84363" y="1137654"/>
                    <a:pt x="-84363" y="590538"/>
                    <a:pt x="253088" y="253088"/>
                  </a:cubicBezTo>
                  <a:cubicBezTo>
                    <a:pt x="421813" y="84363"/>
                    <a:pt x="642954" y="0"/>
                    <a:pt x="864096" y="0"/>
                  </a:cubicBezTo>
                  <a:close/>
                </a:path>
              </a:pathLst>
            </a:custGeom>
            <a:noFill/>
            <a:ln w="152400" cap="flat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 flipH="1">
              <a:off x="5274118" y="1273689"/>
              <a:ext cx="2638028" cy="2185414"/>
            </a:xfrm>
            <a:custGeom>
              <a:avLst/>
              <a:gdLst/>
              <a:ahLst/>
              <a:cxnLst/>
              <a:rect l="l" t="t" r="r" b="b"/>
              <a:pathLst>
                <a:path w="2086113" h="1728192" extrusionOk="0">
                  <a:moveTo>
                    <a:pt x="864096" y="0"/>
                  </a:moveTo>
                  <a:cubicBezTo>
                    <a:pt x="1085238" y="0"/>
                    <a:pt x="1306379" y="84363"/>
                    <a:pt x="1475104" y="253088"/>
                  </a:cubicBezTo>
                  <a:lnTo>
                    <a:pt x="2086113" y="864096"/>
                  </a:lnTo>
                  <a:lnTo>
                    <a:pt x="1475104" y="1475104"/>
                  </a:lnTo>
                  <a:cubicBezTo>
                    <a:pt x="1137654" y="1812555"/>
                    <a:pt x="590538" y="1812555"/>
                    <a:pt x="253088" y="1475104"/>
                  </a:cubicBezTo>
                  <a:cubicBezTo>
                    <a:pt x="-84363" y="1137654"/>
                    <a:pt x="-84363" y="590538"/>
                    <a:pt x="253088" y="253088"/>
                  </a:cubicBezTo>
                  <a:cubicBezTo>
                    <a:pt x="421813" y="84363"/>
                    <a:pt x="642954" y="0"/>
                    <a:pt x="864096" y="0"/>
                  </a:cubicBezTo>
                  <a:close/>
                </a:path>
              </a:pathLst>
            </a:custGeom>
            <a:noFill/>
            <a:ln w="152400" cap="flat" cmpd="sng">
              <a:solidFill>
                <a:schemeClr val="tx2">
                  <a:lumMod val="9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2357187" y="1021315"/>
              <a:ext cx="1729830" cy="2703261"/>
            </a:xfrm>
            <a:custGeom>
              <a:avLst/>
              <a:gdLst/>
              <a:ahLst/>
              <a:cxnLst/>
              <a:rect l="l" t="t" r="r" b="b"/>
              <a:pathLst>
                <a:path w="2169234" h="3389932" extrusionOk="0">
                  <a:moveTo>
                    <a:pt x="2169234" y="3324386"/>
                  </a:moveTo>
                  <a:lnTo>
                    <a:pt x="2028474" y="3358754"/>
                  </a:lnTo>
                  <a:cubicBezTo>
                    <a:pt x="1491694" y="3462681"/>
                    <a:pt x="914556" y="3306790"/>
                    <a:pt x="498849" y="2891082"/>
                  </a:cubicBezTo>
                  <a:cubicBezTo>
                    <a:pt x="-166284" y="2225951"/>
                    <a:pt x="-166284" y="1147559"/>
                    <a:pt x="498849" y="482428"/>
                  </a:cubicBezTo>
                  <a:cubicBezTo>
                    <a:pt x="748274" y="233004"/>
                    <a:pt x="1055812" y="77114"/>
                    <a:pt x="1377880" y="14757"/>
                  </a:cubicBezTo>
                  <a:lnTo>
                    <a:pt x="1480149" y="0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3537515" y="1008220"/>
              <a:ext cx="2098606" cy="2664086"/>
            </a:xfrm>
            <a:custGeom>
              <a:avLst/>
              <a:gdLst/>
              <a:ahLst/>
              <a:cxnLst/>
              <a:rect l="l" t="t" r="r" b="b"/>
              <a:pathLst>
                <a:path w="2631685" h="3340807" extrusionOk="0">
                  <a:moveTo>
                    <a:pt x="0" y="16421"/>
                  </a:moveTo>
                  <a:lnTo>
                    <a:pt x="59774" y="7795"/>
                  </a:lnTo>
                  <a:cubicBezTo>
                    <a:pt x="114058" y="2598"/>
                    <a:pt x="168543" y="0"/>
                    <a:pt x="223028" y="0"/>
                  </a:cubicBezTo>
                  <a:cubicBezTo>
                    <a:pt x="658910" y="0"/>
                    <a:pt x="1094790" y="166284"/>
                    <a:pt x="1427356" y="498849"/>
                  </a:cubicBezTo>
                  <a:lnTo>
                    <a:pt x="2631685" y="1703176"/>
                  </a:lnTo>
                  <a:lnTo>
                    <a:pt x="1427356" y="2907503"/>
                  </a:lnTo>
                  <a:cubicBezTo>
                    <a:pt x="1219503" y="3115357"/>
                    <a:pt x="971292" y="3258257"/>
                    <a:pt x="707946" y="3336202"/>
                  </a:cubicBezTo>
                  <a:lnTo>
                    <a:pt x="689085" y="3340807"/>
                  </a:lnTo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 flipH="1">
              <a:off x="4913156" y="1008221"/>
              <a:ext cx="3278934" cy="2716355"/>
            </a:xfrm>
            <a:custGeom>
              <a:avLst/>
              <a:gdLst/>
              <a:ahLst/>
              <a:cxnLst/>
              <a:rect l="l" t="t" r="r" b="b"/>
              <a:pathLst>
                <a:path w="2086113" h="1728192" extrusionOk="0">
                  <a:moveTo>
                    <a:pt x="864096" y="0"/>
                  </a:moveTo>
                  <a:cubicBezTo>
                    <a:pt x="1085238" y="0"/>
                    <a:pt x="1306379" y="84363"/>
                    <a:pt x="1475104" y="253088"/>
                  </a:cubicBezTo>
                  <a:lnTo>
                    <a:pt x="2086113" y="864096"/>
                  </a:lnTo>
                  <a:lnTo>
                    <a:pt x="1475104" y="1475104"/>
                  </a:lnTo>
                  <a:cubicBezTo>
                    <a:pt x="1137654" y="1812555"/>
                    <a:pt x="590538" y="1812555"/>
                    <a:pt x="253088" y="1475104"/>
                  </a:cubicBezTo>
                  <a:cubicBezTo>
                    <a:pt x="-84363" y="1137654"/>
                    <a:pt x="-84363" y="590538"/>
                    <a:pt x="253088" y="253088"/>
                  </a:cubicBezTo>
                  <a:cubicBezTo>
                    <a:pt x="421813" y="84363"/>
                    <a:pt x="642954" y="0"/>
                    <a:pt x="864096" y="0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4643950" y="1725870"/>
              <a:ext cx="1247704" cy="124770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228600" dist="101600" dir="2340000" algn="l" rotWithShape="0">
                <a:srgbClr val="000000">
                  <a:alpha val="1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4758837" y="1840755"/>
              <a:ext cx="1017933" cy="1017933"/>
            </a:xfrm>
            <a:prstGeom prst="ellipse">
              <a:avLst/>
            </a:prstGeom>
            <a:solidFill>
              <a:srgbClr val="E3B641"/>
            </a:solidFill>
            <a:ln>
              <a:noFill/>
            </a:ln>
            <a:effectLst>
              <a:outerShdw blurRad="76200" dist="38100" dir="2700000" algn="tl" rotWithShape="0">
                <a:srgbClr val="000000">
                  <a:alpha val="1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 rot="5400000">
              <a:off x="4592688" y="1325084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 rot="5400000">
              <a:off x="5820540" y="3276543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 rot="900000">
              <a:off x="7453784" y="3512615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 rot="-4312474">
              <a:off x="8067734" y="1858997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 rot="-8844166">
              <a:off x="6452709" y="1003752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 rot="-9900000">
              <a:off x="4232416" y="3554618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noFill/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 rot="-4691230">
              <a:off x="2629690" y="3198933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solidFill>
              <a:schemeClr val="dk1"/>
            </a:solidFill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 rot="235497">
              <a:off x="2566150" y="1512183"/>
              <a:ext cx="92795" cy="92795"/>
            </a:xfrm>
            <a:custGeom>
              <a:avLst/>
              <a:gdLst/>
              <a:ahLst/>
              <a:cxnLst/>
              <a:rect l="l" t="t" r="r" b="b"/>
              <a:pathLst>
                <a:path w="380216" h="380216" extrusionOk="0">
                  <a:moveTo>
                    <a:pt x="0" y="0"/>
                  </a:moveTo>
                  <a:lnTo>
                    <a:pt x="380216" y="0"/>
                  </a:lnTo>
                  <a:lnTo>
                    <a:pt x="380216" y="380216"/>
                  </a:lnTo>
                </a:path>
              </a:pathLst>
            </a:custGeom>
            <a:solidFill>
              <a:schemeClr val="dk1"/>
            </a:solidFill>
            <a:ln w="63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18786" y="1929788"/>
              <a:ext cx="1670113" cy="904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Technical </a:t>
              </a:r>
              <a:b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Workstream</a:t>
              </a:r>
              <a:endParaRPr sz="1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2621392" y="1896061"/>
              <a:ext cx="2228197" cy="9725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Terminology</a:t>
              </a:r>
              <a:r>
                <a:rPr lang="en-US" sz="28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Workstream</a:t>
              </a:r>
              <a:endParaRPr dirty="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944999" y="1998986"/>
              <a:ext cx="686439" cy="69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CODED VALUE SETS</a:t>
              </a:r>
              <a:endParaRPr dirty="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5885541" y="3830217"/>
              <a:ext cx="20043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FHIR IG Ballot &amp; Publication</a:t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2465632" y="3830217"/>
              <a:ext cx="2556380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Publication in NLM VSAC &amp; ONC ISA</a:t>
              </a:r>
              <a:endParaRPr dirty="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8166268" y="2855599"/>
              <a:ext cx="190276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Community &amp; FHIR Coordination </a:t>
              </a:r>
              <a:endParaRPr dirty="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893076" y="2855599"/>
              <a:ext cx="153227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Data Set Identification </a:t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2989538" y="216940"/>
              <a:ext cx="149190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New Code Submissions </a:t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85819" y="927941"/>
              <a:ext cx="234200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Coding Gap Analysis &amp; Recommendations </a:t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267468" y="171214"/>
              <a:ext cx="11749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FHIR IG Testing</a:t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8090459" y="927941"/>
              <a:ext cx="14772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FHIR IG Development</a:t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35622" y="1414775"/>
              <a:ext cx="350683" cy="348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6614935" y="1424017"/>
              <a:ext cx="350683" cy="348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7381665" y="4918690"/>
              <a:ext cx="350683" cy="3485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dirty="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2897010" y="4799272"/>
              <a:ext cx="5015136" cy="608077"/>
            </a:xfrm>
            <a:prstGeom prst="roundRect">
              <a:avLst>
                <a:gd name="adj" fmla="val 100000"/>
              </a:avLst>
            </a:prstGeom>
            <a:noFill/>
            <a:ln w="117475"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Pilot Workstream</a:t>
              </a:r>
              <a:endParaRPr lang="en-US" sz="18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3647819" y="4429998"/>
              <a:ext cx="175341" cy="2875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854945" y="4433721"/>
              <a:ext cx="175341" cy="287567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6" name="Google Shape;536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189494" y="2729058"/>
              <a:ext cx="1156891" cy="4105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7" name="Google Shape;537;p11"/>
            <p:cNvPicPr preferRelativeResize="0"/>
            <p:nvPr/>
          </p:nvPicPr>
          <p:blipFill rotWithShape="1">
            <a:blip r:embed="rId4">
              <a:alphaModFix/>
            </a:blip>
            <a:srcRect t="-7435" b="28820"/>
            <a:stretch/>
          </p:blipFill>
          <p:spPr>
            <a:xfrm>
              <a:off x="891448" y="1952684"/>
              <a:ext cx="758058" cy="2089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8" name="Google Shape;538;p11"/>
            <p:cNvPicPr preferRelativeResize="0"/>
            <p:nvPr/>
          </p:nvPicPr>
          <p:blipFill rotWithShape="1">
            <a:blip r:embed="rId5">
              <a:alphaModFix/>
            </a:blip>
            <a:srcRect t="-1481"/>
            <a:stretch/>
          </p:blipFill>
          <p:spPr>
            <a:xfrm>
              <a:off x="1473747" y="1573751"/>
              <a:ext cx="758058" cy="2236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9" name="Google Shape;539;p11" descr="A picture containing text, screenshot, monitor, computer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 r="6959" b="-14714"/>
            <a:stretch/>
          </p:blipFill>
          <p:spPr>
            <a:xfrm>
              <a:off x="149801" y="1615241"/>
              <a:ext cx="1145633" cy="208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517;p11">
              <a:extLst>
                <a:ext uri="{FF2B5EF4-FFF2-40B4-BE49-F238E27FC236}">
                  <a16:creationId xmlns:a16="http://schemas.microsoft.com/office/drawing/2014/main" id="{C883572E-E70A-5294-9A7B-A91B03B59DB7}"/>
                </a:ext>
              </a:extLst>
            </p:cNvPr>
            <p:cNvSpPr/>
            <p:nvPr/>
          </p:nvSpPr>
          <p:spPr>
            <a:xfrm>
              <a:off x="3880154" y="5475683"/>
              <a:ext cx="2986754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</a:rPr>
                <a:t>Testing and Implementation</a:t>
              </a:r>
              <a:endParaRPr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rgbClr val="111F42"/>
      </a:dk1>
      <a:lt1>
        <a:srgbClr val="FFFFFF"/>
      </a:lt1>
      <a:dk2>
        <a:srgbClr val="16254C"/>
      </a:dk2>
      <a:lt2>
        <a:srgbClr val="E4E5F9"/>
      </a:lt2>
      <a:accent1>
        <a:srgbClr val="3B84AE"/>
      </a:accent1>
      <a:accent2>
        <a:srgbClr val="52CAB8"/>
      </a:accent2>
      <a:accent3>
        <a:srgbClr val="3B59A0"/>
      </a:accent3>
      <a:accent4>
        <a:srgbClr val="884AC0"/>
      </a:accent4>
      <a:accent5>
        <a:srgbClr val="BFBA4B"/>
      </a:accent5>
      <a:accent6>
        <a:srgbClr val="555857"/>
      </a:accent6>
      <a:hlink>
        <a:srgbClr val="112047"/>
      </a:hlink>
      <a:folHlink>
        <a:srgbClr val="819D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95</Words>
  <Application>Microsoft Macintosh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 Black</vt:lpstr>
      <vt:lpstr>Arial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A Spears</dc:creator>
  <cp:lastModifiedBy>Saul A Kravitz</cp:lastModifiedBy>
  <cp:revision>5</cp:revision>
  <dcterms:created xsi:type="dcterms:W3CDTF">2023-01-15T04:57:33Z</dcterms:created>
  <dcterms:modified xsi:type="dcterms:W3CDTF">2023-03-09T23:14:51Z</dcterms:modified>
</cp:coreProperties>
</file>