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735" r:id="rId1"/>
  </p:sldMasterIdLst>
  <p:notesMasterIdLst>
    <p:notesMasterId r:id="rId3"/>
  </p:notesMasterIdLst>
  <p:sldIdLst>
    <p:sldId id="12091" r:id="rId2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uthor" initials="A" lastIdx="14" clrIdx="6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1145"/>
    <a:srgbClr val="8DB4E7"/>
    <a:srgbClr val="5A9CD5"/>
    <a:srgbClr val="D0E3EB"/>
    <a:srgbClr val="F15D26"/>
    <a:srgbClr val="C50003"/>
    <a:srgbClr val="A21D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92833" autoAdjust="0"/>
  </p:normalViewPr>
  <p:slideViewPr>
    <p:cSldViewPr snapToGrid="0">
      <p:cViewPr varScale="1">
        <p:scale>
          <a:sx n="97" d="100"/>
          <a:sy n="97" d="100"/>
        </p:scale>
        <p:origin x="4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3619"/>
    </p:cViewPr>
  </p:sorterViewPr>
  <p:notesViewPr>
    <p:cSldViewPr snapToGrid="0">
      <p:cViewPr varScale="1">
        <p:scale>
          <a:sx n="48" d="100"/>
          <a:sy n="48" d="100"/>
        </p:scale>
        <p:origin x="2684" y="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C4035AA4-5852-4105-9313-77A8B47B797D}" type="datetimeFigureOut">
              <a:rPr lang="en-US" smtClean="0"/>
              <a:pPr/>
              <a:t>9/27/2022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0D70C416-DF0C-4DD5-B2D0-AA37999316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043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creen Shot 2017-08-06 at 9.18.37 PM.png">
            <a:extLst>
              <a:ext uri="{FF2B5EF4-FFF2-40B4-BE49-F238E27FC236}">
                <a16:creationId xmlns:a16="http://schemas.microsoft.com/office/drawing/2014/main" id="{88A4A526-CAFB-4357-99C4-BB0CC602D6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2037618"/>
            <a:ext cx="12192000" cy="4867275"/>
          </a:xfrm>
          <a:prstGeom prst="rect">
            <a:avLst/>
          </a:prstGeom>
        </p:spPr>
      </p:pic>
      <p:pic>
        <p:nvPicPr>
          <p:cNvPr id="13" name="pasted-image.pdf">
            <a:extLst>
              <a:ext uri="{FF2B5EF4-FFF2-40B4-BE49-F238E27FC236}">
                <a16:creationId xmlns:a16="http://schemas.microsoft.com/office/drawing/2014/main" id="{D05086A3-2FFC-5E4B-9F95-3AAFFFC4AC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" y="28901"/>
            <a:ext cx="12207631" cy="4336847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Picture 4" descr="A picture containing shirt&#10;&#10;Description automatically generated">
            <a:extLst>
              <a:ext uri="{FF2B5EF4-FFF2-40B4-BE49-F238E27FC236}">
                <a16:creationId xmlns:a16="http://schemas.microsoft.com/office/drawing/2014/main" id="{CA7BF5C1-3D5C-124D-8459-10FA446C15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85582" y="170085"/>
            <a:ext cx="3612858" cy="2262273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C2E80DB7-B809-3042-ADFD-271C4C69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585" y="638441"/>
            <a:ext cx="10515600" cy="1325563"/>
          </a:xfrm>
        </p:spPr>
        <p:txBody>
          <a:bodyPr>
            <a:normAutofit/>
          </a:bodyPr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4AE6A-876F-7A4B-BBA3-1DD3B0EF184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4585" y="2093325"/>
            <a:ext cx="6604000" cy="960438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dirty="0"/>
              <a:t>Insert text here</a:t>
            </a:r>
          </a:p>
          <a:p>
            <a:pPr lvl="0"/>
            <a:r>
              <a:rPr lang="en-US" dirty="0"/>
              <a:t>Add date here</a:t>
            </a:r>
          </a:p>
        </p:txBody>
      </p:sp>
    </p:spTree>
    <p:extLst>
      <p:ext uri="{BB962C8B-B14F-4D97-AF65-F5344CB8AC3E}">
        <p14:creationId xmlns:p14="http://schemas.microsoft.com/office/powerpoint/2010/main" val="2675141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1BB14-1391-7C4E-959A-7CF523037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365127"/>
            <a:ext cx="11105322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BA346-F770-274B-A2DA-1F90B660F2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9843" y="1825625"/>
            <a:ext cx="11105322" cy="4351338"/>
          </a:xfrm>
        </p:spPr>
        <p:txBody>
          <a:bodyPr vert="eaVert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43AB16-B190-9F4D-9988-3E78C126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0306" y="6323623"/>
            <a:ext cx="605111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77F48ACF-47AF-4B3F-9B94-01BB57938B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466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8F1F3-5D55-0049-8AE9-9A19435A1C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 b="0">
                <a:latin typeface="+mn-lt"/>
              </a:defRPr>
            </a:lvl1pPr>
          </a:lstStyle>
          <a:p>
            <a:r>
              <a:rPr lang="en-US" dirty="0"/>
              <a:t>Click to edit Master text style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379C0B0-5B1C-384F-B052-03089C9D1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93445" y="6323623"/>
            <a:ext cx="605111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77F48ACF-47AF-4B3F-9B94-01BB57938B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3535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32E0-603A-EA49-BF2C-DE8351BC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299" y="-5274"/>
            <a:ext cx="11134356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E12A2-AE3E-2F41-AF93-AF1FB555A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299" y="1446835"/>
            <a:ext cx="11134356" cy="473012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 marL="971550" indent="-285750">
              <a:buFont typeface="System Font Regular"/>
              <a:buChar char="-"/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3F93771-3D16-B045-B963-100A8AEBB484}"/>
              </a:ext>
            </a:extLst>
          </p:cNvPr>
          <p:cNvCxnSpPr/>
          <p:nvPr userDrawn="1"/>
        </p:nvCxnSpPr>
        <p:spPr>
          <a:xfrm>
            <a:off x="576299" y="6054709"/>
            <a:ext cx="111343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13B0F4-9BCC-254A-8D30-FF595B8EE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0306" y="6323623"/>
            <a:ext cx="605111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77F48ACF-47AF-4B3F-9B94-01BB57938B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821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F5C8-A8EA-1644-8AD3-37A6BB18A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1709740"/>
            <a:ext cx="11171582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329DF-707B-5C41-A140-9BAE6B0FB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6835" y="4589465"/>
            <a:ext cx="11171582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22A4448-87D3-CB41-98FB-F8A8D2CAC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0306" y="6323623"/>
            <a:ext cx="605111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77F48ACF-47AF-4B3F-9B94-01BB57938B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50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6758B-D16D-1D41-BD5D-61DA49209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835" y="365127"/>
            <a:ext cx="11184835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2D416-21F7-284F-9B36-54249C9DA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6835" y="1825625"/>
            <a:ext cx="5502965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58A0DC-30EE-454B-86DF-5FB6C1093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29470" cy="435133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A95436C-0BCB-9440-9A6E-FC21EB98C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8095" y="6323623"/>
            <a:ext cx="605111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77F48ACF-47AF-4B3F-9B94-01BB57938B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479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E5ABE-D8F3-F34F-849F-61B36CD85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843" y="365127"/>
            <a:ext cx="11184834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44C84-074A-C04C-B1FF-CAD5EF873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843" y="1681163"/>
            <a:ext cx="5427734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71748B-A67C-A04D-8B1D-81F6DC685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9843" y="2505075"/>
            <a:ext cx="5427733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C2E592-6E8F-FA44-8F30-5A33E1A588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582476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0B72D-4E59-DB4A-AF8D-E273861DC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82477" cy="36845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126248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63458-02F0-314C-A5B9-132EE0006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91" y="365127"/>
            <a:ext cx="11277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1C40ABC-AD78-F241-83D0-64ABFFA760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065693-DC3A-D74E-A17E-5A87AA0041D3}"/>
              </a:ext>
            </a:extLst>
          </p:cNvPr>
          <p:cNvSpPr txBox="1"/>
          <p:nvPr userDrawn="1"/>
        </p:nvSpPr>
        <p:spPr>
          <a:xfrm>
            <a:off x="742123" y="2068975"/>
            <a:ext cx="11092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Add text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35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24065-1BE0-5F42-B9B0-6602DD9A2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4162425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B5732-F755-744C-A45F-7FD03D29E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7"/>
            <a:ext cx="6505229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B99BE-E567-134B-9D1E-B0C627404E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2057400"/>
            <a:ext cx="4162425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DF10782-01D2-464D-AA34-1EEA8A73E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0306" y="6323623"/>
            <a:ext cx="605111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77F48ACF-47AF-4B3F-9B94-01BB57938B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59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3697F-B1DC-0243-940B-965DB6F41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348" y="457200"/>
            <a:ext cx="4175677" cy="16002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874B6-6FC4-DA42-9C71-C9A8363721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518482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6AF74-CF61-EB43-B338-B121C475BB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6348" y="2057400"/>
            <a:ext cx="4175677" cy="38115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12A7BC3-5379-3343-9052-618D1960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600306" y="6323623"/>
            <a:ext cx="605111" cy="365125"/>
          </a:xfrm>
          <a:prstGeom prst="rect">
            <a:avLst/>
          </a:prstGeom>
        </p:spPr>
        <p:txBody>
          <a:bodyPr/>
          <a:lstStyle/>
          <a:p>
            <a:fld id="{77F48ACF-47AF-4B3F-9B94-01BB57938B9A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A0E86-0A5F-0F45-852B-757E0C4DA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4945D4-7910-8441-B8B6-87D7BBFB1287}"/>
              </a:ext>
            </a:extLst>
          </p:cNvPr>
          <p:cNvCxnSpPr/>
          <p:nvPr userDrawn="1"/>
        </p:nvCxnSpPr>
        <p:spPr>
          <a:xfrm>
            <a:off x="576299" y="6054709"/>
            <a:ext cx="111343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E4D13918-EBE9-844E-89D6-21F0FDE997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 cstate="print"/>
          <a:srcRect l="1" r="12020"/>
          <a:stretch/>
        </p:blipFill>
        <p:spPr>
          <a:xfrm>
            <a:off x="838199" y="6115898"/>
            <a:ext cx="911135" cy="605655"/>
          </a:xfrm>
          <a:prstGeom prst="rect">
            <a:avLst/>
          </a:prstGeom>
        </p:spPr>
      </p:pic>
      <p:pic>
        <p:nvPicPr>
          <p:cNvPr id="9" name="Picture 8" descr="A picture containing shirt&#10;&#10;Description automatically generated">
            <a:extLst>
              <a:ext uri="{FF2B5EF4-FFF2-40B4-BE49-F238E27FC236}">
                <a16:creationId xmlns:a16="http://schemas.microsoft.com/office/drawing/2014/main" id="{30380DCC-3EA9-5E4C-A1DC-8AFC5132B38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99597" y="6033057"/>
            <a:ext cx="1116104" cy="771336"/>
          </a:xfrm>
          <a:prstGeom prst="rect">
            <a:avLst/>
          </a:prstGeom>
        </p:spPr>
      </p:pic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5A64E2DA-F7A0-8544-AFE6-52B0AF633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81660FB-0707-874C-8651-6F37B8C8A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341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rgbClr val="002060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685800" rtl="0" eaLnBrk="1" latinLnBrk="0" hangingPunct="1">
        <a:lnSpc>
          <a:spcPct val="90000"/>
        </a:lnSpc>
        <a:spcBef>
          <a:spcPts val="75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857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285750" algn="l" defTabSz="685800" rtl="0" eaLnBrk="1" latinLnBrk="0" hangingPunct="1">
        <a:lnSpc>
          <a:spcPct val="90000"/>
        </a:lnSpc>
        <a:spcBef>
          <a:spcPts val="375"/>
        </a:spcBef>
        <a:buFont typeface="System Font Regular"/>
        <a:buChar char="-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CF642-1985-4227-8AD9-003497D8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1031" y="92065"/>
            <a:ext cx="9115821" cy="612687"/>
          </a:xfrm>
        </p:spPr>
        <p:txBody>
          <a:bodyPr>
            <a:normAutofit/>
          </a:bodyPr>
          <a:lstStyle/>
          <a:p>
            <a:r>
              <a:rPr lang="en-US" dirty="0"/>
              <a:t>Enabling Survey Instruments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AB7622B-3FE0-409A-BCAD-7C7652AB2BB0}"/>
              </a:ext>
            </a:extLst>
          </p:cNvPr>
          <p:cNvSpPr/>
          <p:nvPr/>
        </p:nvSpPr>
        <p:spPr>
          <a:xfrm>
            <a:off x="1717440" y="1148841"/>
            <a:ext cx="1000259" cy="386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Survey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4E9CFB6-E135-4F7E-B37F-C7C34343BF27}"/>
              </a:ext>
            </a:extLst>
          </p:cNvPr>
          <p:cNvSpPr/>
          <p:nvPr/>
        </p:nvSpPr>
        <p:spPr>
          <a:xfrm>
            <a:off x="3696116" y="4268814"/>
            <a:ext cx="2087192" cy="386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Observation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(survey question-answer pair)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17E468F7-59B7-4BD2-AE3C-26A7E4E556AA}"/>
              </a:ext>
            </a:extLst>
          </p:cNvPr>
          <p:cNvSpPr/>
          <p:nvPr/>
        </p:nvSpPr>
        <p:spPr>
          <a:xfrm>
            <a:off x="5817354" y="4268814"/>
            <a:ext cx="1220109" cy="386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Condition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Health Concern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DC0A47F-86C8-41CB-A4F1-AC6277D3F78D}"/>
              </a:ext>
            </a:extLst>
          </p:cNvPr>
          <p:cNvSpPr/>
          <p:nvPr/>
        </p:nvSpPr>
        <p:spPr>
          <a:xfrm>
            <a:off x="3316609" y="1061508"/>
            <a:ext cx="2846209" cy="6099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LOINC  Panel (Survey Instruments)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Include Health Concern Algorithm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99A4829C-2D23-4C0F-A7F7-6C6555FBDB73}"/>
              </a:ext>
            </a:extLst>
          </p:cNvPr>
          <p:cNvSpPr/>
          <p:nvPr/>
        </p:nvSpPr>
        <p:spPr>
          <a:xfrm>
            <a:off x="3336131" y="2095291"/>
            <a:ext cx="2822811" cy="661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Conversion to FHIR Questionnaire 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(example: NLM LHC-Forms Widget)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126052C-C5BF-4599-ABED-B403AED9B013}"/>
              </a:ext>
            </a:extLst>
          </p:cNvPr>
          <p:cNvSpPr/>
          <p:nvPr/>
        </p:nvSpPr>
        <p:spPr>
          <a:xfrm>
            <a:off x="6431452" y="1058225"/>
            <a:ext cx="3436675" cy="62663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Establish complete survey as LOINC Components with LOINC Answer Lists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Add calculation logic for Questionnaire</a:t>
            </a:r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EB90EC2F-A66A-4FCD-84C2-BED38B7118A5}"/>
              </a:ext>
            </a:extLst>
          </p:cNvPr>
          <p:cNvSpPr/>
          <p:nvPr/>
        </p:nvSpPr>
        <p:spPr>
          <a:xfrm rot="16200000">
            <a:off x="2908200" y="1058597"/>
            <a:ext cx="223233" cy="604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3037968C-F20A-4665-BB36-070DB17175DA}"/>
              </a:ext>
            </a:extLst>
          </p:cNvPr>
          <p:cNvSpPr/>
          <p:nvPr/>
        </p:nvSpPr>
        <p:spPr>
          <a:xfrm>
            <a:off x="4566353" y="1666583"/>
            <a:ext cx="223233" cy="4287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45049C8C-7B92-408B-9AA5-B82E04AB90C9}"/>
              </a:ext>
            </a:extLst>
          </p:cNvPr>
          <p:cNvSpPr/>
          <p:nvPr/>
        </p:nvSpPr>
        <p:spPr>
          <a:xfrm>
            <a:off x="4600870" y="2764810"/>
            <a:ext cx="223233" cy="38468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811D8316-30F2-467F-A74D-5C470D81E25E}"/>
              </a:ext>
            </a:extLst>
          </p:cNvPr>
          <p:cNvSpPr/>
          <p:nvPr/>
        </p:nvSpPr>
        <p:spPr>
          <a:xfrm>
            <a:off x="6427408" y="2113804"/>
            <a:ext cx="3436675" cy="659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Build executable FHIR Questionnaire with logic to create LOINC-LOINC Observations and 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SNOMED CT / ICD-10-CM Health Concerns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5EA9A92-22AD-4412-9C87-1A03A01AB233}"/>
              </a:ext>
            </a:extLst>
          </p:cNvPr>
          <p:cNvSpPr/>
          <p:nvPr/>
        </p:nvSpPr>
        <p:spPr>
          <a:xfrm>
            <a:off x="3340007" y="3158022"/>
            <a:ext cx="2822811" cy="661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Execute FHIR Questionnaire</a:t>
            </a:r>
          </a:p>
          <a:p>
            <a:pPr algn="ctr"/>
            <a:r>
              <a:rPr lang="en-US" sz="1100" dirty="0">
                <a:solidFill>
                  <a:srgbClr val="FF0000"/>
                </a:solidFill>
              </a:rPr>
              <a:t>(example: NLM SDC Questionnaire App)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6DD48D8-8FA2-42AF-88BB-7614D5137C20}"/>
              </a:ext>
            </a:extLst>
          </p:cNvPr>
          <p:cNvSpPr/>
          <p:nvPr/>
        </p:nvSpPr>
        <p:spPr>
          <a:xfrm>
            <a:off x="1841323" y="4268814"/>
            <a:ext cx="1820749" cy="386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QuestionnaireResponse</a:t>
            </a:r>
          </a:p>
        </p:txBody>
      </p:sp>
      <p:sp>
        <p:nvSpPr>
          <p:cNvPr id="81" name="Arrow: Down 80">
            <a:extLst>
              <a:ext uri="{FF2B5EF4-FFF2-40B4-BE49-F238E27FC236}">
                <a16:creationId xmlns:a16="http://schemas.microsoft.com/office/drawing/2014/main" id="{9252C67F-FD90-4F8C-B612-04E35713A236}"/>
              </a:ext>
            </a:extLst>
          </p:cNvPr>
          <p:cNvSpPr/>
          <p:nvPr/>
        </p:nvSpPr>
        <p:spPr>
          <a:xfrm>
            <a:off x="4600869" y="3819015"/>
            <a:ext cx="223233" cy="4433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Arrow: Down 81">
            <a:extLst>
              <a:ext uri="{FF2B5EF4-FFF2-40B4-BE49-F238E27FC236}">
                <a16:creationId xmlns:a16="http://schemas.microsoft.com/office/drawing/2014/main" id="{21AD6330-8980-43F8-9124-A835F1A4B57C}"/>
              </a:ext>
            </a:extLst>
          </p:cNvPr>
          <p:cNvSpPr/>
          <p:nvPr/>
        </p:nvSpPr>
        <p:spPr>
          <a:xfrm>
            <a:off x="3318713" y="3828209"/>
            <a:ext cx="223233" cy="434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Arrow: Down 82">
            <a:extLst>
              <a:ext uri="{FF2B5EF4-FFF2-40B4-BE49-F238E27FC236}">
                <a16:creationId xmlns:a16="http://schemas.microsoft.com/office/drawing/2014/main" id="{6B6CDC6B-0B9F-4BC4-94A1-26A5BC9FEDA7}"/>
              </a:ext>
            </a:extLst>
          </p:cNvPr>
          <p:cNvSpPr/>
          <p:nvPr/>
        </p:nvSpPr>
        <p:spPr>
          <a:xfrm>
            <a:off x="5935709" y="3828209"/>
            <a:ext cx="223233" cy="434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D3EC5E2-B3E2-4F2F-8E72-A9B76D76D5BA}"/>
              </a:ext>
            </a:extLst>
          </p:cNvPr>
          <p:cNvSpPr/>
          <p:nvPr/>
        </p:nvSpPr>
        <p:spPr>
          <a:xfrm>
            <a:off x="7050813" y="3549584"/>
            <a:ext cx="1614687" cy="386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Condition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Problem/ Diagnosis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9468F6FB-A8FE-47DC-8356-2E58210AC6FB}"/>
              </a:ext>
            </a:extLst>
          </p:cNvPr>
          <p:cNvSpPr/>
          <p:nvPr/>
        </p:nvSpPr>
        <p:spPr>
          <a:xfrm>
            <a:off x="7269778" y="4136008"/>
            <a:ext cx="1162030" cy="6798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70C0"/>
                </a:solidFill>
              </a:rPr>
              <a:t>Provider</a:t>
            </a:r>
          </a:p>
          <a:p>
            <a:pPr algn="ctr"/>
            <a:r>
              <a:rPr lang="en-US" sz="1050" dirty="0">
                <a:solidFill>
                  <a:srgbClr val="0070C0"/>
                </a:solidFill>
              </a:rPr>
              <a:t>Evaluation</a:t>
            </a:r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396F4A35-182B-4098-8838-8C4F8B0BF7A6}"/>
              </a:ext>
            </a:extLst>
          </p:cNvPr>
          <p:cNvSpPr/>
          <p:nvPr/>
        </p:nvSpPr>
        <p:spPr>
          <a:xfrm rot="10800000">
            <a:off x="7789703" y="3935950"/>
            <a:ext cx="110475" cy="17255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687DD49D-D340-454E-A2C5-09DB8A5A461D}"/>
              </a:ext>
            </a:extLst>
          </p:cNvPr>
          <p:cNvSpPr/>
          <p:nvPr/>
        </p:nvSpPr>
        <p:spPr>
          <a:xfrm rot="16200000">
            <a:off x="7103682" y="4333694"/>
            <a:ext cx="113997" cy="21973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8" name="Arrow: Down 87">
            <a:extLst>
              <a:ext uri="{FF2B5EF4-FFF2-40B4-BE49-F238E27FC236}">
                <a16:creationId xmlns:a16="http://schemas.microsoft.com/office/drawing/2014/main" id="{7B51708A-0F69-4F22-BEAA-1BAACBAA3177}"/>
              </a:ext>
            </a:extLst>
          </p:cNvPr>
          <p:cNvSpPr/>
          <p:nvPr/>
        </p:nvSpPr>
        <p:spPr>
          <a:xfrm rot="16200000">
            <a:off x="8496515" y="4342156"/>
            <a:ext cx="152919" cy="2807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E2E910B-9A63-43F6-A126-BABCC42A96E0}"/>
              </a:ext>
            </a:extLst>
          </p:cNvPr>
          <p:cNvSpPr/>
          <p:nvPr/>
        </p:nvSpPr>
        <p:spPr>
          <a:xfrm>
            <a:off x="7212534" y="5024639"/>
            <a:ext cx="1220109" cy="6531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Other “clinical” findings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0" name="Arrow: Down 89">
            <a:extLst>
              <a:ext uri="{FF2B5EF4-FFF2-40B4-BE49-F238E27FC236}">
                <a16:creationId xmlns:a16="http://schemas.microsoft.com/office/drawing/2014/main" id="{2D50C51D-F046-46F0-97DF-207176A5D5EC}"/>
              </a:ext>
            </a:extLst>
          </p:cNvPr>
          <p:cNvSpPr/>
          <p:nvPr/>
        </p:nvSpPr>
        <p:spPr>
          <a:xfrm rot="10800000">
            <a:off x="7796325" y="4788341"/>
            <a:ext cx="103852" cy="2275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57932BA5-50BD-429C-9062-FA393C6F4886}"/>
              </a:ext>
            </a:extLst>
          </p:cNvPr>
          <p:cNvSpPr/>
          <p:nvPr/>
        </p:nvSpPr>
        <p:spPr>
          <a:xfrm>
            <a:off x="1841322" y="4955941"/>
            <a:ext cx="5196140" cy="2843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rgbClr val="FF0000"/>
                </a:solidFill>
              </a:rPr>
              <a:t>Value Sets – based on SDOH Domain Definitions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A36BD1B-5C5E-464B-820C-E281FCE215A0}"/>
              </a:ext>
            </a:extLst>
          </p:cNvPr>
          <p:cNvSpPr txBox="1"/>
          <p:nvPr/>
        </p:nvSpPr>
        <p:spPr>
          <a:xfrm>
            <a:off x="1510351" y="5695737"/>
            <a:ext cx="856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Note: all Survey instruments SHOULD produce Health Concerns with Gravity defined value sets  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A893016-EFF9-4A09-962C-1448E8CA669F}"/>
              </a:ext>
            </a:extLst>
          </p:cNvPr>
          <p:cNvSpPr/>
          <p:nvPr/>
        </p:nvSpPr>
        <p:spPr>
          <a:xfrm>
            <a:off x="8713370" y="4250378"/>
            <a:ext cx="1220109" cy="3863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Goals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</a:rPr>
              <a:t>Interventions</a:t>
            </a:r>
          </a:p>
        </p:txBody>
      </p:sp>
    </p:spTree>
    <p:extLst>
      <p:ext uri="{BB962C8B-B14F-4D97-AF65-F5344CB8AC3E}">
        <p14:creationId xmlns:p14="http://schemas.microsoft.com/office/powerpoint/2010/main" val="132063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vity Project PP template" id="{9314E81B-02DE-E14F-92CE-AC6DD1E6D6BA}" vid="{4E1A84A9-5006-EB4B-969A-0110AE17EE3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System Font Regular</vt:lpstr>
      <vt:lpstr>Wingdings</vt:lpstr>
      <vt:lpstr>1_Office Theme</vt:lpstr>
      <vt:lpstr>Enabling Survey Instruments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2020-06-25T13:41:26Z</dcterms:created>
  <dcterms:modified xsi:type="dcterms:W3CDTF">2022-09-27T19:38:35Z</dcterms:modified>
</cp:coreProperties>
</file>