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35" r:id="rId1"/>
  </p:sldMasterIdLst>
  <p:notesMasterIdLst>
    <p:notesMasterId r:id="rId3"/>
  </p:notesMasterIdLst>
  <p:sldIdLst>
    <p:sldId id="12090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uthor" initials="A" lastIdx="14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1145"/>
    <a:srgbClr val="8DB4E7"/>
    <a:srgbClr val="5A9CD5"/>
    <a:srgbClr val="D0E3EB"/>
    <a:srgbClr val="F15D26"/>
    <a:srgbClr val="C50003"/>
    <a:srgbClr val="A21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2" autoAdjust="0"/>
    <p:restoredTop sz="92833" autoAdjust="0"/>
  </p:normalViewPr>
  <p:slideViewPr>
    <p:cSldViewPr snapToGrid="0">
      <p:cViewPr varScale="1">
        <p:scale>
          <a:sx n="149" d="100"/>
          <a:sy n="149" d="100"/>
        </p:scale>
        <p:origin x="308" y="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19"/>
    </p:cViewPr>
  </p:sorterViewPr>
  <p:notesViewPr>
    <p:cSldViewPr snapToGrid="0">
      <p:cViewPr varScale="1">
        <p:scale>
          <a:sx n="48" d="100"/>
          <a:sy n="48" d="100"/>
        </p:scale>
        <p:origin x="2684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C4035AA4-5852-4105-9313-77A8B47B797D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D70C416-DF0C-4DD5-B2D0-AA37999316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043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7-08-06 at 9.18.37 PM.png">
            <a:extLst>
              <a:ext uri="{FF2B5EF4-FFF2-40B4-BE49-F238E27FC236}">
                <a16:creationId xmlns:a16="http://schemas.microsoft.com/office/drawing/2014/main" id="{88A4A526-CAFB-4357-99C4-BB0CC602D6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37618"/>
            <a:ext cx="12192000" cy="4867275"/>
          </a:xfrm>
          <a:prstGeom prst="rect">
            <a:avLst/>
          </a:prstGeom>
        </p:spPr>
      </p:pic>
      <p:pic>
        <p:nvPicPr>
          <p:cNvPr id="13" name="pasted-image.pdf">
            <a:extLst>
              <a:ext uri="{FF2B5EF4-FFF2-40B4-BE49-F238E27FC236}">
                <a16:creationId xmlns:a16="http://schemas.microsoft.com/office/drawing/2014/main" id="{D05086A3-2FFC-5E4B-9F95-3AAFFFC4AC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" y="28901"/>
            <a:ext cx="12207631" cy="4336847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 descr="A picture containing shirt&#10;&#10;Description automatically generated">
            <a:extLst>
              <a:ext uri="{FF2B5EF4-FFF2-40B4-BE49-F238E27FC236}">
                <a16:creationId xmlns:a16="http://schemas.microsoft.com/office/drawing/2014/main" id="{CA7BF5C1-3D5C-124D-8459-10FA446C15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85582" y="170085"/>
            <a:ext cx="3612858" cy="2262273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C2E80DB7-B809-3042-ADFD-271C4C69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85" y="638441"/>
            <a:ext cx="10515600" cy="1325563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4AE6A-876F-7A4B-BBA3-1DD3B0EF18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585" y="2093325"/>
            <a:ext cx="6604000" cy="96043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dirty="0"/>
              <a:t>Insert text here</a:t>
            </a:r>
          </a:p>
          <a:p>
            <a:pPr lvl="0"/>
            <a:r>
              <a:rPr lang="en-US" dirty="0"/>
              <a:t>Add date here</a:t>
            </a:r>
          </a:p>
        </p:txBody>
      </p:sp>
    </p:spTree>
    <p:extLst>
      <p:ext uri="{BB962C8B-B14F-4D97-AF65-F5344CB8AC3E}">
        <p14:creationId xmlns:p14="http://schemas.microsoft.com/office/powerpoint/2010/main" val="267514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BB14-1391-7C4E-959A-7CF523037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3" y="365127"/>
            <a:ext cx="11105322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BA346-F770-274B-A2DA-1F90B660F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9843" y="1825625"/>
            <a:ext cx="11105322" cy="43513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43AB16-B190-9F4D-9988-3E78C126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0306" y="6323623"/>
            <a:ext cx="605111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77F48ACF-47AF-4B3F-9B94-01BB57938B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46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F1F3-5D55-0049-8AE9-9A19435A1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 b="0">
                <a:latin typeface="+mn-lt"/>
              </a:defRPr>
            </a:lvl1pPr>
          </a:lstStyle>
          <a:p>
            <a:r>
              <a:rPr lang="en-US" dirty="0"/>
              <a:t>Click to edit Master text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379C0B0-5B1C-384F-B052-03089C9D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93445" y="6323623"/>
            <a:ext cx="605111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77F48ACF-47AF-4B3F-9B94-01BB57938B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53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32E0-603A-EA49-BF2C-DE8351BC0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99" y="-5274"/>
            <a:ext cx="11134356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E12A2-AE3E-2F41-AF93-AF1FB555A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99" y="1446835"/>
            <a:ext cx="11134356" cy="47301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 marL="971550" indent="-285750">
              <a:buFont typeface="System Font Regular"/>
              <a:buChar char="-"/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F93771-3D16-B045-B963-100A8AEBB484}"/>
              </a:ext>
            </a:extLst>
          </p:cNvPr>
          <p:cNvCxnSpPr/>
          <p:nvPr userDrawn="1"/>
        </p:nvCxnSpPr>
        <p:spPr>
          <a:xfrm>
            <a:off x="576299" y="6054709"/>
            <a:ext cx="111343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13B0F4-9BCC-254A-8D30-FF595B8E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0306" y="6323623"/>
            <a:ext cx="605111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77F48ACF-47AF-4B3F-9B94-01BB57938B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82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F5C8-A8EA-1644-8AD3-37A6BB18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1709740"/>
            <a:ext cx="11171582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329DF-707B-5C41-A140-9BAE6B0FB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835" y="4589465"/>
            <a:ext cx="11171582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2A4448-87D3-CB41-98FB-F8A8D2CA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0306" y="6323623"/>
            <a:ext cx="605111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77F48ACF-47AF-4B3F-9B94-01BB57938B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50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6758B-D16D-1D41-BD5D-61DA4920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365127"/>
            <a:ext cx="1118483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D416-21F7-284F-9B36-54249C9DA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6835" y="1825625"/>
            <a:ext cx="5502965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8A0DC-30EE-454B-86DF-5FB6C1093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2947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A95436C-0BCB-9440-9A6E-FC21EB98C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78095" y="6323623"/>
            <a:ext cx="605111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77F48ACF-47AF-4B3F-9B94-01BB57938B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47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5ABE-D8F3-F34F-849F-61B36CD85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3" y="365127"/>
            <a:ext cx="11184834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44C84-074A-C04C-B1FF-CAD5EF873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843" y="1681163"/>
            <a:ext cx="542773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1748B-A67C-A04D-8B1D-81F6DC685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843" y="2505075"/>
            <a:ext cx="5427733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2E592-6E8F-FA44-8F30-5A33E1A58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5824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0B72D-4E59-DB4A-AF8D-E273861DC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8247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2624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3458-02F0-314C-A5B9-132EE0006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365127"/>
            <a:ext cx="11277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C40ABC-AD78-F241-83D0-64ABFFA760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065693-DC3A-D74E-A17E-5A87AA0041D3}"/>
              </a:ext>
            </a:extLst>
          </p:cNvPr>
          <p:cNvSpPr txBox="1"/>
          <p:nvPr userDrawn="1"/>
        </p:nvSpPr>
        <p:spPr>
          <a:xfrm>
            <a:off x="742123" y="2068975"/>
            <a:ext cx="11092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text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35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24065-1BE0-5F42-B9B0-6602DD9A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4162425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B5732-F755-744C-A45F-7FD03D29E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7"/>
            <a:ext cx="6505229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B99BE-E567-134B-9D1E-B0C627404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057400"/>
            <a:ext cx="4162425" cy="38115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DF10782-01D2-464D-AA34-1EEA8A73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0306" y="6323623"/>
            <a:ext cx="605111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77F48ACF-47AF-4B3F-9B94-01BB57938B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59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697F-B1DC-0243-940B-965DB6F41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8" y="457200"/>
            <a:ext cx="4175677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3874B6-6FC4-DA42-9C71-C9A836372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518482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6AF74-CF61-EB43-B338-B121C475B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6348" y="2057400"/>
            <a:ext cx="4175677" cy="38115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2A7BC3-5379-3343-9052-618D1960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0306" y="6323623"/>
            <a:ext cx="605111" cy="365125"/>
          </a:xfrm>
          <a:prstGeom prst="rect">
            <a:avLst/>
          </a:prstGeom>
        </p:spPr>
        <p:txBody>
          <a:bodyPr/>
          <a:lstStyle/>
          <a:p>
            <a:fld id="{77F48ACF-47AF-4B3F-9B94-01BB57938B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A0E86-0A5F-0F45-852B-757E0C4DA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945D4-7910-8441-B8B6-87D7BBFB1287}"/>
              </a:ext>
            </a:extLst>
          </p:cNvPr>
          <p:cNvCxnSpPr/>
          <p:nvPr userDrawn="1"/>
        </p:nvCxnSpPr>
        <p:spPr>
          <a:xfrm>
            <a:off x="576299" y="6054709"/>
            <a:ext cx="111343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4D13918-EBE9-844E-89D6-21F0FDE997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/>
          <a:srcRect l="1" r="12020"/>
          <a:stretch/>
        </p:blipFill>
        <p:spPr>
          <a:xfrm>
            <a:off x="838199" y="6115898"/>
            <a:ext cx="911135" cy="605655"/>
          </a:xfrm>
          <a:prstGeom prst="rect">
            <a:avLst/>
          </a:prstGeom>
        </p:spPr>
      </p:pic>
      <p:pic>
        <p:nvPicPr>
          <p:cNvPr id="9" name="Picture 8" descr="A picture containing shirt&#10;&#10;Description automatically generated">
            <a:extLst>
              <a:ext uri="{FF2B5EF4-FFF2-40B4-BE49-F238E27FC236}">
                <a16:creationId xmlns:a16="http://schemas.microsoft.com/office/drawing/2014/main" id="{30380DCC-3EA9-5E4C-A1DC-8AFC5132B3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99597" y="6033057"/>
            <a:ext cx="1116104" cy="771336"/>
          </a:xfrm>
          <a:prstGeom prst="rect">
            <a:avLst/>
          </a:prstGeom>
        </p:spPr>
      </p:pic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5A64E2DA-F7A0-8544-AFE6-52B0AF633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81660FB-0707-874C-8651-6F37B8C8A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34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rgbClr val="002060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285750" algn="l" defTabSz="685800" rtl="0" eaLnBrk="1" latinLnBrk="0" hangingPunct="1">
        <a:lnSpc>
          <a:spcPct val="90000"/>
        </a:lnSpc>
        <a:spcBef>
          <a:spcPts val="375"/>
        </a:spcBef>
        <a:buFont typeface="System Font Regular"/>
        <a:buChar char="-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build.fhir.org/ig/HL7/fhir-sdoh-clinicalcare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DB0C922-EBB0-4E72-806D-56E7E74B1344}"/>
              </a:ext>
            </a:extLst>
          </p:cNvPr>
          <p:cNvSpPr txBox="1">
            <a:spLocks/>
          </p:cNvSpPr>
          <p:nvPr/>
        </p:nvSpPr>
        <p:spPr>
          <a:xfrm>
            <a:off x="657282" y="212572"/>
            <a:ext cx="10315517" cy="1167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b="1" dirty="0">
                <a:solidFill>
                  <a:schemeClr val="tx2"/>
                </a:solidFill>
                <a:latin typeface="+mn-lt"/>
              </a:rPr>
              <a:t>Gravity FHIR SDOH Clinical Care IG Scope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3C1916-9084-4E06-BF66-746D200921D0}"/>
              </a:ext>
            </a:extLst>
          </p:cNvPr>
          <p:cNvSpPr/>
          <p:nvPr/>
        </p:nvSpPr>
        <p:spPr>
          <a:xfrm>
            <a:off x="5960173" y="4861911"/>
            <a:ext cx="4176689" cy="325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Assessment/Survey (LOINC coded)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9BA29D-6F24-4895-B4FB-E9B8C6EE1551}"/>
              </a:ext>
            </a:extLst>
          </p:cNvPr>
          <p:cNvSpPr/>
          <p:nvPr/>
        </p:nvSpPr>
        <p:spPr>
          <a:xfrm>
            <a:off x="5960173" y="4179873"/>
            <a:ext cx="4176690" cy="325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Health Concerns / Problems (ICD-10-CM and SNOMED CT)</a:t>
            </a:r>
            <a:endParaRPr lang="en-US" sz="12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F0AF5D9-AD15-41CE-8F6E-758FFA2578A1}"/>
              </a:ext>
            </a:extLst>
          </p:cNvPr>
          <p:cNvSpPr/>
          <p:nvPr/>
        </p:nvSpPr>
        <p:spPr>
          <a:xfrm>
            <a:off x="5960172" y="3544636"/>
            <a:ext cx="4176691" cy="278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Goals (SNOMED CT, LOINC)</a:t>
            </a:r>
            <a:endParaRPr lang="en-US" sz="13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A0FCAF-94EC-42BA-A4DC-4B6DC3FC26AF}"/>
              </a:ext>
            </a:extLst>
          </p:cNvPr>
          <p:cNvSpPr/>
          <p:nvPr/>
        </p:nvSpPr>
        <p:spPr>
          <a:xfrm>
            <a:off x="5960173" y="2899959"/>
            <a:ext cx="4176692" cy="280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Interventions (SNOMED CT, CPT/HCPCS)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83BED0A-81D8-41CC-9BE2-C4164FFF3A04}"/>
              </a:ext>
            </a:extLst>
          </p:cNvPr>
          <p:cNvSpPr/>
          <p:nvPr/>
        </p:nvSpPr>
        <p:spPr>
          <a:xfrm>
            <a:off x="5963393" y="2249184"/>
            <a:ext cx="4176692" cy="280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Procedures Document Results (SNOMED CT, CPT/HCPCS)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92A0CF-8FF8-416E-86DF-569DC253D8B6}"/>
              </a:ext>
            </a:extLst>
          </p:cNvPr>
          <p:cNvSpPr/>
          <p:nvPr/>
        </p:nvSpPr>
        <p:spPr>
          <a:xfrm>
            <a:off x="5963393" y="1598655"/>
            <a:ext cx="4176692" cy="280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Outcomes (Quality Measures)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8C2D96D-9E81-4D1E-988C-FA0F8AC9CA41}"/>
              </a:ext>
            </a:extLst>
          </p:cNvPr>
          <p:cNvSpPr/>
          <p:nvPr/>
        </p:nvSpPr>
        <p:spPr>
          <a:xfrm rot="5400000">
            <a:off x="3806460" y="3166275"/>
            <a:ext cx="3616808" cy="42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Aggregation and Reporting</a:t>
            </a: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9BD7891B-D0B2-4A33-A245-AC9F5527249A}"/>
              </a:ext>
            </a:extLst>
          </p:cNvPr>
          <p:cNvSpPr/>
          <p:nvPr/>
        </p:nvSpPr>
        <p:spPr>
          <a:xfrm rot="10800000">
            <a:off x="8074152" y="3836332"/>
            <a:ext cx="184328" cy="35677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9D43F080-81DB-4242-9207-4910811E757F}"/>
              </a:ext>
            </a:extLst>
          </p:cNvPr>
          <p:cNvSpPr/>
          <p:nvPr/>
        </p:nvSpPr>
        <p:spPr>
          <a:xfrm rot="10800000">
            <a:off x="8066703" y="4509363"/>
            <a:ext cx="184328" cy="35677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CE767A3C-E3AF-416E-91AF-A2A92852D7C7}"/>
              </a:ext>
            </a:extLst>
          </p:cNvPr>
          <p:cNvSpPr/>
          <p:nvPr/>
        </p:nvSpPr>
        <p:spPr>
          <a:xfrm rot="10800000">
            <a:off x="8074481" y="1885654"/>
            <a:ext cx="184328" cy="36672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54BCAB35-B6E7-4207-9117-D21EAAF8AE24}"/>
              </a:ext>
            </a:extLst>
          </p:cNvPr>
          <p:cNvSpPr/>
          <p:nvPr/>
        </p:nvSpPr>
        <p:spPr>
          <a:xfrm rot="10800000">
            <a:off x="8074481" y="2526575"/>
            <a:ext cx="184328" cy="35677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6ECEEC83-2787-49DB-85B0-0D89134AE7CD}"/>
              </a:ext>
            </a:extLst>
          </p:cNvPr>
          <p:cNvSpPr/>
          <p:nvPr/>
        </p:nvSpPr>
        <p:spPr>
          <a:xfrm rot="10800000">
            <a:off x="8074153" y="3183363"/>
            <a:ext cx="184328" cy="35677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E07F49-9A31-486E-B81F-CE64591E5A35}"/>
              </a:ext>
            </a:extLst>
          </p:cNvPr>
          <p:cNvSpPr txBox="1"/>
          <p:nvPr/>
        </p:nvSpPr>
        <p:spPr>
          <a:xfrm>
            <a:off x="8665126" y="4537710"/>
            <a:ext cx="8151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Define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3012B72-4625-432F-B615-FEC4A3961E30}"/>
              </a:ext>
            </a:extLst>
          </p:cNvPr>
          <p:cNvSpPr txBox="1"/>
          <p:nvPr/>
        </p:nvSpPr>
        <p:spPr>
          <a:xfrm>
            <a:off x="8540296" y="3877769"/>
            <a:ext cx="12535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Establish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CB21DC-5F5F-4858-A41C-CAFD821E1E10}"/>
              </a:ext>
            </a:extLst>
          </p:cNvPr>
          <p:cNvSpPr txBox="1"/>
          <p:nvPr/>
        </p:nvSpPr>
        <p:spPr>
          <a:xfrm>
            <a:off x="8540295" y="3241808"/>
            <a:ext cx="17220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Plan/Assign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A251A1-528F-4DF3-A001-8F36C391906A}"/>
              </a:ext>
            </a:extLst>
          </p:cNvPr>
          <p:cNvSpPr txBox="1"/>
          <p:nvPr/>
        </p:nvSpPr>
        <p:spPr>
          <a:xfrm>
            <a:off x="8431481" y="2565222"/>
            <a:ext cx="13879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CBOs Execute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8F6C833-C6A6-45F8-8A5C-C6E8ABFFCA7E}"/>
              </a:ext>
            </a:extLst>
          </p:cNvPr>
          <p:cNvSpPr txBox="1"/>
          <p:nvPr/>
        </p:nvSpPr>
        <p:spPr>
          <a:xfrm>
            <a:off x="8463148" y="1907508"/>
            <a:ext cx="17220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Measure/Survey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0379686-7A31-4FCC-993B-8EBCBC7DE235}"/>
              </a:ext>
            </a:extLst>
          </p:cNvPr>
          <p:cNvSpPr/>
          <p:nvPr/>
        </p:nvSpPr>
        <p:spPr>
          <a:xfrm rot="5400000">
            <a:off x="8637623" y="3194558"/>
            <a:ext cx="3616808" cy="42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AB18F5-C566-4665-9833-3E230A184999}"/>
              </a:ext>
            </a:extLst>
          </p:cNvPr>
          <p:cNvSpPr txBox="1"/>
          <p:nvPr/>
        </p:nvSpPr>
        <p:spPr>
          <a:xfrm>
            <a:off x="456375" y="1591951"/>
            <a:ext cx="4437840" cy="303929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57175" indent="-257175">
              <a:spcBef>
                <a:spcPts val="900"/>
              </a:spcBef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Document SDOH data in conjunction with the patient encounter and define Health Concerns / Problems.</a:t>
            </a:r>
          </a:p>
          <a:p>
            <a:pPr marL="257175" indent="-257175">
              <a:spcBef>
                <a:spcPts val="900"/>
              </a:spcBef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Patient and provider establish SDOH related goals.</a:t>
            </a:r>
          </a:p>
          <a:p>
            <a:pPr marL="257175" indent="-257175">
              <a:spcBef>
                <a:spcPts val="900"/>
              </a:spcBef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Plan, communicate, and track related interventions to completion.</a:t>
            </a:r>
          </a:p>
          <a:p>
            <a:pPr marL="257175" indent="-257175">
              <a:spcBef>
                <a:spcPts val="900"/>
              </a:spcBef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Measure outcomes.</a:t>
            </a:r>
          </a:p>
          <a:p>
            <a:pPr marL="257175" indent="-257175">
              <a:spcBef>
                <a:spcPts val="900"/>
              </a:spcBef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Establish cohorts of patients with common SDOH characteristics for uses beyond the point of care (e.g., population health management, quality reporting, and risk adjustment/ risk stratification).</a:t>
            </a:r>
          </a:p>
          <a:p>
            <a:pPr marL="257175" indent="-257175">
              <a:spcBef>
                <a:spcPts val="900"/>
              </a:spcBef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Exchange patient consent.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ABC7F66-273D-498D-A7E5-CF0E3A26579A}"/>
              </a:ext>
            </a:extLst>
          </p:cNvPr>
          <p:cNvSpPr/>
          <p:nvPr/>
        </p:nvSpPr>
        <p:spPr>
          <a:xfrm>
            <a:off x="503047" y="1637353"/>
            <a:ext cx="238125" cy="2273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2DDFBA4-EB4E-4326-ACE3-DF213236300F}"/>
              </a:ext>
            </a:extLst>
          </p:cNvPr>
          <p:cNvSpPr/>
          <p:nvPr/>
        </p:nvSpPr>
        <p:spPr>
          <a:xfrm>
            <a:off x="493757" y="2188491"/>
            <a:ext cx="238125" cy="2273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EDA8A32-497C-4474-8A09-3CA221A57BB9}"/>
              </a:ext>
            </a:extLst>
          </p:cNvPr>
          <p:cNvSpPr/>
          <p:nvPr/>
        </p:nvSpPr>
        <p:spPr>
          <a:xfrm>
            <a:off x="503047" y="2510677"/>
            <a:ext cx="238125" cy="2273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83AA55-A02E-4755-A2CB-F1AECE136512}"/>
              </a:ext>
            </a:extLst>
          </p:cNvPr>
          <p:cNvSpPr/>
          <p:nvPr/>
        </p:nvSpPr>
        <p:spPr>
          <a:xfrm>
            <a:off x="6033375" y="4918319"/>
            <a:ext cx="238125" cy="2273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763FDDD-021F-4DCC-A328-D5001DF78C23}"/>
              </a:ext>
            </a:extLst>
          </p:cNvPr>
          <p:cNvSpPr/>
          <p:nvPr/>
        </p:nvSpPr>
        <p:spPr>
          <a:xfrm>
            <a:off x="6028345" y="4240030"/>
            <a:ext cx="238125" cy="2273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10477A4-887B-4BDA-BE43-9445DBE208C6}"/>
              </a:ext>
            </a:extLst>
          </p:cNvPr>
          <p:cNvSpPr/>
          <p:nvPr/>
        </p:nvSpPr>
        <p:spPr>
          <a:xfrm>
            <a:off x="6039867" y="3570166"/>
            <a:ext cx="238125" cy="2273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B4EDD10-2490-4026-AA06-695B50523D13}"/>
              </a:ext>
            </a:extLst>
          </p:cNvPr>
          <p:cNvSpPr/>
          <p:nvPr/>
        </p:nvSpPr>
        <p:spPr>
          <a:xfrm>
            <a:off x="6046339" y="2931393"/>
            <a:ext cx="238125" cy="2273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1CAB29A-DC7C-4113-9F68-055792A1B002}"/>
              </a:ext>
            </a:extLst>
          </p:cNvPr>
          <p:cNvSpPr/>
          <p:nvPr/>
        </p:nvSpPr>
        <p:spPr>
          <a:xfrm>
            <a:off x="5487439" y="1633992"/>
            <a:ext cx="238125" cy="2273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1" name="Right Arrow 31">
            <a:extLst>
              <a:ext uri="{FF2B5EF4-FFF2-40B4-BE49-F238E27FC236}">
                <a16:creationId xmlns:a16="http://schemas.microsoft.com/office/drawing/2014/main" id="{D20CB562-A4C1-4D0B-98FD-9DE9D92E12A1}"/>
              </a:ext>
            </a:extLst>
          </p:cNvPr>
          <p:cNvSpPr/>
          <p:nvPr/>
        </p:nvSpPr>
        <p:spPr>
          <a:xfrm>
            <a:off x="5005046" y="3151996"/>
            <a:ext cx="347111" cy="38901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059B21B-B097-420B-9C9D-533588AF7531}"/>
              </a:ext>
            </a:extLst>
          </p:cNvPr>
          <p:cNvSpPr/>
          <p:nvPr/>
        </p:nvSpPr>
        <p:spPr>
          <a:xfrm>
            <a:off x="6046712" y="2274144"/>
            <a:ext cx="238125" cy="2273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971323-5F34-4201-88B6-C706543EE22F}"/>
              </a:ext>
            </a:extLst>
          </p:cNvPr>
          <p:cNvSpPr txBox="1"/>
          <p:nvPr/>
        </p:nvSpPr>
        <p:spPr>
          <a:xfrm>
            <a:off x="5402364" y="5294102"/>
            <a:ext cx="4817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hlinkClick r:id="rId2"/>
              </a:rPr>
              <a:t>http://build.fhir.org/ig/HL7/fhir-sdoh-clinicalcare/</a:t>
            </a:r>
            <a:r>
              <a:rPr lang="en-US" sz="1200" dirty="0"/>
              <a:t> 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D37DBB1-C623-43FC-8516-449B5B2B95A5}"/>
              </a:ext>
            </a:extLst>
          </p:cNvPr>
          <p:cNvSpPr/>
          <p:nvPr/>
        </p:nvSpPr>
        <p:spPr>
          <a:xfrm>
            <a:off x="6039867" y="1633993"/>
            <a:ext cx="238125" cy="2273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57C03C8-8640-4A00-88F1-E1FBD45BB0B3}"/>
              </a:ext>
            </a:extLst>
          </p:cNvPr>
          <p:cNvSpPr/>
          <p:nvPr/>
        </p:nvSpPr>
        <p:spPr>
          <a:xfrm>
            <a:off x="503047" y="3010643"/>
            <a:ext cx="238125" cy="2204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D1F65C3-36FA-46B3-83C7-6F9EF42F53F4}"/>
              </a:ext>
            </a:extLst>
          </p:cNvPr>
          <p:cNvSpPr/>
          <p:nvPr/>
        </p:nvSpPr>
        <p:spPr>
          <a:xfrm>
            <a:off x="500814" y="3391849"/>
            <a:ext cx="238125" cy="2273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637382E-EA44-4135-B423-FC0791CC0480}"/>
              </a:ext>
            </a:extLst>
          </p:cNvPr>
          <p:cNvSpPr/>
          <p:nvPr/>
        </p:nvSpPr>
        <p:spPr>
          <a:xfrm>
            <a:off x="10326964" y="1651764"/>
            <a:ext cx="238125" cy="2273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3C4BB90-1535-48AC-83A2-5E20CA2AA0F5}"/>
              </a:ext>
            </a:extLst>
          </p:cNvPr>
          <p:cNvSpPr/>
          <p:nvPr/>
        </p:nvSpPr>
        <p:spPr>
          <a:xfrm>
            <a:off x="495797" y="4328411"/>
            <a:ext cx="238125" cy="2273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0141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vity Project PP template" id="{9314E81B-02DE-E14F-92CE-AC6DD1E6D6BA}" vid="{4E1A84A9-5006-EB4B-969A-0110AE17E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System Font Regular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2020-06-25T13:41:26Z</dcterms:created>
  <dcterms:modified xsi:type="dcterms:W3CDTF">2022-09-29T03:17:31Z</dcterms:modified>
</cp:coreProperties>
</file>