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CCCC00"/>
    <a:srgbClr val="CCFF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842D-9807-4310-8F7E-EE6F73B01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D4BE0-A760-40D5-88F1-D36B2CEE4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4C31D-2469-42BA-AAE4-23F3D9A8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CBB2A-4A7F-4531-BFE3-3FEFE69E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AC00-817F-4F54-B9A0-F100A69C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8869-D2F2-42D5-809B-16F30A60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E22BA-53F8-4A8E-A1DB-F4C783D31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BE3C0-F0DB-4465-A877-1DC183C5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C1BC-D1B7-420A-BFFA-BF24A4D3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DC4DD-243C-4524-8310-8666557B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2A47D-C726-4248-BD1D-EFFAEAAFB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DEFB2-83E7-4597-8FA6-C200DB9F7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DCB66-296B-41C3-90BB-7856B1FE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414E-2A10-4429-8EBE-6233A4A0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68F4-06C4-41C2-9970-26B18EB3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4684-B633-4EFC-B36F-EE9D76C7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15850-D246-4452-BF6B-DFA4CB3D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1009-61BB-421A-BDAE-1E82C6B8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6460E-E2CA-44C5-BC7A-4F034B27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32A12-1B05-4DEA-A005-5B26B599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6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365E-E4AD-446A-B992-FA4669A4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7E633-3D35-47B5-A3C1-41D86AEB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9E9B-9CDB-443F-81CB-4602557E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D6A44-E3D7-4886-B80A-D57CBD3F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6827F-8A9B-4D90-BE03-127F6EC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3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8042E-3365-4487-8852-974B40A2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1FC32-D68B-45B8-B98C-8D4E16B06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F9A77-6B4D-46ED-83CE-5F53BCE5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6A6C5-A9FB-4057-ABDC-A492B8F9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BAAF-68FE-4C55-82E7-6B0A5B7E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5E9E-4D61-41D0-859A-31844FAE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280-5F84-4BC2-A6DD-191591E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F542A-4AAC-41EF-8F54-8433D1DCB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DC0E2-203A-46F1-8EE3-F864EE2F4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324F2-70DC-46BE-8AAE-5A9F89597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5B5CE-8E46-477E-937A-537592677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FABC6A-5958-4C75-BA52-65A7817E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6EA3D-C706-4C2C-8B68-14F7B7FC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1B3B8-28E8-43C4-95D1-AFC2FFB5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65EF-5747-4582-895E-589822C8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D937E-4926-4DF9-AD30-8D9FCDC9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DAB23-8118-4EE0-AF17-E3D220B8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0902F-9B31-4B9B-B665-FBD57416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D2B3-CD21-4796-8D35-49052CBC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E2DCC-3CE2-4AFD-97BF-E3D8D0B5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67468-1074-460E-B5D1-D298B2B3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90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A4DB-C7D1-4030-B525-E749E365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C1063-F657-45CD-B1FB-ADACBE03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A96E0-CF96-4EA2-BEB1-BAC9E720C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D8631-4AEF-4FCD-B76A-7DD4A6D1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83A0D-ACFE-4A66-B1A5-5880B93C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340C4-9C2F-4E78-97A3-8310206E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9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DE1C-3BAB-4AA8-B8B9-9C7890F1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01969-30C9-4883-9C7A-31152D626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0E407-032C-427F-B191-86EC28E5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4E122-5853-4A5F-8127-53BD65C6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32FA3-65C8-4B87-8FBB-4F188C34C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12AC-95C2-4128-8012-D4309AA5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4FBD5-8DB2-4165-8407-4FAD3302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71725-F105-42C0-A5B5-8E3856820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15472-064F-4DCB-AFE0-D91FCCE41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AA4AC-D3FD-4654-9DC4-F108E5F4981C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27106-BDB4-4AD0-89C6-393E4F60A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D03AD-7E44-45C8-9EB5-4BA4C3DA4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DE9B-9073-434E-863C-0A2C696B2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7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048ED2A-0684-4CF8-B54F-F49607BF856E}"/>
              </a:ext>
            </a:extLst>
          </p:cNvPr>
          <p:cNvSpPr/>
          <p:nvPr/>
        </p:nvSpPr>
        <p:spPr>
          <a:xfrm>
            <a:off x="8097716" y="1549004"/>
            <a:ext cx="2857499" cy="2186974"/>
          </a:xfrm>
          <a:prstGeom prst="rect">
            <a:avLst/>
          </a:prstGeom>
          <a:solidFill>
            <a:srgbClr val="4472C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View </a:t>
            </a:r>
            <a:r>
              <a:rPr lang="en-US" sz="1600" b="1" u="sng" dirty="0">
                <a:solidFill>
                  <a:schemeClr val="bg1"/>
                </a:solidFill>
              </a:rPr>
              <a:t>SPL</a:t>
            </a:r>
            <a:r>
              <a:rPr lang="en-US" sz="1600" b="1" dirty="0">
                <a:solidFill>
                  <a:schemeClr val="bg1"/>
                </a:solidFill>
              </a:rPr>
              <a:t> and </a:t>
            </a:r>
            <a:r>
              <a:rPr lang="en-US" sz="1600" b="1" u="sng" dirty="0">
                <a:solidFill>
                  <a:schemeClr val="bg1"/>
                </a:solidFill>
              </a:rPr>
              <a:t>FHIR</a:t>
            </a:r>
            <a:r>
              <a:rPr lang="en-US" sz="1600" b="1" dirty="0">
                <a:solidFill>
                  <a:schemeClr val="bg1"/>
                </a:solidFill>
              </a:rPr>
              <a:t> Submissions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in </a:t>
            </a:r>
            <a:r>
              <a:rPr lang="en-US" sz="1600" b="1" u="sng" dirty="0">
                <a:solidFill>
                  <a:srgbClr val="FF0000"/>
                </a:solidFill>
              </a:rPr>
              <a:t>SPL</a:t>
            </a:r>
            <a:r>
              <a:rPr lang="en-US" sz="1600" b="1" dirty="0">
                <a:solidFill>
                  <a:schemeClr val="bg1"/>
                </a:solidFill>
              </a:rPr>
              <a:t> Format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20753-6858-449C-B978-4D181D13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24"/>
            <a:ext cx="10515600" cy="1129072"/>
          </a:xfrm>
        </p:spPr>
        <p:txBody>
          <a:bodyPr/>
          <a:lstStyle/>
          <a:p>
            <a:r>
              <a:rPr lang="en-US" b="1" dirty="0"/>
              <a:t>High Level Goal – Dual Submission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4E3DCE43-7C36-456B-BDAF-F813BE602BF4}"/>
              </a:ext>
            </a:extLst>
          </p:cNvPr>
          <p:cNvSpPr/>
          <p:nvPr/>
        </p:nvSpPr>
        <p:spPr>
          <a:xfrm>
            <a:off x="705395" y="2420984"/>
            <a:ext cx="1371600" cy="914400"/>
          </a:xfrm>
          <a:prstGeom prst="flowChartDocumen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 Document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8F2623E7-4D33-4430-972F-963A71773294}"/>
              </a:ext>
            </a:extLst>
          </p:cNvPr>
          <p:cNvSpPr/>
          <p:nvPr/>
        </p:nvSpPr>
        <p:spPr>
          <a:xfrm>
            <a:off x="705395" y="4196674"/>
            <a:ext cx="1371600" cy="914400"/>
          </a:xfrm>
          <a:prstGeom prst="flowChartPunchedCard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FHIR Document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88A5E1-2BA6-49E3-8EA5-EEEA8437F4FD}"/>
              </a:ext>
            </a:extLst>
          </p:cNvPr>
          <p:cNvGrpSpPr/>
          <p:nvPr/>
        </p:nvGrpSpPr>
        <p:grpSpPr>
          <a:xfrm>
            <a:off x="4320093" y="1549004"/>
            <a:ext cx="2532966" cy="4737676"/>
            <a:chOff x="4320093" y="2283550"/>
            <a:chExt cx="2762794" cy="288751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735E64-5A59-4E13-A53D-3E5D9831E53F}"/>
                </a:ext>
              </a:extLst>
            </p:cNvPr>
            <p:cNvSpPr/>
            <p:nvPr/>
          </p:nvSpPr>
          <p:spPr>
            <a:xfrm>
              <a:off x="4320093" y="2283550"/>
              <a:ext cx="2762794" cy="2887512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26000">
                  <a:srgbClr val="4472C4"/>
                </a:gs>
              </a:gsLst>
              <a:lin ang="162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962498-F821-4DE8-B3BC-09D4CF05554A}"/>
                </a:ext>
              </a:extLst>
            </p:cNvPr>
            <p:cNvSpPr txBox="1"/>
            <p:nvPr/>
          </p:nvSpPr>
          <p:spPr>
            <a:xfrm>
              <a:off x="4320093" y="2959612"/>
              <a:ext cx="2762794" cy="225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Existing SPL Systems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7A599E-4687-48FE-AAEC-C00FF80383AC}"/>
                </a:ext>
              </a:extLst>
            </p:cNvPr>
            <p:cNvSpPr txBox="1"/>
            <p:nvPr/>
          </p:nvSpPr>
          <p:spPr>
            <a:xfrm>
              <a:off x="4320093" y="4823324"/>
              <a:ext cx="2762794" cy="225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New FHIR System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BA59B-2274-44CD-99B3-DB3E8238AB5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76995" y="2878184"/>
            <a:ext cx="2243098" cy="5291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829082-F491-4CA0-A280-8B7F13C01009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76995" y="4115032"/>
            <a:ext cx="2243098" cy="5388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8F33B4-03B2-40F8-AD6E-B5E35E67390A}"/>
              </a:ext>
            </a:extLst>
          </p:cNvPr>
          <p:cNvCxnSpPr>
            <a:cxnSpLocks/>
            <a:stCxn id="8" idx="3"/>
            <a:endCxn id="37" idx="1"/>
          </p:cNvCxnSpPr>
          <p:nvPr/>
        </p:nvCxnSpPr>
        <p:spPr>
          <a:xfrm flipV="1">
            <a:off x="6853059" y="2642491"/>
            <a:ext cx="1244657" cy="127535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7D4D4A6-2709-41C9-BB45-108871EF0198}"/>
              </a:ext>
            </a:extLst>
          </p:cNvPr>
          <p:cNvSpPr/>
          <p:nvPr/>
        </p:nvSpPr>
        <p:spPr>
          <a:xfrm>
            <a:off x="8097716" y="4135136"/>
            <a:ext cx="2857499" cy="2186974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View </a:t>
            </a:r>
            <a:r>
              <a:rPr lang="en-US" sz="1600" b="1" u="sng" dirty="0">
                <a:solidFill>
                  <a:schemeClr val="tx1"/>
                </a:solidFill>
              </a:rPr>
              <a:t>SPL</a:t>
            </a:r>
            <a:r>
              <a:rPr lang="en-US" sz="1600" b="1" dirty="0">
                <a:solidFill>
                  <a:schemeClr val="tx1"/>
                </a:solidFill>
              </a:rPr>
              <a:t> and </a:t>
            </a:r>
            <a:r>
              <a:rPr lang="en-US" sz="1600" b="1" u="sng" dirty="0">
                <a:solidFill>
                  <a:schemeClr val="tx1"/>
                </a:solidFill>
              </a:rPr>
              <a:t>FHIR</a:t>
            </a:r>
            <a:r>
              <a:rPr lang="en-US" sz="1600" b="1" dirty="0">
                <a:solidFill>
                  <a:schemeClr val="tx1"/>
                </a:solidFill>
              </a:rPr>
              <a:t> Submissions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in </a:t>
            </a:r>
            <a:r>
              <a:rPr lang="en-US" sz="1600" b="1" u="sng" dirty="0">
                <a:solidFill>
                  <a:srgbClr val="FF0000"/>
                </a:solidFill>
              </a:rPr>
              <a:t>FHIR</a:t>
            </a:r>
            <a:r>
              <a:rPr lang="en-US" sz="1600" b="1" dirty="0">
                <a:solidFill>
                  <a:schemeClr val="tx1"/>
                </a:solidFill>
              </a:rPr>
              <a:t> Format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4317082-66C8-4998-BC8D-9C6B7887A6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744882" y="4959126"/>
            <a:ext cx="1563166" cy="9144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52CDE14-27D0-4C46-A452-E31C926B16B9}"/>
              </a:ext>
            </a:extLst>
          </p:cNvPr>
          <p:cNvSpPr txBox="1"/>
          <p:nvPr/>
        </p:nvSpPr>
        <p:spPr>
          <a:xfrm>
            <a:off x="8744882" y="5111074"/>
            <a:ext cx="1563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Simple FHIR-Based Viewer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0EAF1B-3443-4A8C-847B-8D917039EA79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>
            <a:off x="6853059" y="3917842"/>
            <a:ext cx="1244657" cy="13107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101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Rectangle 203">
            <a:extLst>
              <a:ext uri="{FF2B5EF4-FFF2-40B4-BE49-F238E27FC236}">
                <a16:creationId xmlns:a16="http://schemas.microsoft.com/office/drawing/2014/main" id="{6D4034AF-CCB7-405E-BF3F-F50D2ED3804E}"/>
              </a:ext>
            </a:extLst>
          </p:cNvPr>
          <p:cNvSpPr/>
          <p:nvPr/>
        </p:nvSpPr>
        <p:spPr>
          <a:xfrm rot="16200000">
            <a:off x="4495800" y="-2046890"/>
            <a:ext cx="3200400" cy="115439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155AB-6D0E-48EA-A9EC-C90D1961ED14}"/>
              </a:ext>
            </a:extLst>
          </p:cNvPr>
          <p:cNvSpPr/>
          <p:nvPr/>
        </p:nvSpPr>
        <p:spPr>
          <a:xfrm>
            <a:off x="1099892" y="2679056"/>
            <a:ext cx="1143000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Upload FHIR doc to FDA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55AD4B8-1993-45C6-8A3A-16C42D9D9F9C}"/>
              </a:ext>
            </a:extLst>
          </p:cNvPr>
          <p:cNvSpPr/>
          <p:nvPr/>
        </p:nvSpPr>
        <p:spPr>
          <a:xfrm>
            <a:off x="2767386" y="3736721"/>
            <a:ext cx="1143000" cy="640080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FHIR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Server/DB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9DEC5F-6C86-48C6-8CA1-A436D7DE4704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2242892" y="2999096"/>
            <a:ext cx="52449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FF77C2-D38B-4BF1-857F-EC612CDB08D0}"/>
              </a:ext>
            </a:extLst>
          </p:cNvPr>
          <p:cNvCxnSpPr>
            <a:cxnSpLocks/>
          </p:cNvCxnSpPr>
          <p:nvPr/>
        </p:nvCxnSpPr>
        <p:spPr>
          <a:xfrm>
            <a:off x="3338579" y="3319136"/>
            <a:ext cx="615" cy="4175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4B9E123B-B219-413F-999F-8D5FE2DA6385}"/>
              </a:ext>
            </a:extLst>
          </p:cNvPr>
          <p:cNvSpPr/>
          <p:nvPr/>
        </p:nvSpPr>
        <p:spPr>
          <a:xfrm>
            <a:off x="8162481" y="3689747"/>
            <a:ext cx="952490" cy="64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SPL Server/DB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6126B6-42C2-4A5F-8AFB-6497DCF93ACA}"/>
              </a:ext>
            </a:extLst>
          </p:cNvPr>
          <p:cNvSpPr/>
          <p:nvPr/>
        </p:nvSpPr>
        <p:spPr>
          <a:xfrm>
            <a:off x="4442615" y="2679056"/>
            <a:ext cx="1143000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Transform FHIR doc to SPL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9C53D8-EF53-4968-A500-D01DFE66C94E}"/>
              </a:ext>
            </a:extLst>
          </p:cNvPr>
          <p:cNvCxnSpPr>
            <a:cxnSpLocks/>
            <a:stCxn id="22" idx="3"/>
            <a:endCxn id="45" idx="1"/>
          </p:cNvCxnSpPr>
          <p:nvPr/>
        </p:nvCxnSpPr>
        <p:spPr>
          <a:xfrm>
            <a:off x="5585615" y="2999096"/>
            <a:ext cx="53606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7C1D2D-F33A-422A-BC9D-AE7CE3B1A4B6}"/>
              </a:ext>
            </a:extLst>
          </p:cNvPr>
          <p:cNvCxnSpPr>
            <a:cxnSpLocks/>
            <a:stCxn id="5" idx="4"/>
            <a:endCxn id="22" idx="1"/>
          </p:cNvCxnSpPr>
          <p:nvPr/>
        </p:nvCxnSpPr>
        <p:spPr>
          <a:xfrm flipV="1">
            <a:off x="3910386" y="2999096"/>
            <a:ext cx="532229" cy="1057665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9F845AD-4D0C-40C3-ACB0-0C1A87476F07}"/>
              </a:ext>
            </a:extLst>
          </p:cNvPr>
          <p:cNvSpPr/>
          <p:nvPr/>
        </p:nvSpPr>
        <p:spPr>
          <a:xfrm>
            <a:off x="10265795" y="4569069"/>
            <a:ext cx="1143000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View doc in FHIR browser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E2C039-B53A-4E93-B00A-14B808F14197}"/>
              </a:ext>
            </a:extLst>
          </p:cNvPr>
          <p:cNvSpPr/>
          <p:nvPr/>
        </p:nvSpPr>
        <p:spPr>
          <a:xfrm>
            <a:off x="2767386" y="2679056"/>
            <a:ext cx="1143000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Validate FHIR doc and store in FHIR DB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F9EDC8-D897-4EEB-8F4B-97D7D1C5FE91}"/>
              </a:ext>
            </a:extLst>
          </p:cNvPr>
          <p:cNvSpPr/>
          <p:nvPr/>
        </p:nvSpPr>
        <p:spPr>
          <a:xfrm>
            <a:off x="6121684" y="2679056"/>
            <a:ext cx="1143000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Upload transformed SPL doc to FDA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C088181-8F26-48F1-82CA-B209B0522985}"/>
              </a:ext>
            </a:extLst>
          </p:cNvPr>
          <p:cNvSpPr/>
          <p:nvPr/>
        </p:nvSpPr>
        <p:spPr>
          <a:xfrm>
            <a:off x="8067226" y="2679056"/>
            <a:ext cx="11430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FDA validates and stores SPL document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D467D6-820E-486E-8946-730416E8F5C3}"/>
              </a:ext>
            </a:extLst>
          </p:cNvPr>
          <p:cNvCxnSpPr>
            <a:cxnSpLocks/>
            <a:stCxn id="45" idx="3"/>
            <a:endCxn id="58" idx="1"/>
          </p:cNvCxnSpPr>
          <p:nvPr/>
        </p:nvCxnSpPr>
        <p:spPr>
          <a:xfrm>
            <a:off x="7264684" y="2999096"/>
            <a:ext cx="80254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25">
            <a:extLst>
              <a:ext uri="{FF2B5EF4-FFF2-40B4-BE49-F238E27FC236}">
                <a16:creationId xmlns:a16="http://schemas.microsoft.com/office/drawing/2014/main" id="{E1BE730F-9D3B-4CF4-B8B5-E0A1B2BDD5B2}"/>
              </a:ext>
            </a:extLst>
          </p:cNvPr>
          <p:cNvCxnSpPr>
            <a:cxnSpLocks/>
            <a:stCxn id="5" idx="3"/>
            <a:endCxn id="55" idx="1"/>
          </p:cNvCxnSpPr>
          <p:nvPr/>
        </p:nvCxnSpPr>
        <p:spPr>
          <a:xfrm rot="16200000" flipH="1">
            <a:off x="6546186" y="1169500"/>
            <a:ext cx="512308" cy="692690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BE6AC93-4F30-4ACE-8C58-E2C83D9DE1C4}"/>
              </a:ext>
            </a:extLst>
          </p:cNvPr>
          <p:cNvSpPr/>
          <p:nvPr/>
        </p:nvSpPr>
        <p:spPr>
          <a:xfrm rot="16200000">
            <a:off x="-1001863" y="3450773"/>
            <a:ext cx="3200400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FHIR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ABFBC09-2B7F-404F-9033-9555FECA9A96}"/>
              </a:ext>
            </a:extLst>
          </p:cNvPr>
          <p:cNvSpPr/>
          <p:nvPr/>
        </p:nvSpPr>
        <p:spPr>
          <a:xfrm>
            <a:off x="10265795" y="3696097"/>
            <a:ext cx="11430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View doc in SPL browser</a:t>
            </a:r>
          </a:p>
        </p:txBody>
      </p:sp>
      <p:cxnSp>
        <p:nvCxnSpPr>
          <p:cNvPr id="212" name="Straight Arrow Connector 63">
            <a:extLst>
              <a:ext uri="{FF2B5EF4-FFF2-40B4-BE49-F238E27FC236}">
                <a16:creationId xmlns:a16="http://schemas.microsoft.com/office/drawing/2014/main" id="{B98ED3E7-C88B-4ECA-8E2D-66EC5CEA80AF}"/>
              </a:ext>
            </a:extLst>
          </p:cNvPr>
          <p:cNvCxnSpPr>
            <a:cxnSpLocks/>
            <a:stCxn id="58" idx="2"/>
            <a:endCxn id="21" idx="1"/>
          </p:cNvCxnSpPr>
          <p:nvPr/>
        </p:nvCxnSpPr>
        <p:spPr>
          <a:xfrm>
            <a:off x="8638726" y="3319136"/>
            <a:ext cx="0" cy="37061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36">
            <a:extLst>
              <a:ext uri="{FF2B5EF4-FFF2-40B4-BE49-F238E27FC236}">
                <a16:creationId xmlns:a16="http://schemas.microsoft.com/office/drawing/2014/main" id="{F1D22948-18CF-4EF4-B59A-5405DBE76D41}"/>
              </a:ext>
            </a:extLst>
          </p:cNvPr>
          <p:cNvCxnSpPr>
            <a:cxnSpLocks/>
            <a:stCxn id="21" idx="4"/>
            <a:endCxn id="206" idx="1"/>
          </p:cNvCxnSpPr>
          <p:nvPr/>
        </p:nvCxnSpPr>
        <p:spPr>
          <a:xfrm>
            <a:off x="9114971" y="4009787"/>
            <a:ext cx="1150824" cy="63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itle 355">
            <a:extLst>
              <a:ext uri="{FF2B5EF4-FFF2-40B4-BE49-F238E27FC236}">
                <a16:creationId xmlns:a16="http://schemas.microsoft.com/office/drawing/2014/main" id="{D698557E-9A1B-4823-A627-42D1F680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84" y="157199"/>
            <a:ext cx="10515600" cy="1325563"/>
          </a:xfrm>
        </p:spPr>
        <p:txBody>
          <a:bodyPr/>
          <a:lstStyle/>
          <a:p>
            <a:r>
              <a:rPr lang="en-US" dirty="0"/>
              <a:t>FHIR Submission</a:t>
            </a:r>
          </a:p>
        </p:txBody>
      </p:sp>
    </p:spTree>
    <p:extLst>
      <p:ext uri="{BB962C8B-B14F-4D97-AF65-F5344CB8AC3E}">
        <p14:creationId xmlns:p14="http://schemas.microsoft.com/office/powerpoint/2010/main" val="13243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202">
            <a:extLst>
              <a:ext uri="{FF2B5EF4-FFF2-40B4-BE49-F238E27FC236}">
                <a16:creationId xmlns:a16="http://schemas.microsoft.com/office/drawing/2014/main" id="{01F73F07-D250-42C0-ADEE-453D2E49FCB1}"/>
              </a:ext>
            </a:extLst>
          </p:cNvPr>
          <p:cNvSpPr/>
          <p:nvPr/>
        </p:nvSpPr>
        <p:spPr>
          <a:xfrm rot="16200000">
            <a:off x="-928217" y="3451642"/>
            <a:ext cx="3200400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SPL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17A4E407-A13B-4360-A67B-53213848404E}"/>
              </a:ext>
            </a:extLst>
          </p:cNvPr>
          <p:cNvSpPr/>
          <p:nvPr/>
        </p:nvSpPr>
        <p:spPr>
          <a:xfrm>
            <a:off x="1361750" y="2624845"/>
            <a:ext cx="11430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Upload SPL doc to FDA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701D743-A7D7-472E-A2F4-547DE3A05CA1}"/>
              </a:ext>
            </a:extLst>
          </p:cNvPr>
          <p:cNvCxnSpPr>
            <a:cxnSpLocks/>
            <a:stCxn id="239" idx="3"/>
            <a:endCxn id="246" idx="1"/>
          </p:cNvCxnSpPr>
          <p:nvPr/>
        </p:nvCxnSpPr>
        <p:spPr>
          <a:xfrm>
            <a:off x="2504750" y="2944885"/>
            <a:ext cx="88688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8AF349D-573C-40B9-A20B-F114AA41238A}"/>
              </a:ext>
            </a:extLst>
          </p:cNvPr>
          <p:cNvSpPr/>
          <p:nvPr/>
        </p:nvSpPr>
        <p:spPr>
          <a:xfrm>
            <a:off x="3391637" y="2624845"/>
            <a:ext cx="11430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FDA validates and stores SPL document</a:t>
            </a:r>
          </a:p>
        </p:txBody>
      </p:sp>
      <p:sp>
        <p:nvSpPr>
          <p:cNvPr id="249" name="Flowchart: Magnetic Disk 248">
            <a:extLst>
              <a:ext uri="{FF2B5EF4-FFF2-40B4-BE49-F238E27FC236}">
                <a16:creationId xmlns:a16="http://schemas.microsoft.com/office/drawing/2014/main" id="{348A575D-B5D7-4AAE-A82F-B1DD1FB72BD6}"/>
              </a:ext>
            </a:extLst>
          </p:cNvPr>
          <p:cNvSpPr/>
          <p:nvPr/>
        </p:nvSpPr>
        <p:spPr>
          <a:xfrm>
            <a:off x="3468236" y="3722708"/>
            <a:ext cx="952490" cy="64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SPL Server/DB</a:t>
            </a:r>
          </a:p>
        </p:txBody>
      </p:sp>
      <p:cxnSp>
        <p:nvCxnSpPr>
          <p:cNvPr id="253" name="Straight Arrow Connector 63">
            <a:extLst>
              <a:ext uri="{FF2B5EF4-FFF2-40B4-BE49-F238E27FC236}">
                <a16:creationId xmlns:a16="http://schemas.microsoft.com/office/drawing/2014/main" id="{8DC0B16C-26BE-4EBA-B174-15D0FEFE913F}"/>
              </a:ext>
            </a:extLst>
          </p:cNvPr>
          <p:cNvCxnSpPr>
            <a:cxnSpLocks/>
            <a:stCxn id="246" idx="2"/>
            <a:endCxn id="249" idx="1"/>
          </p:cNvCxnSpPr>
          <p:nvPr/>
        </p:nvCxnSpPr>
        <p:spPr>
          <a:xfrm flipH="1">
            <a:off x="3944481" y="3264925"/>
            <a:ext cx="18656" cy="4577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63">
            <a:extLst>
              <a:ext uri="{FF2B5EF4-FFF2-40B4-BE49-F238E27FC236}">
                <a16:creationId xmlns:a16="http://schemas.microsoft.com/office/drawing/2014/main" id="{97D8A35E-4899-4F6B-9809-D9085D53BAC8}"/>
              </a:ext>
            </a:extLst>
          </p:cNvPr>
          <p:cNvCxnSpPr>
            <a:cxnSpLocks/>
            <a:stCxn id="246" idx="3"/>
            <a:endCxn id="261" idx="1"/>
          </p:cNvCxnSpPr>
          <p:nvPr/>
        </p:nvCxnSpPr>
        <p:spPr>
          <a:xfrm>
            <a:off x="4534637" y="2944885"/>
            <a:ext cx="1016141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Flowchart: Magnetic Disk 258">
            <a:extLst>
              <a:ext uri="{FF2B5EF4-FFF2-40B4-BE49-F238E27FC236}">
                <a16:creationId xmlns:a16="http://schemas.microsoft.com/office/drawing/2014/main" id="{9358AB4D-9FA0-4E5A-AB1A-158C1F939CA3}"/>
              </a:ext>
            </a:extLst>
          </p:cNvPr>
          <p:cNvSpPr/>
          <p:nvPr/>
        </p:nvSpPr>
        <p:spPr>
          <a:xfrm>
            <a:off x="6990508" y="3691602"/>
            <a:ext cx="1143000" cy="640080"/>
          </a:xfrm>
          <a:prstGeom prst="flowChartMagneticDisk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FHIR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Server/DB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14F781D-3E94-4447-8165-30BF63C74303}"/>
              </a:ext>
            </a:extLst>
          </p:cNvPr>
          <p:cNvSpPr/>
          <p:nvPr/>
        </p:nvSpPr>
        <p:spPr>
          <a:xfrm>
            <a:off x="6990508" y="2624845"/>
            <a:ext cx="1143000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Validate FHIR doc and store in FHIR Server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AABAEE8-D0C0-47B9-A968-70569261EC8D}"/>
              </a:ext>
            </a:extLst>
          </p:cNvPr>
          <p:cNvSpPr/>
          <p:nvPr/>
        </p:nvSpPr>
        <p:spPr>
          <a:xfrm>
            <a:off x="5550778" y="2624845"/>
            <a:ext cx="1143000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Transform SPL doc to FHIR</a:t>
            </a: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56342612-8221-45DA-9526-431447800CEF}"/>
              </a:ext>
            </a:extLst>
          </p:cNvPr>
          <p:cNvCxnSpPr>
            <a:cxnSpLocks/>
            <a:stCxn id="260" idx="2"/>
            <a:endCxn id="259" idx="1"/>
          </p:cNvCxnSpPr>
          <p:nvPr/>
        </p:nvCxnSpPr>
        <p:spPr>
          <a:xfrm>
            <a:off x="7562008" y="3264925"/>
            <a:ext cx="0" cy="42667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5897D37A-FD01-4144-A85E-7F571ADE26BD}"/>
              </a:ext>
            </a:extLst>
          </p:cNvPr>
          <p:cNvCxnSpPr>
            <a:cxnSpLocks/>
          </p:cNvCxnSpPr>
          <p:nvPr/>
        </p:nvCxnSpPr>
        <p:spPr>
          <a:xfrm>
            <a:off x="6693778" y="2944885"/>
            <a:ext cx="29673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6642AB72-49FE-4821-8062-6B3B9A7C1BCD}"/>
              </a:ext>
            </a:extLst>
          </p:cNvPr>
          <p:cNvSpPr/>
          <p:nvPr/>
        </p:nvSpPr>
        <p:spPr>
          <a:xfrm>
            <a:off x="10327368" y="3691602"/>
            <a:ext cx="1143000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View doc in FHIR browser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0F4C49B5-AB96-47B3-BB2A-1734E557836C}"/>
              </a:ext>
            </a:extLst>
          </p:cNvPr>
          <p:cNvSpPr/>
          <p:nvPr/>
        </p:nvSpPr>
        <p:spPr>
          <a:xfrm>
            <a:off x="10327368" y="4508881"/>
            <a:ext cx="1143000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View doc in SPL Browser</a:t>
            </a:r>
          </a:p>
        </p:txBody>
      </p:sp>
      <p:cxnSp>
        <p:nvCxnSpPr>
          <p:cNvPr id="301" name="Straight Arrow Connector 25">
            <a:extLst>
              <a:ext uri="{FF2B5EF4-FFF2-40B4-BE49-F238E27FC236}">
                <a16:creationId xmlns:a16="http://schemas.microsoft.com/office/drawing/2014/main" id="{C4965B4D-91A4-4439-B5B3-DE1886117AC6}"/>
              </a:ext>
            </a:extLst>
          </p:cNvPr>
          <p:cNvCxnSpPr>
            <a:cxnSpLocks/>
            <a:stCxn id="259" idx="4"/>
            <a:endCxn id="273" idx="1"/>
          </p:cNvCxnSpPr>
          <p:nvPr/>
        </p:nvCxnSpPr>
        <p:spPr>
          <a:xfrm>
            <a:off x="8133508" y="4011642"/>
            <a:ext cx="219386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9E9D3C64-4273-463A-BF04-EC13F2BF23A6}"/>
              </a:ext>
            </a:extLst>
          </p:cNvPr>
          <p:cNvSpPr/>
          <p:nvPr/>
        </p:nvSpPr>
        <p:spPr>
          <a:xfrm rot="16200000">
            <a:off x="4569448" y="-2046024"/>
            <a:ext cx="3200400" cy="115439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9F03D-FD95-4756-9CC8-9A664C5E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 Submission</a:t>
            </a:r>
          </a:p>
        </p:txBody>
      </p:sp>
      <p:cxnSp>
        <p:nvCxnSpPr>
          <p:cNvPr id="47" name="Straight Arrow Connector 25">
            <a:extLst>
              <a:ext uri="{FF2B5EF4-FFF2-40B4-BE49-F238E27FC236}">
                <a16:creationId xmlns:a16="http://schemas.microsoft.com/office/drawing/2014/main" id="{8ED3A42E-A32F-164A-B801-597D0E7AFD93}"/>
              </a:ext>
            </a:extLst>
          </p:cNvPr>
          <p:cNvCxnSpPr>
            <a:cxnSpLocks/>
            <a:stCxn id="249" idx="3"/>
          </p:cNvCxnSpPr>
          <p:nvPr/>
        </p:nvCxnSpPr>
        <p:spPr>
          <a:xfrm rot="16200000" flipH="1">
            <a:off x="6895955" y="1411314"/>
            <a:ext cx="477012" cy="6379960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6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19F628-6FF6-4A32-9B4F-F6892ED22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578" y="48967"/>
            <a:ext cx="10515600" cy="706029"/>
          </a:xfrm>
        </p:spPr>
        <p:txBody>
          <a:bodyPr/>
          <a:lstStyle/>
          <a:p>
            <a:r>
              <a:rPr lang="en-US" b="1" dirty="0"/>
              <a:t>FHIR and SPL Submission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09CFDE-D269-8D48-AB0A-C990694A37F3}"/>
              </a:ext>
            </a:extLst>
          </p:cNvPr>
          <p:cNvGrpSpPr/>
          <p:nvPr/>
        </p:nvGrpSpPr>
        <p:grpSpPr>
          <a:xfrm>
            <a:off x="838199" y="811553"/>
            <a:ext cx="10515600" cy="2907560"/>
            <a:chOff x="250444" y="754996"/>
            <a:chExt cx="11543968" cy="32004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856A26-A192-8B4B-92F3-85123F6A20E6}"/>
                </a:ext>
              </a:extLst>
            </p:cNvPr>
            <p:cNvSpPr/>
            <p:nvPr/>
          </p:nvSpPr>
          <p:spPr>
            <a:xfrm rot="16200000">
              <a:off x="4422228" y="-3416787"/>
              <a:ext cx="3200400" cy="11543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9C8462-51C5-C447-A00E-927343ECC50F}"/>
                </a:ext>
              </a:extLst>
            </p:cNvPr>
            <p:cNvSpPr/>
            <p:nvPr/>
          </p:nvSpPr>
          <p:spPr>
            <a:xfrm>
              <a:off x="1026320" y="1309159"/>
              <a:ext cx="1143000" cy="6400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Upload FHIR doc to FDA</a:t>
              </a:r>
            </a:p>
          </p:txBody>
        </p:sp>
        <p:sp>
          <p:nvSpPr>
            <p:cNvPr id="9" name="Flowchart: Magnetic Disk 4">
              <a:extLst>
                <a:ext uri="{FF2B5EF4-FFF2-40B4-BE49-F238E27FC236}">
                  <a16:creationId xmlns:a16="http://schemas.microsoft.com/office/drawing/2014/main" id="{5DD0EF19-BA4A-D244-B6A3-973EC81A8C33}"/>
                </a:ext>
              </a:extLst>
            </p:cNvPr>
            <p:cNvSpPr/>
            <p:nvPr/>
          </p:nvSpPr>
          <p:spPr>
            <a:xfrm>
              <a:off x="2693814" y="2366824"/>
              <a:ext cx="1143000" cy="640080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FHIR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Server/DB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4D49B43-741C-E342-A5B9-9907B192B7FB}"/>
                </a:ext>
              </a:extLst>
            </p:cNvPr>
            <p:cNvCxnSpPr>
              <a:cxnSpLocks/>
              <a:stCxn id="8" idx="3"/>
              <a:endCxn id="17" idx="1"/>
            </p:cNvCxnSpPr>
            <p:nvPr/>
          </p:nvCxnSpPr>
          <p:spPr>
            <a:xfrm>
              <a:off x="2169320" y="1629199"/>
              <a:ext cx="524494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9A6D17-548D-534C-8C73-5A4DD99B606A}"/>
                </a:ext>
              </a:extLst>
            </p:cNvPr>
            <p:cNvCxnSpPr>
              <a:cxnSpLocks/>
            </p:cNvCxnSpPr>
            <p:nvPr/>
          </p:nvCxnSpPr>
          <p:spPr>
            <a:xfrm>
              <a:off x="3265007" y="1949239"/>
              <a:ext cx="615" cy="4175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lowchart: Magnetic Disk 20">
              <a:extLst>
                <a:ext uri="{FF2B5EF4-FFF2-40B4-BE49-F238E27FC236}">
                  <a16:creationId xmlns:a16="http://schemas.microsoft.com/office/drawing/2014/main" id="{405F577F-2E85-ED4D-98DC-4494DFCE6607}"/>
                </a:ext>
              </a:extLst>
            </p:cNvPr>
            <p:cNvSpPr/>
            <p:nvPr/>
          </p:nvSpPr>
          <p:spPr>
            <a:xfrm>
              <a:off x="8088909" y="2319850"/>
              <a:ext cx="952490" cy="64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SPL Server/DB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997A5D6-4C92-564C-A1E4-32B8DF15FF63}"/>
                </a:ext>
              </a:extLst>
            </p:cNvPr>
            <p:cNvSpPr/>
            <p:nvPr/>
          </p:nvSpPr>
          <p:spPr>
            <a:xfrm>
              <a:off x="4369043" y="1309159"/>
              <a:ext cx="1143000" cy="6400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Transform FHIR doc to SPL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1F3D8DF-678D-8C44-8700-1701529B9F36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5512043" y="1629199"/>
              <a:ext cx="536069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5">
              <a:extLst>
                <a:ext uri="{FF2B5EF4-FFF2-40B4-BE49-F238E27FC236}">
                  <a16:creationId xmlns:a16="http://schemas.microsoft.com/office/drawing/2014/main" id="{4B580053-095F-B440-82BF-0B4CEB68B186}"/>
                </a:ext>
              </a:extLst>
            </p:cNvPr>
            <p:cNvCxnSpPr>
              <a:cxnSpLocks/>
              <a:stCxn id="9" idx="4"/>
              <a:endCxn id="13" idx="1"/>
            </p:cNvCxnSpPr>
            <p:nvPr/>
          </p:nvCxnSpPr>
          <p:spPr>
            <a:xfrm flipV="1">
              <a:off x="3836814" y="1629199"/>
              <a:ext cx="532229" cy="105766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4DE6A9-87DE-354B-9046-640673C03E6E}"/>
                </a:ext>
              </a:extLst>
            </p:cNvPr>
            <p:cNvSpPr/>
            <p:nvPr/>
          </p:nvSpPr>
          <p:spPr>
            <a:xfrm>
              <a:off x="10192223" y="3199172"/>
              <a:ext cx="1143000" cy="6400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View doc in FHIR browser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B57BB0-4EFE-514E-826D-F16FFB525BDD}"/>
                </a:ext>
              </a:extLst>
            </p:cNvPr>
            <p:cNvSpPr/>
            <p:nvPr/>
          </p:nvSpPr>
          <p:spPr>
            <a:xfrm>
              <a:off x="2693814" y="1309159"/>
              <a:ext cx="1143000" cy="6400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Validate FHIR doc and store in FHIR DB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9F055AD-A6E6-5349-BAB8-71CB5D26B590}"/>
                </a:ext>
              </a:extLst>
            </p:cNvPr>
            <p:cNvSpPr/>
            <p:nvPr/>
          </p:nvSpPr>
          <p:spPr>
            <a:xfrm>
              <a:off x="6048112" y="1309159"/>
              <a:ext cx="1143000" cy="6400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Upload transformed SPL doc to FDA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F25DDD-AC76-854D-A23B-A84AEA2ED419}"/>
                </a:ext>
              </a:extLst>
            </p:cNvPr>
            <p:cNvSpPr/>
            <p:nvPr/>
          </p:nvSpPr>
          <p:spPr>
            <a:xfrm>
              <a:off x="7993654" y="1309159"/>
              <a:ext cx="114300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FDA validates and stores SPL document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27D9E5B-3B94-D843-BB47-08AB5C5131FB}"/>
                </a:ext>
              </a:extLst>
            </p:cNvPr>
            <p:cNvCxnSpPr>
              <a:cxnSpLocks/>
              <a:stCxn id="18" idx="3"/>
              <a:endCxn id="19" idx="1"/>
            </p:cNvCxnSpPr>
            <p:nvPr/>
          </p:nvCxnSpPr>
          <p:spPr>
            <a:xfrm>
              <a:off x="7191112" y="1629199"/>
              <a:ext cx="80254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5">
              <a:extLst>
                <a:ext uri="{FF2B5EF4-FFF2-40B4-BE49-F238E27FC236}">
                  <a16:creationId xmlns:a16="http://schemas.microsoft.com/office/drawing/2014/main" id="{DC66BD3B-7530-5645-92C6-D73FD36C9B8D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 rot="16200000" flipH="1">
              <a:off x="6472614" y="-200397"/>
              <a:ext cx="512308" cy="6926909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F67371F-951B-5C40-908A-D6C963E10A8E}"/>
                </a:ext>
              </a:extLst>
            </p:cNvPr>
            <p:cNvSpPr/>
            <p:nvPr/>
          </p:nvSpPr>
          <p:spPr>
            <a:xfrm rot="16200000">
              <a:off x="-1075435" y="2080876"/>
              <a:ext cx="3200400" cy="54864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FHIR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EA9A61-74E4-BB4B-9B86-D6F92B10997C}"/>
                </a:ext>
              </a:extLst>
            </p:cNvPr>
            <p:cNvSpPr/>
            <p:nvPr/>
          </p:nvSpPr>
          <p:spPr>
            <a:xfrm>
              <a:off x="10192223" y="2326200"/>
              <a:ext cx="114300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View doc in SPL browser</a:t>
              </a:r>
            </a:p>
          </p:txBody>
        </p:sp>
        <p:cxnSp>
          <p:nvCxnSpPr>
            <p:cNvPr id="24" name="Straight Arrow Connector 63">
              <a:extLst>
                <a:ext uri="{FF2B5EF4-FFF2-40B4-BE49-F238E27FC236}">
                  <a16:creationId xmlns:a16="http://schemas.microsoft.com/office/drawing/2014/main" id="{6894E3FD-8BF7-9645-99FB-0E9F0B48B968}"/>
                </a:ext>
              </a:extLst>
            </p:cNvPr>
            <p:cNvCxnSpPr>
              <a:cxnSpLocks/>
              <a:stCxn id="19" idx="2"/>
              <a:endCxn id="12" idx="1"/>
            </p:cNvCxnSpPr>
            <p:nvPr/>
          </p:nvCxnSpPr>
          <p:spPr>
            <a:xfrm>
              <a:off x="8565154" y="1949239"/>
              <a:ext cx="0" cy="37061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480F9C32-E8AF-3A4D-B508-F1E728E9782A}"/>
                </a:ext>
              </a:extLst>
            </p:cNvPr>
            <p:cNvCxnSpPr>
              <a:cxnSpLocks/>
              <a:stCxn id="12" idx="4"/>
              <a:endCxn id="23" idx="1"/>
            </p:cNvCxnSpPr>
            <p:nvPr/>
          </p:nvCxnSpPr>
          <p:spPr>
            <a:xfrm>
              <a:off x="9041399" y="2639890"/>
              <a:ext cx="1150824" cy="635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B7BDFB5-BDFB-9E4A-9059-78E54A5F7B6E}"/>
              </a:ext>
            </a:extLst>
          </p:cNvPr>
          <p:cNvGrpSpPr/>
          <p:nvPr/>
        </p:nvGrpSpPr>
        <p:grpSpPr>
          <a:xfrm>
            <a:off x="838199" y="3907145"/>
            <a:ext cx="10515600" cy="2612998"/>
            <a:chOff x="315308" y="3593778"/>
            <a:chExt cx="11543969" cy="320040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1D79FB-7B2B-C34A-A7D2-8FB83F646148}"/>
                </a:ext>
              </a:extLst>
            </p:cNvPr>
            <p:cNvSpPr/>
            <p:nvPr/>
          </p:nvSpPr>
          <p:spPr>
            <a:xfrm rot="16200000">
              <a:off x="-1010572" y="4919660"/>
              <a:ext cx="3200400" cy="5486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SPL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9680D2-5959-0448-883F-96F20782B229}"/>
                </a:ext>
              </a:extLst>
            </p:cNvPr>
            <p:cNvSpPr/>
            <p:nvPr/>
          </p:nvSpPr>
          <p:spPr>
            <a:xfrm>
              <a:off x="1279395" y="4092863"/>
              <a:ext cx="114300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Upload SPL doc to FDA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74D105-FE82-9C45-BF5A-5B3D77B6685A}"/>
                </a:ext>
              </a:extLst>
            </p:cNvPr>
            <p:cNvCxnSpPr>
              <a:cxnSpLocks/>
              <a:stCxn id="27" idx="3"/>
              <a:endCxn id="29" idx="1"/>
            </p:cNvCxnSpPr>
            <p:nvPr/>
          </p:nvCxnSpPr>
          <p:spPr>
            <a:xfrm>
              <a:off x="2422395" y="4412903"/>
              <a:ext cx="88688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D848AF-5AD2-5E4C-A99F-69D0540B0867}"/>
                </a:ext>
              </a:extLst>
            </p:cNvPr>
            <p:cNvSpPr/>
            <p:nvPr/>
          </p:nvSpPr>
          <p:spPr>
            <a:xfrm>
              <a:off x="3309282" y="4092863"/>
              <a:ext cx="114300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FDA validates and stores SPL document</a:t>
              </a:r>
            </a:p>
          </p:txBody>
        </p:sp>
        <p:sp>
          <p:nvSpPr>
            <p:cNvPr id="30" name="Flowchart: Magnetic Disk 248">
              <a:extLst>
                <a:ext uri="{FF2B5EF4-FFF2-40B4-BE49-F238E27FC236}">
                  <a16:creationId xmlns:a16="http://schemas.microsoft.com/office/drawing/2014/main" id="{8F401B40-995E-BD4C-9696-964252EFA263}"/>
                </a:ext>
              </a:extLst>
            </p:cNvPr>
            <p:cNvSpPr/>
            <p:nvPr/>
          </p:nvSpPr>
          <p:spPr>
            <a:xfrm>
              <a:off x="3385881" y="5190726"/>
              <a:ext cx="952490" cy="64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SPL Server/DB</a:t>
              </a:r>
            </a:p>
          </p:txBody>
        </p:sp>
        <p:cxnSp>
          <p:nvCxnSpPr>
            <p:cNvPr id="31" name="Straight Arrow Connector 63">
              <a:extLst>
                <a:ext uri="{FF2B5EF4-FFF2-40B4-BE49-F238E27FC236}">
                  <a16:creationId xmlns:a16="http://schemas.microsoft.com/office/drawing/2014/main" id="{C71B51CB-B189-EC41-9439-770277F572DA}"/>
                </a:ext>
              </a:extLst>
            </p:cNvPr>
            <p:cNvCxnSpPr>
              <a:cxnSpLocks/>
              <a:stCxn id="29" idx="2"/>
              <a:endCxn id="30" idx="1"/>
            </p:cNvCxnSpPr>
            <p:nvPr/>
          </p:nvCxnSpPr>
          <p:spPr>
            <a:xfrm flipH="1">
              <a:off x="3862126" y="4732943"/>
              <a:ext cx="18656" cy="45778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63">
              <a:extLst>
                <a:ext uri="{FF2B5EF4-FFF2-40B4-BE49-F238E27FC236}">
                  <a16:creationId xmlns:a16="http://schemas.microsoft.com/office/drawing/2014/main" id="{D8921BCD-05C3-0A4C-AA42-AF5357F98E94}"/>
                </a:ext>
              </a:extLst>
            </p:cNvPr>
            <p:cNvCxnSpPr>
              <a:cxnSpLocks/>
              <a:stCxn id="29" idx="3"/>
              <a:endCxn id="35" idx="1"/>
            </p:cNvCxnSpPr>
            <p:nvPr/>
          </p:nvCxnSpPr>
          <p:spPr>
            <a:xfrm>
              <a:off x="4452282" y="4412903"/>
              <a:ext cx="1016141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Flowchart: Magnetic Disk 258">
              <a:extLst>
                <a:ext uri="{FF2B5EF4-FFF2-40B4-BE49-F238E27FC236}">
                  <a16:creationId xmlns:a16="http://schemas.microsoft.com/office/drawing/2014/main" id="{91F57F31-ADB6-554E-AC6B-DAC5D90C4E48}"/>
                </a:ext>
              </a:extLst>
            </p:cNvPr>
            <p:cNvSpPr/>
            <p:nvPr/>
          </p:nvSpPr>
          <p:spPr>
            <a:xfrm>
              <a:off x="6908153" y="5159620"/>
              <a:ext cx="1143000" cy="640080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FHIR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Server/DB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CCFB26-D11A-A54F-8BEC-2E60A7A9A9F8}"/>
                </a:ext>
              </a:extLst>
            </p:cNvPr>
            <p:cNvSpPr/>
            <p:nvPr/>
          </p:nvSpPr>
          <p:spPr>
            <a:xfrm>
              <a:off x="6908153" y="4092863"/>
              <a:ext cx="1143000" cy="6400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Validate FHIR doc and store in FHIR Server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56E820-2A8C-774E-B2FC-2FE0AE31D860}"/>
                </a:ext>
              </a:extLst>
            </p:cNvPr>
            <p:cNvSpPr/>
            <p:nvPr/>
          </p:nvSpPr>
          <p:spPr>
            <a:xfrm>
              <a:off x="5468423" y="4092863"/>
              <a:ext cx="1143000" cy="6400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Transform SPL doc to FHIR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F4BEA87-CAC3-024B-875D-E7DEAF7E155F}"/>
                </a:ext>
              </a:extLst>
            </p:cNvPr>
            <p:cNvCxnSpPr>
              <a:cxnSpLocks/>
              <a:stCxn id="34" idx="2"/>
              <a:endCxn id="33" idx="1"/>
            </p:cNvCxnSpPr>
            <p:nvPr/>
          </p:nvCxnSpPr>
          <p:spPr>
            <a:xfrm>
              <a:off x="7479653" y="4732943"/>
              <a:ext cx="0" cy="42667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A5F8C79-E89F-0B43-AC00-8ECC1742FC45}"/>
                </a:ext>
              </a:extLst>
            </p:cNvPr>
            <p:cNvCxnSpPr>
              <a:cxnSpLocks/>
            </p:cNvCxnSpPr>
            <p:nvPr/>
          </p:nvCxnSpPr>
          <p:spPr>
            <a:xfrm>
              <a:off x="6611423" y="4412903"/>
              <a:ext cx="29673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E82762B-F5E7-334F-A1E8-669706ECC142}"/>
                </a:ext>
              </a:extLst>
            </p:cNvPr>
            <p:cNvSpPr/>
            <p:nvPr/>
          </p:nvSpPr>
          <p:spPr>
            <a:xfrm>
              <a:off x="10245013" y="5159620"/>
              <a:ext cx="1143000" cy="64008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View doc in FHIR browser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230C37A-7A2F-C04E-B82C-09F816B8EC34}"/>
                </a:ext>
              </a:extLst>
            </p:cNvPr>
            <p:cNvSpPr/>
            <p:nvPr/>
          </p:nvSpPr>
          <p:spPr>
            <a:xfrm>
              <a:off x="10245013" y="5976899"/>
              <a:ext cx="1143000" cy="64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/>
                <a:t>View doc in SPL Browser</a:t>
              </a:r>
            </a:p>
          </p:txBody>
        </p:sp>
        <p:cxnSp>
          <p:nvCxnSpPr>
            <p:cNvPr id="40" name="Straight Arrow Connector 25">
              <a:extLst>
                <a:ext uri="{FF2B5EF4-FFF2-40B4-BE49-F238E27FC236}">
                  <a16:creationId xmlns:a16="http://schemas.microsoft.com/office/drawing/2014/main" id="{99BA33F9-A809-7746-872A-84234D7BE3C6}"/>
                </a:ext>
              </a:extLst>
            </p:cNvPr>
            <p:cNvCxnSpPr>
              <a:cxnSpLocks/>
              <a:stCxn id="33" idx="4"/>
              <a:endCxn id="38" idx="1"/>
            </p:cNvCxnSpPr>
            <p:nvPr/>
          </p:nvCxnSpPr>
          <p:spPr>
            <a:xfrm>
              <a:off x="8051153" y="5479660"/>
              <a:ext cx="219386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440103-FD0E-B140-9E80-968E521EFAA5}"/>
                </a:ext>
              </a:extLst>
            </p:cNvPr>
            <p:cNvSpPr/>
            <p:nvPr/>
          </p:nvSpPr>
          <p:spPr>
            <a:xfrm rot="16200000">
              <a:off x="4487093" y="-578006"/>
              <a:ext cx="3200400" cy="115439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25">
              <a:extLst>
                <a:ext uri="{FF2B5EF4-FFF2-40B4-BE49-F238E27FC236}">
                  <a16:creationId xmlns:a16="http://schemas.microsoft.com/office/drawing/2014/main" id="{44BA854C-1E14-AF49-94B0-2F42B401ED7B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rot="16200000" flipH="1">
              <a:off x="6813600" y="2879332"/>
              <a:ext cx="477012" cy="6379960"/>
            </a:xfrm>
            <a:prstGeom prst="bentConnector2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88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227</Words>
  <Application>Microsoft Macintosh PowerPoint</Application>
  <PresentationFormat>Widescreen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High Level Goal – Dual Submission</vt:lpstr>
      <vt:lpstr>FHIR Submission</vt:lpstr>
      <vt:lpstr>SPL Submission</vt:lpstr>
      <vt:lpstr>FHIR and SPL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Yaghmour, Hisham (Charles) *</dc:creator>
  <cp:lastModifiedBy>Jean Duteau</cp:lastModifiedBy>
  <cp:revision>38</cp:revision>
  <dcterms:created xsi:type="dcterms:W3CDTF">2020-08-13T15:49:45Z</dcterms:created>
  <dcterms:modified xsi:type="dcterms:W3CDTF">2020-10-22T16:34:50Z</dcterms:modified>
</cp:coreProperties>
</file>