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74" r:id="rId6"/>
    <p:sldId id="263" r:id="rId7"/>
    <p:sldId id="259" r:id="rId8"/>
    <p:sldId id="267" r:id="rId9"/>
    <p:sldId id="279" r:id="rId10"/>
    <p:sldId id="285" r:id="rId11"/>
    <p:sldId id="283" r:id="rId12"/>
    <p:sldId id="281" r:id="rId13"/>
    <p:sldId id="280" r:id="rId14"/>
    <p:sldId id="282" r:id="rId15"/>
    <p:sldId id="278" r:id="rId16"/>
    <p:sldId id="272" r:id="rId17"/>
    <p:sldId id="273" r:id="rId18"/>
    <p:sldId id="284" r:id="rId19"/>
    <p:sldId id="276" r:id="rId20"/>
    <p:sldId id="265" r:id="rId21"/>
    <p:sldId id="266" r:id="rId22"/>
    <p:sldId id="275" r:id="rId23"/>
    <p:sldId id="260" r:id="rId24"/>
    <p:sldId id="261" r:id="rId25"/>
    <p:sldId id="270" r:id="rId26"/>
    <p:sldId id="27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ki Merrick" initials="RM" lastIdx="4" clrIdx="0"/>
  <p:cmAuthor id="1" name="Buitendijk,Hans" initials="B" lastIdx="1" clrIdx="1">
    <p:extLst>
      <p:ext uri="{19B8F6BF-5375-455C-9EA6-DF929625EA0E}">
        <p15:presenceInfo xmlns:p15="http://schemas.microsoft.com/office/powerpoint/2012/main" userId="S-1-5-21-60319325-1160982951-1601773907-390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3-23T10:39:09.207" idx="2">
    <p:pos x="1584" y="1116"/>
    <p:text>profiling composition</p:text>
  </p:cm>
  <p:cm authorId="0" dt="2018-03-23T10:39:35.497" idx="1">
    <p:pos x="2932" y="1680"/>
    <p:text>let's ignore this box - we cannot figure out how it maps into the LIVD document - may need as part of FHIR organization so then we use it
profiling catalogEntry</p:text>
  </p:cm>
  <p:cm authorId="1" dt="2018-04-06T13:14:03.425" idx="1">
    <p:pos x="2932" y="1776"/>
    <p:text>We understand that Entry is needed to link Catalog to Device.</p:text>
    <p:extLst>
      <p:ext uri="{C676402C-5697-4E1C-873F-D02D1690AC5C}">
        <p15:threadingInfo xmlns:p15="http://schemas.microsoft.com/office/powerpoint/2012/main" timeZoneBias="240">
          <p15:parentCm authorId="0" idx="1"/>
        </p15:threadingInfo>
      </p:ext>
    </p:extLst>
  </p:cm>
  <p:cm authorId="0" dt="2018-03-23T10:40:19.136" idx="3">
    <p:pos x="4516" y="1680"/>
    <p:text>Profiling Device</p:text>
  </p:cm>
  <p:cm authorId="0" dt="2018-03-23T10:55:42.523" idx="4">
    <p:pos x="6240" y="2052"/>
    <p:text>use this as implicit ode system to map from in concpetMap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3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0B92-C705-485C-A96F-112415671F88}" type="datetimeFigureOut">
              <a:rPr lang="en-US" smtClean="0"/>
              <a:t>27-Apr-18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B70B-3B04-480E-B39F-9F651DCEE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forge.hl7.org/gf/project/fhir/tracker/?action=TrackerItemEdit&amp;tracker_item_id=15604&amp;start=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conceptmap.html" TargetMode="External"/><Relationship Id="rId2" Type="http://schemas.openxmlformats.org/officeDocument/2006/relationships/hyperlink" Target="http://build.fhir.org/activitydefinition.html#resource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LIVD on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Draft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0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3713" y="1309902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LIVDCatalogProfile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7363" y="1310554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LIVDDeviceDefinitionProfile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Connector: Elbow 12"/>
          <p:cNvCxnSpPr>
            <a:cxnSpLocks/>
            <a:stCxn id="7" idx="3"/>
            <a:endCxn id="9" idx="1"/>
          </p:cNvCxnSpPr>
          <p:nvPr/>
        </p:nvCxnSpPr>
        <p:spPr>
          <a:xfrm>
            <a:off x="3053913" y="1767102"/>
            <a:ext cx="2533450" cy="6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75818" y="4125091"/>
            <a:ext cx="4024205" cy="1568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LIVDConceptMapProfile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45555" y="4486887"/>
            <a:ext cx="1600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Source: IVD Test Code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86018" y="4487765"/>
            <a:ext cx="1600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Target: LOINC Code</a:t>
            </a:r>
          </a:p>
        </p:txBody>
      </p:sp>
      <p:cxnSp>
        <p:nvCxnSpPr>
          <p:cNvPr id="26" name="Straight Arrow Connector 25"/>
          <p:cNvCxnSpPr>
            <a:cxnSpLocks/>
            <a:stCxn id="29" idx="3"/>
            <a:endCxn id="31" idx="1"/>
          </p:cNvCxnSpPr>
          <p:nvPr/>
        </p:nvCxnSpPr>
        <p:spPr>
          <a:xfrm flipV="1">
            <a:off x="8286218" y="4940435"/>
            <a:ext cx="1398470" cy="4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  <a:stCxn id="25" idx="0"/>
            <a:endCxn id="9" idx="2"/>
          </p:cNvCxnSpPr>
          <p:nvPr/>
        </p:nvCxnSpPr>
        <p:spPr>
          <a:xfrm flipH="1" flipV="1">
            <a:off x="6387463" y="2224954"/>
            <a:ext cx="458" cy="1900137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4928" y="256554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895" y="5334492"/>
            <a:ext cx="320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ObservationDefinition.code</a:t>
            </a:r>
            <a:r>
              <a:rPr lang="en-US" sz="1200" dirty="0"/>
              <a:t> = IVD Test Code</a:t>
            </a:r>
          </a:p>
          <a:p>
            <a:r>
              <a:rPr lang="en-US" sz="1200" b="1" dirty="0" err="1"/>
              <a:t>ObservationDefinition.performer</a:t>
            </a:r>
            <a:r>
              <a:rPr lang="en-US" sz="1200" b="1" dirty="0"/>
              <a:t> </a:t>
            </a:r>
            <a:r>
              <a:rPr lang="en-US" sz="1200" dirty="0"/>
              <a:t>= Acme 1200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37219" y="31447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9559B-3401-4FFE-80CF-BB622741F23B}"/>
              </a:ext>
            </a:extLst>
          </p:cNvPr>
          <p:cNvSpPr/>
          <p:nvPr/>
        </p:nvSpPr>
        <p:spPr>
          <a:xfrm>
            <a:off x="1136650" y="4447131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LIVDDeviceObservationDefinition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279BEE-54ED-4474-AAF2-8D162D69EDEB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2736850" y="4904331"/>
            <a:ext cx="1638968" cy="476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09A0555-C6D6-47C4-BF10-F15A42E0BB0A}"/>
              </a:ext>
            </a:extLst>
          </p:cNvPr>
          <p:cNvSpPr txBox="1"/>
          <p:nvPr/>
        </p:nvSpPr>
        <p:spPr>
          <a:xfrm>
            <a:off x="6585029" y="2218296"/>
            <a:ext cx="1841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Device.model</a:t>
            </a:r>
            <a:r>
              <a:rPr lang="en-US" sz="1200" dirty="0"/>
              <a:t>=Acme 1200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EBE991-30BA-41BD-AE4C-EDBABA6EB7BB}"/>
              </a:ext>
            </a:extLst>
          </p:cNvPr>
          <p:cNvSpPr txBox="1"/>
          <p:nvPr/>
        </p:nvSpPr>
        <p:spPr>
          <a:xfrm>
            <a:off x="4301134" y="5677348"/>
            <a:ext cx="5421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ConceptMap.source</a:t>
            </a:r>
            <a:r>
              <a:rPr lang="en-US" sz="1200" b="1" dirty="0"/>
              <a:t> </a:t>
            </a:r>
            <a:r>
              <a:rPr lang="en-US" sz="1200" dirty="0"/>
              <a:t>= Acme 1200</a:t>
            </a:r>
          </a:p>
          <a:p>
            <a:r>
              <a:rPr lang="en-US" sz="1200" b="1" dirty="0" err="1"/>
              <a:t>ConceptMap.group.element.code</a:t>
            </a:r>
            <a:r>
              <a:rPr lang="en-US" sz="1200" b="1" dirty="0"/>
              <a:t> </a:t>
            </a:r>
            <a:r>
              <a:rPr lang="en-US" sz="1200" dirty="0"/>
              <a:t>= </a:t>
            </a:r>
            <a:r>
              <a:rPr lang="en-US" sz="1200" dirty="0" err="1"/>
              <a:t>ObservationDefinition.code</a:t>
            </a:r>
            <a:r>
              <a:rPr lang="en-US" sz="1200" dirty="0"/>
              <a:t> (IVD Test Code)</a:t>
            </a:r>
          </a:p>
          <a:p>
            <a:r>
              <a:rPr lang="en-US" sz="1200" b="1" dirty="0" err="1"/>
              <a:t>ConceptMap.group.element.target.code</a:t>
            </a:r>
            <a:r>
              <a:rPr lang="en-US" sz="1200" dirty="0"/>
              <a:t> = </a:t>
            </a:r>
            <a:r>
              <a:rPr lang="en-US" sz="1200" dirty="0" err="1"/>
              <a:t>CodeSystem.concept.code</a:t>
            </a:r>
            <a:r>
              <a:rPr lang="en-US" sz="1200" dirty="0"/>
              <a:t> (LOINC Code)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3D35-6FF7-44E9-BC5E-0694A42DA84A}"/>
              </a:ext>
            </a:extLst>
          </p:cNvPr>
          <p:cNvSpPr/>
          <p:nvPr/>
        </p:nvSpPr>
        <p:spPr>
          <a:xfrm>
            <a:off x="10370485" y="281130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LIVDBundleProfile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E9559B-3401-4FFE-80CF-BB622741F23B}"/>
              </a:ext>
            </a:extLst>
          </p:cNvPr>
          <p:cNvSpPr/>
          <p:nvPr/>
        </p:nvSpPr>
        <p:spPr>
          <a:xfrm>
            <a:off x="1395900" y="2915967"/>
            <a:ext cx="10817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LIVDDeviceMetricProfile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D0B6B2-8F2D-42EC-B83D-87A4BBF62AB4}"/>
              </a:ext>
            </a:extLst>
          </p:cNvPr>
          <p:cNvSpPr/>
          <p:nvPr/>
        </p:nvSpPr>
        <p:spPr>
          <a:xfrm>
            <a:off x="9683533" y="3196914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LIVDLOINCCodeSystemProfile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2B5934-CC63-494D-A1CC-82AF5C3587AC}"/>
              </a:ext>
            </a:extLst>
          </p:cNvPr>
          <p:cNvSpPr txBox="1"/>
          <p:nvPr/>
        </p:nvSpPr>
        <p:spPr>
          <a:xfrm>
            <a:off x="9722618" y="5424664"/>
            <a:ext cx="2028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ValueSet.code</a:t>
            </a:r>
            <a:r>
              <a:rPr lang="en-US" sz="1200" b="1" dirty="0"/>
              <a:t> </a:t>
            </a:r>
            <a:r>
              <a:rPr lang="en-US" sz="1200" dirty="0"/>
              <a:t>= LOINC Code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7714A7-092E-428E-B51D-B2F3DFC53748}"/>
              </a:ext>
            </a:extLst>
          </p:cNvPr>
          <p:cNvSpPr txBox="1"/>
          <p:nvPr/>
        </p:nvSpPr>
        <p:spPr>
          <a:xfrm>
            <a:off x="6105411" y="494408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46F72-567E-454C-B6CA-FFB6D770B21D}"/>
              </a:ext>
            </a:extLst>
          </p:cNvPr>
          <p:cNvSpPr txBox="1"/>
          <p:nvPr/>
        </p:nvSpPr>
        <p:spPr>
          <a:xfrm>
            <a:off x="5085818" y="537424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19058E-6CD6-4B00-8628-E545D007C8A8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045755" y="4944087"/>
            <a:ext cx="640263" cy="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08A901-014A-40A8-B0F7-A5BEAEFA9D88}"/>
              </a:ext>
            </a:extLst>
          </p:cNvPr>
          <p:cNvSpPr txBox="1"/>
          <p:nvPr/>
        </p:nvSpPr>
        <p:spPr>
          <a:xfrm>
            <a:off x="4135613" y="145676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5B1C2-D9CC-47E4-BFCF-6507E2CF6A89}"/>
              </a:ext>
            </a:extLst>
          </p:cNvPr>
          <p:cNvSpPr txBox="1"/>
          <p:nvPr/>
        </p:nvSpPr>
        <p:spPr>
          <a:xfrm>
            <a:off x="3074260" y="462358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262365-C631-4285-A620-6D2AC7729505}"/>
              </a:ext>
            </a:extLst>
          </p:cNvPr>
          <p:cNvSpPr txBox="1"/>
          <p:nvPr/>
        </p:nvSpPr>
        <p:spPr>
          <a:xfrm>
            <a:off x="8778634" y="461866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D17B52-9639-41CE-BE09-FFD56F896E55}"/>
              </a:ext>
            </a:extLst>
          </p:cNvPr>
          <p:cNvCxnSpPr/>
          <p:nvPr/>
        </p:nvCxnSpPr>
        <p:spPr>
          <a:xfrm>
            <a:off x="552454" y="2565392"/>
            <a:ext cx="2274113" cy="1739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13058E-BEA7-49FC-AFF0-4F4977C0205B}"/>
              </a:ext>
            </a:extLst>
          </p:cNvPr>
          <p:cNvCxnSpPr/>
          <p:nvPr/>
        </p:nvCxnSpPr>
        <p:spPr>
          <a:xfrm flipH="1">
            <a:off x="1534796" y="2330073"/>
            <a:ext cx="1116518" cy="16248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E960DE-90EA-4D19-86AB-6887C77F84B2}"/>
              </a:ext>
            </a:extLst>
          </p:cNvPr>
          <p:cNvCxnSpPr>
            <a:stCxn id="9" idx="1"/>
            <a:endCxn id="35" idx="0"/>
          </p:cNvCxnSpPr>
          <p:nvPr/>
        </p:nvCxnSpPr>
        <p:spPr>
          <a:xfrm flipH="1">
            <a:off x="1936750" y="1767754"/>
            <a:ext cx="3650613" cy="2679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CE8F7F-0C99-4BE7-8A32-C4F550EA6ACD}"/>
              </a:ext>
            </a:extLst>
          </p:cNvPr>
          <p:cNvSpPr/>
          <p:nvPr/>
        </p:nvSpPr>
        <p:spPr>
          <a:xfrm>
            <a:off x="9684688" y="4483235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LIVDLOINCValueSetProfile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6F3BBA-86B9-4BF3-9A30-1D5D42E78DEE}"/>
              </a:ext>
            </a:extLst>
          </p:cNvPr>
          <p:cNvCxnSpPr>
            <a:stCxn id="31" idx="0"/>
            <a:endCxn id="49" idx="2"/>
          </p:cNvCxnSpPr>
          <p:nvPr/>
        </p:nvCxnSpPr>
        <p:spPr>
          <a:xfrm flipH="1" flipV="1">
            <a:off x="10483633" y="4111314"/>
            <a:ext cx="1155" cy="3719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4237D7-8706-4FA1-89DA-8E173879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Options – Device - </a:t>
            </a:r>
            <a:r>
              <a:rPr lang="en-US" dirty="0" err="1"/>
              <a:t>ConceptMap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470406-2AB7-4ADB-908F-AB57CDE0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IVD Test Code can be unique just within a Device or across Devices.  Up to manufacturer.</a:t>
            </a:r>
          </a:p>
          <a:p>
            <a:r>
              <a:rPr lang="en-US" dirty="0"/>
              <a:t>The level of granularity of a Device is up to the manufacturer</a:t>
            </a:r>
          </a:p>
          <a:p>
            <a:r>
              <a:rPr lang="en-US" dirty="0"/>
              <a:t>However we map Device to </a:t>
            </a:r>
            <a:r>
              <a:rPr lang="en-US" dirty="0" err="1"/>
              <a:t>ConceptMap</a:t>
            </a:r>
            <a:r>
              <a:rPr lang="en-US" dirty="0"/>
              <a:t>, needs to support that and not make it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75010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449-DC61-4306-A8A9-785A018B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Options – Device - </a:t>
            </a:r>
            <a:r>
              <a:rPr lang="en-US" dirty="0" err="1"/>
              <a:t>ConceptMap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C039-B506-4037-8315-18AB2F0CA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Device link to </a:t>
            </a:r>
            <a:r>
              <a:rPr lang="en-US" dirty="0" err="1"/>
              <a:t>ConceptMap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A872C-57D6-4169-BFC9-EEDE2E3DCA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extension in Device to link to </a:t>
            </a:r>
            <a:r>
              <a:rPr lang="en-US" dirty="0" err="1"/>
              <a:t>ConceptMap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B8F64-10A3-4451-93A5-01586EE85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to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D39F8-06B9-410C-93A1-6948F825DD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Include Device identifier in </a:t>
            </a:r>
            <a:r>
              <a:rPr lang="en-US" dirty="0" err="1"/>
              <a:t>ConceptMap</a:t>
            </a:r>
            <a:r>
              <a:rPr lang="en-US" dirty="0"/>
              <a:t> using an extension</a:t>
            </a:r>
          </a:p>
          <a:p>
            <a:pPr lvl="1"/>
            <a:r>
              <a:rPr lang="en-US" dirty="0"/>
              <a:t>1..1</a:t>
            </a:r>
          </a:p>
          <a:p>
            <a:pPr lvl="1"/>
            <a:r>
              <a:rPr lang="en-US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88038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88D5-05C3-48B7-8CAF-5324A4F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Options – Device - </a:t>
            </a:r>
            <a:r>
              <a:rPr lang="en-US" dirty="0" err="1"/>
              <a:t>ConceptMap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14FE5-776B-4043-813C-DC0CA1992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Code System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30D08-7E64-483F-8F93-D4B27FEE9A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 = Abbott Architect I200</a:t>
            </a:r>
          </a:p>
          <a:p>
            <a:endParaRPr lang="en-US" dirty="0"/>
          </a:p>
          <a:p>
            <a:r>
              <a:rPr lang="en-US" dirty="0"/>
              <a:t>Code System = XYZ</a:t>
            </a:r>
          </a:p>
          <a:p>
            <a:pPr lvl="1"/>
            <a:r>
              <a:rPr lang="en-US" dirty="0"/>
              <a:t>Device = Abbott Architect 1200</a:t>
            </a:r>
          </a:p>
          <a:p>
            <a:endParaRPr lang="en-US" dirty="0"/>
          </a:p>
          <a:p>
            <a:r>
              <a:rPr lang="en-US" dirty="0" err="1"/>
              <a:t>ConceptMap</a:t>
            </a:r>
            <a:endParaRPr lang="en-US" dirty="0"/>
          </a:p>
          <a:p>
            <a:pPr lvl="1"/>
            <a:r>
              <a:rPr lang="en-US" dirty="0" err="1"/>
              <a:t>Group.source</a:t>
            </a:r>
            <a:r>
              <a:rPr lang="en-US" dirty="0"/>
              <a:t>=XYZ</a:t>
            </a:r>
          </a:p>
          <a:p>
            <a:pPr lvl="1"/>
            <a:r>
              <a:rPr lang="en-US" dirty="0"/>
              <a:t>IVD Test A :  LOINC 1, or 2, or 3</a:t>
            </a:r>
          </a:p>
          <a:p>
            <a:pPr lvl="1"/>
            <a:r>
              <a:rPr lang="en-US" dirty="0"/>
              <a:t>IVD Test B : LOINC 4, 5, 6</a:t>
            </a:r>
          </a:p>
          <a:p>
            <a:pPr lvl="1"/>
            <a:r>
              <a:rPr lang="en-US" dirty="0"/>
              <a:t>IVD Test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80CF0-9ACF-4C25-99E3-176E811F2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ObservationDefinition</a:t>
            </a:r>
            <a:r>
              <a:rPr lang="en-US" dirty="0"/>
              <a:t>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8E6E7-3C99-40F6-A34B-72282FD634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Ask Dan</a:t>
            </a:r>
          </a:p>
        </p:txBody>
      </p:sp>
    </p:spTree>
    <p:extLst>
      <p:ext uri="{BB962C8B-B14F-4D97-AF65-F5344CB8AC3E}">
        <p14:creationId xmlns:p14="http://schemas.microsoft.com/office/powerpoint/2010/main" val="241948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9F00-CBB6-4380-A34F-9B4B12D4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Options – Device - </a:t>
            </a:r>
            <a:r>
              <a:rPr lang="en-US" dirty="0" err="1"/>
              <a:t>ConceptMap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A798-E4B7-4367-89AD-B3A28CE69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EntryDefinition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00BE9-7647-4701-AB6A-7C1FE28D8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an Entry for </a:t>
            </a:r>
            <a:r>
              <a:rPr lang="en-US" dirty="0" err="1"/>
              <a:t>DeviceDefinition</a:t>
            </a:r>
            <a:endParaRPr lang="en-US" dirty="0"/>
          </a:p>
          <a:p>
            <a:r>
              <a:rPr lang="en-US" dirty="0"/>
              <a:t>Create an Entry for </a:t>
            </a:r>
            <a:r>
              <a:rPr lang="en-US" dirty="0" err="1"/>
              <a:t>ConceptMap</a:t>
            </a:r>
            <a:endParaRPr lang="en-US" dirty="0"/>
          </a:p>
          <a:p>
            <a:r>
              <a:rPr lang="en-US" dirty="0"/>
              <a:t>Link Entry to Entry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332FC-B922-4211-A00A-D7EBA7C82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Concatenated Device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5CA14-042A-44D2-9E4E-D86F356F76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“IVD Test Code” = Device + IVD Test Code</a:t>
            </a:r>
          </a:p>
        </p:txBody>
      </p:sp>
    </p:spTree>
    <p:extLst>
      <p:ext uri="{BB962C8B-B14F-4D97-AF65-F5344CB8AC3E}">
        <p14:creationId xmlns:p14="http://schemas.microsoft.com/office/powerpoint/2010/main" val="245312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Definitions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ObservationDefinition</a:t>
            </a:r>
            <a:endParaRPr lang="en-US" dirty="0"/>
          </a:p>
          <a:p>
            <a:r>
              <a:rPr lang="en-US" dirty="0"/>
              <a:t>Identifier</a:t>
            </a:r>
          </a:p>
          <a:p>
            <a:r>
              <a:rPr lang="en-US" b="1" u="sng" dirty="0"/>
              <a:t>Code (</a:t>
            </a:r>
            <a:r>
              <a:rPr lang="en-US" b="1" u="sng" dirty="0" err="1"/>
              <a:t>codesystem</a:t>
            </a:r>
            <a:r>
              <a:rPr lang="en-US" b="1" u="sng" dirty="0"/>
              <a:t>)</a:t>
            </a:r>
          </a:p>
          <a:p>
            <a:r>
              <a:rPr lang="en-US" dirty="0"/>
              <a:t>Who/what can perform this (Ref: Device, Practitioner, Organization)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Device</a:t>
            </a:r>
          </a:p>
          <a:p>
            <a:r>
              <a:rPr lang="en-US" dirty="0"/>
              <a:t>What can it perform (</a:t>
            </a:r>
            <a:r>
              <a:rPr lang="en-US" dirty="0" err="1"/>
              <a:t>Ref:ObservationDefinition,ProcedureDefinition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845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Data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4560" y="1503440"/>
            <a:ext cx="1539631" cy="10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Test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8149500" y="1503440"/>
            <a:ext cx="1539631" cy="10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LOINC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4919" y="2550701"/>
            <a:ext cx="5195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/>
              <a:t>LOINC Code – VS/CS</a:t>
            </a:r>
          </a:p>
          <a:p>
            <a:pPr lvl="3"/>
            <a:r>
              <a:rPr lang="en-US" dirty="0"/>
              <a:t>LOINC Long Name – VS and/or CS</a:t>
            </a:r>
          </a:p>
          <a:p>
            <a:pPr lvl="3"/>
            <a:r>
              <a:rPr lang="en-US" dirty="0"/>
              <a:t>Component - CS</a:t>
            </a:r>
          </a:p>
          <a:p>
            <a:pPr lvl="3"/>
            <a:r>
              <a:rPr lang="en-US" dirty="0"/>
              <a:t>Property - CS</a:t>
            </a:r>
          </a:p>
          <a:p>
            <a:pPr lvl="3"/>
            <a:r>
              <a:rPr lang="en-US" dirty="0"/>
              <a:t>Time - CS</a:t>
            </a:r>
          </a:p>
          <a:p>
            <a:pPr lvl="3"/>
            <a:r>
              <a:rPr lang="en-US" dirty="0"/>
              <a:t>System - CS</a:t>
            </a:r>
          </a:p>
          <a:p>
            <a:pPr lvl="3"/>
            <a:r>
              <a:rPr lang="en-US" dirty="0"/>
              <a:t>Scale - CS</a:t>
            </a:r>
          </a:p>
          <a:p>
            <a:pPr lvl="3"/>
            <a:r>
              <a:rPr lang="en-US" dirty="0"/>
              <a:t>Method - CS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007" y="2614867"/>
            <a:ext cx="3481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Vendor Analyte Code</a:t>
            </a:r>
          </a:p>
          <a:p>
            <a:pPr lvl="2"/>
            <a:r>
              <a:rPr lang="en-US" dirty="0"/>
              <a:t>Vendor Analyte Name</a:t>
            </a:r>
          </a:p>
          <a:p>
            <a:pPr lvl="2"/>
            <a:r>
              <a:rPr lang="en-US" dirty="0"/>
              <a:t>Vendor Reference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8459" y="2027070"/>
            <a:ext cx="45957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dirty="0"/>
              <a:t>Vendor Specimen Description</a:t>
            </a:r>
          </a:p>
          <a:p>
            <a:pPr lvl="3"/>
            <a:r>
              <a:rPr lang="en-US" dirty="0"/>
              <a:t>Vendor Result Description</a:t>
            </a:r>
          </a:p>
          <a:p>
            <a:pPr lvl="3"/>
            <a:r>
              <a:rPr lang="en-US" dirty="0"/>
              <a:t>Vendor Comment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2724191" y="2027071"/>
            <a:ext cx="5425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73484" y="17210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6460" y="3286783"/>
            <a:ext cx="44231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0B0F0"/>
                </a:solidFill>
              </a:rPr>
              <a:t>Consider using either </a:t>
            </a:r>
            <a:r>
              <a:rPr lang="en-US" i="1" dirty="0" err="1">
                <a:solidFill>
                  <a:srgbClr val="00B0F0"/>
                </a:solidFill>
              </a:rPr>
              <a:t>ObservationDefinition</a:t>
            </a:r>
            <a:r>
              <a:rPr lang="en-US" i="1" dirty="0">
                <a:solidFill>
                  <a:srgbClr val="00B0F0"/>
                </a:solidFill>
              </a:rPr>
              <a:t> like attributes to put into </a:t>
            </a:r>
            <a:r>
              <a:rPr lang="en-US" i="1" dirty="0" err="1">
                <a:solidFill>
                  <a:srgbClr val="00B0F0"/>
                </a:solidFill>
              </a:rPr>
              <a:t>ConceptMap</a:t>
            </a:r>
            <a:r>
              <a:rPr lang="en-US" i="1" dirty="0">
                <a:solidFill>
                  <a:srgbClr val="00B0F0"/>
                </a:solidFill>
              </a:rPr>
              <a:t> OR perhaps be able to link a “full” </a:t>
            </a:r>
            <a:r>
              <a:rPr lang="en-US" i="1" dirty="0" err="1">
                <a:solidFill>
                  <a:srgbClr val="00B0F0"/>
                </a:solidFill>
              </a:rPr>
              <a:t>ObservationDefinition</a:t>
            </a:r>
            <a:r>
              <a:rPr lang="en-US" i="1" dirty="0">
                <a:solidFill>
                  <a:srgbClr val="00B0F0"/>
                </a:solidFill>
              </a:rPr>
              <a:t> resource into the </a:t>
            </a:r>
            <a:r>
              <a:rPr lang="en-US" i="1" dirty="0" err="1">
                <a:solidFill>
                  <a:srgbClr val="00B0F0"/>
                </a:solidFill>
              </a:rPr>
              <a:t>ConceptMap</a:t>
            </a:r>
            <a:r>
              <a:rPr lang="en-US" i="1" dirty="0">
                <a:solidFill>
                  <a:srgbClr val="00B0F0"/>
                </a:solidFill>
              </a:rPr>
              <a:t> to further aid automating the definition of </a:t>
            </a:r>
            <a:r>
              <a:rPr lang="en-US" i="1" dirty="0" err="1">
                <a:solidFill>
                  <a:srgbClr val="00B0F0"/>
                </a:solidFill>
              </a:rPr>
              <a:t>ObservationDefinitions</a:t>
            </a:r>
            <a:r>
              <a:rPr lang="en-US" i="1" dirty="0">
                <a:solidFill>
                  <a:srgbClr val="00B0F0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LOINC Attributes may help with that as well.</a:t>
            </a:r>
          </a:p>
          <a:p>
            <a:pPr algn="ctr"/>
            <a:endParaRPr lang="en-US" i="1" dirty="0">
              <a:solidFill>
                <a:srgbClr val="00B0F0"/>
              </a:solidFill>
            </a:endParaRPr>
          </a:p>
          <a:p>
            <a:pPr algn="ctr"/>
            <a:r>
              <a:rPr lang="en-US" i="1" dirty="0">
                <a:solidFill>
                  <a:srgbClr val="00B0F0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83911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- LIVD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ConceptMap.identifier</a:t>
            </a:r>
            <a:r>
              <a:rPr lang="en-US" dirty="0"/>
              <a:t> </a:t>
            </a:r>
          </a:p>
          <a:p>
            <a:r>
              <a:rPr lang="en-US" dirty="0" err="1"/>
              <a:t>ConceptMap.status</a:t>
            </a:r>
            <a:endParaRPr lang="en-US" dirty="0"/>
          </a:p>
          <a:p>
            <a:r>
              <a:rPr lang="en-US" dirty="0" err="1"/>
              <a:t>ConceptMap.source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ConceptMap.target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ConceptMap.group.source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ConceptMap.group.sourceVersion</a:t>
            </a:r>
            <a:endParaRPr lang="en-US" dirty="0"/>
          </a:p>
          <a:p>
            <a:r>
              <a:rPr lang="en-US" dirty="0" err="1"/>
              <a:t>ConceptMap.group.target</a:t>
            </a:r>
            <a:endParaRPr lang="en-US" dirty="0"/>
          </a:p>
          <a:p>
            <a:r>
              <a:rPr lang="en-US" dirty="0" err="1"/>
              <a:t>ConceptMap.group.targetVersion</a:t>
            </a:r>
            <a:endParaRPr lang="en-US" dirty="0"/>
          </a:p>
          <a:p>
            <a:r>
              <a:rPr lang="en-US" dirty="0" err="1"/>
              <a:t>ConceptMap.group.element.code</a:t>
            </a:r>
            <a:endParaRPr lang="en-US" dirty="0"/>
          </a:p>
          <a:p>
            <a:r>
              <a:rPr lang="en-US" dirty="0" err="1"/>
              <a:t>ConceptMap.group.element.target.code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EXT:ConceptMap.group.element.target.dependsOn.criterionType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EXT:ConceptMap.group.element.target.dependsOn.criterion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Not necessary at the moment, maybe future.</a:t>
            </a:r>
          </a:p>
          <a:p>
            <a:r>
              <a:rPr lang="en-US" dirty="0">
                <a:solidFill>
                  <a:srgbClr val="FF0000"/>
                </a:solidFill>
              </a:rPr>
              <a:t>Set to active.</a:t>
            </a:r>
          </a:p>
          <a:p>
            <a:r>
              <a:rPr lang="en-US" dirty="0">
                <a:solidFill>
                  <a:srgbClr val="FF0000"/>
                </a:solidFill>
              </a:rPr>
              <a:t>Not necessary at the moment since it is contained for the foreseeable future.  Maybe in the future.</a:t>
            </a:r>
          </a:p>
          <a:p>
            <a:r>
              <a:rPr lang="en-US" dirty="0">
                <a:solidFill>
                  <a:srgbClr val="FF0000"/>
                </a:solidFill>
              </a:rPr>
              <a:t>Not necessary at the moment since it is contained for the foreseeable future.  Maybe in the future.</a:t>
            </a:r>
          </a:p>
          <a:p>
            <a:r>
              <a:rPr lang="en-US" dirty="0"/>
              <a:t>URI to the code system that contains the vendor’s IVD Test Codes</a:t>
            </a:r>
          </a:p>
          <a:p>
            <a:r>
              <a:rPr lang="en-US" dirty="0"/>
              <a:t>Version of the vendor’s code system</a:t>
            </a:r>
          </a:p>
          <a:p>
            <a:r>
              <a:rPr lang="en-US" dirty="0"/>
              <a:t>URI to the LOINC code system</a:t>
            </a:r>
          </a:p>
          <a:p>
            <a:r>
              <a:rPr lang="en-US" dirty="0"/>
              <a:t>Version of LOINC</a:t>
            </a:r>
          </a:p>
          <a:p>
            <a:r>
              <a:rPr lang="en-US" dirty="0"/>
              <a:t>Vendor Analyte Code</a:t>
            </a:r>
          </a:p>
          <a:p>
            <a:r>
              <a:rPr lang="en-US" dirty="0"/>
              <a:t>LOINC Code</a:t>
            </a:r>
          </a:p>
          <a:p>
            <a:r>
              <a:rPr lang="en-US" dirty="0"/>
              <a:t>Values: Vendor Specimen Description, Vendor Result Description, Vendor Comment</a:t>
            </a:r>
          </a:p>
          <a:p>
            <a:r>
              <a:rPr lang="en-US" dirty="0"/>
              <a:t>The actual value</a:t>
            </a:r>
          </a:p>
          <a:p>
            <a:r>
              <a:rPr lang="en-US" dirty="0"/>
              <a:t>Related to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5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9C21-C9B4-4549-BE5C-C4C74174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…</a:t>
            </a:r>
            <a:r>
              <a:rPr lang="en-US" dirty="0" err="1"/>
              <a:t>dependsOn.code</a:t>
            </a:r>
            <a:r>
              <a:rPr lang="en-US" dirty="0"/>
              <a:t>/value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AF3EB-E379-4575-9816-ADE6F5B7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https://gforge.hl7.org/gf/project/fhir/tracker/?action=TrackerItemEdit&amp;tracker_item_id=15604&amp;start=0</a:t>
            </a:r>
            <a:r>
              <a:rPr lang="en-US" dirty="0"/>
              <a:t> submitted.</a:t>
            </a:r>
          </a:p>
          <a:p>
            <a:r>
              <a:rPr lang="en-US" dirty="0"/>
              <a:t>Ideally before getting it before final May deadline.</a:t>
            </a:r>
          </a:p>
        </p:txBody>
      </p:sp>
    </p:spTree>
    <p:extLst>
      <p:ext uri="{BB962C8B-B14F-4D97-AF65-F5344CB8AC3E}">
        <p14:creationId xmlns:p14="http://schemas.microsoft.com/office/powerpoint/2010/main" val="168465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IVD Analyte</a:t>
            </a:r>
          </a:p>
          <a:p>
            <a:pPr lvl="1"/>
            <a:r>
              <a:rPr lang="en-US" dirty="0" err="1"/>
              <a:t>CodeSystem.uri</a:t>
            </a:r>
            <a:endParaRPr lang="en-US" dirty="0"/>
          </a:p>
          <a:p>
            <a:pPr lvl="1"/>
            <a:r>
              <a:rPr lang="en-US" dirty="0" err="1"/>
              <a:t>CodeSystem.version</a:t>
            </a:r>
            <a:endParaRPr lang="en-US" dirty="0"/>
          </a:p>
          <a:p>
            <a:pPr lvl="1"/>
            <a:r>
              <a:rPr lang="en-US" dirty="0" err="1"/>
              <a:t>CodeSystem</a:t>
            </a:r>
            <a:r>
              <a:rPr lang="en-US" dirty="0"/>
              <a:t>….Various others perhaps</a:t>
            </a:r>
          </a:p>
          <a:p>
            <a:pPr lvl="1"/>
            <a:r>
              <a:rPr lang="en-US" dirty="0" err="1"/>
              <a:t>CodeSystem.concept.code</a:t>
            </a:r>
            <a:r>
              <a:rPr lang="en-US" dirty="0"/>
              <a:t> = Vendor Analyte Code</a:t>
            </a:r>
          </a:p>
          <a:p>
            <a:pPr lvl="1"/>
            <a:r>
              <a:rPr lang="en-US" dirty="0" err="1"/>
              <a:t>CodeSystem.concept.display</a:t>
            </a:r>
            <a:r>
              <a:rPr lang="en-US" dirty="0"/>
              <a:t> = Vendor Analyte Name</a:t>
            </a:r>
          </a:p>
          <a:p>
            <a:pPr lvl="1"/>
            <a:r>
              <a:rPr lang="en-US" dirty="0" err="1"/>
              <a:t>CodeSystem.concept.designation.use</a:t>
            </a:r>
            <a:r>
              <a:rPr lang="en-US" dirty="0"/>
              <a:t> = “Vendor Reference ID”</a:t>
            </a:r>
          </a:p>
          <a:p>
            <a:pPr lvl="1"/>
            <a:r>
              <a:rPr lang="en-US" dirty="0" err="1"/>
              <a:t>CodeSystem.concept.designation.value</a:t>
            </a:r>
            <a:r>
              <a:rPr lang="en-US" dirty="0"/>
              <a:t> = the value of the vendor reference 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LOINC (Get this from elsewhere as probably already done – just need to profile if down further)</a:t>
            </a:r>
          </a:p>
          <a:p>
            <a:pPr lvl="1"/>
            <a:r>
              <a:rPr lang="en-US" sz="2800" dirty="0" err="1"/>
              <a:t>CodeSystem.uri</a:t>
            </a:r>
            <a:endParaRPr lang="en-US" sz="2800" dirty="0"/>
          </a:p>
          <a:p>
            <a:pPr lvl="1"/>
            <a:r>
              <a:rPr lang="en-US" sz="2800" dirty="0" err="1"/>
              <a:t>CodeSystem.version</a:t>
            </a:r>
            <a:endParaRPr lang="en-US" sz="2800" dirty="0"/>
          </a:p>
          <a:p>
            <a:pPr lvl="1"/>
            <a:r>
              <a:rPr lang="en-US" sz="2800" dirty="0" err="1"/>
              <a:t>CodeSystem</a:t>
            </a:r>
            <a:r>
              <a:rPr lang="en-US" sz="2800" dirty="0"/>
              <a:t>…Various others perhaps</a:t>
            </a:r>
          </a:p>
          <a:p>
            <a:pPr lvl="1"/>
            <a:r>
              <a:rPr lang="en-US" sz="2800" dirty="0" err="1"/>
              <a:t>CodeSystem.concept.code</a:t>
            </a:r>
            <a:r>
              <a:rPr lang="en-US" sz="2800" dirty="0"/>
              <a:t> = LOINC Code</a:t>
            </a:r>
          </a:p>
          <a:p>
            <a:pPr lvl="1"/>
            <a:r>
              <a:rPr lang="en-US" sz="2800" dirty="0" err="1"/>
              <a:t>CodeSystem.concept.display</a:t>
            </a:r>
            <a:r>
              <a:rPr lang="en-US" sz="2800" dirty="0"/>
              <a:t> = LOINC Long Name</a:t>
            </a:r>
          </a:p>
          <a:p>
            <a:pPr lvl="1"/>
            <a:r>
              <a:rPr lang="en-US" sz="2800" dirty="0" err="1"/>
              <a:t>CodeSystem.concept.property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(this likely already is profiled for LOINC)</a:t>
            </a:r>
          </a:p>
          <a:p>
            <a:pPr lvl="2"/>
            <a:r>
              <a:rPr lang="en-US" sz="2400" dirty="0"/>
              <a:t>Component</a:t>
            </a:r>
          </a:p>
          <a:p>
            <a:pPr lvl="2"/>
            <a:r>
              <a:rPr lang="en-US" sz="2400" dirty="0"/>
              <a:t>Property</a:t>
            </a:r>
          </a:p>
          <a:p>
            <a:pPr lvl="2"/>
            <a:r>
              <a:rPr lang="en-US" sz="2400" dirty="0"/>
              <a:t>Time</a:t>
            </a:r>
          </a:p>
          <a:p>
            <a:pPr lvl="2"/>
            <a:r>
              <a:rPr lang="en-US" sz="2400" dirty="0"/>
              <a:t>System</a:t>
            </a:r>
          </a:p>
          <a:p>
            <a:pPr lvl="2"/>
            <a:r>
              <a:rPr lang="en-US" sz="2400" dirty="0"/>
              <a:t>Scale</a:t>
            </a:r>
          </a:p>
          <a:p>
            <a:pPr lvl="2"/>
            <a:r>
              <a:rPr lang="en-US" sz="2400" dirty="0"/>
              <a:t>Method</a:t>
            </a:r>
          </a:p>
          <a:p>
            <a:pPr lvl="2"/>
            <a:r>
              <a:rPr lang="en-US" sz="2400" dirty="0"/>
              <a:t>http://build.fhir.org/loinc.html</a:t>
            </a:r>
          </a:p>
        </p:txBody>
      </p:sp>
    </p:spTree>
    <p:extLst>
      <p:ext uri="{BB962C8B-B14F-4D97-AF65-F5344CB8AC3E}">
        <p14:creationId xmlns:p14="http://schemas.microsoft.com/office/powerpoint/2010/main" val="111890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Mapping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  <a:p>
            <a:pPr lvl="1"/>
            <a:r>
              <a:rPr lang="en-US" dirty="0"/>
              <a:t>--</a:t>
            </a:r>
          </a:p>
          <a:p>
            <a:pPr lvl="2"/>
            <a:r>
              <a:rPr lang="en-US" sz="2400" dirty="0"/>
              <a:t>Equipment</a:t>
            </a:r>
          </a:p>
          <a:p>
            <a:pPr lvl="3"/>
            <a:r>
              <a:rPr lang="en-US" sz="2400" dirty="0"/>
              <a:t>IVD Test Result Code</a:t>
            </a:r>
          </a:p>
          <a:p>
            <a:pPr lvl="3"/>
            <a:r>
              <a:rPr lang="en-US" sz="2400" dirty="0"/>
              <a:t>LOINC Code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LIVDCatalogProfile</a:t>
            </a:r>
            <a:r>
              <a:rPr lang="en-US" dirty="0">
                <a:solidFill>
                  <a:srgbClr val="00B050"/>
                </a:solidFill>
              </a:rPr>
              <a:t> (Composition)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LIVDCatalogEntryProfile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CatalogEntry</a:t>
            </a:r>
            <a:r>
              <a:rPr lang="en-US" dirty="0">
                <a:solidFill>
                  <a:srgbClr val="FF0000"/>
                </a:solidFill>
              </a:rPr>
              <a:t> - R4)</a:t>
            </a:r>
          </a:p>
          <a:p>
            <a:pPr lvl="2"/>
            <a:r>
              <a:rPr lang="en-US" sz="2400" dirty="0" err="1">
                <a:solidFill>
                  <a:srgbClr val="00B050"/>
                </a:solidFill>
              </a:rPr>
              <a:t>DeviceDefinitionProfile</a:t>
            </a:r>
            <a:r>
              <a:rPr lang="en-US" sz="2400" dirty="0">
                <a:solidFill>
                  <a:srgbClr val="00B050"/>
                </a:solidFill>
              </a:rPr>
              <a:t> (Device)</a:t>
            </a:r>
          </a:p>
          <a:p>
            <a:pPr lvl="3"/>
            <a:r>
              <a:rPr lang="en-US" sz="2200" dirty="0"/>
              <a:t>Choices: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“</a:t>
            </a:r>
            <a:r>
              <a:rPr lang="en-US" dirty="0" err="1">
                <a:hlinkClick r:id="rId2"/>
              </a:rPr>
              <a:t>ActivityDefinition</a:t>
            </a:r>
            <a:r>
              <a:rPr lang="en-US" dirty="0"/>
              <a:t>” </a:t>
            </a:r>
            <a:r>
              <a:rPr lang="en-US" dirty="0" err="1"/>
              <a:t>codeable</a:t>
            </a:r>
            <a:r>
              <a:rPr lang="en-US" dirty="0"/>
              <a:t> concept (one entry with multiple codes)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“</a:t>
            </a:r>
            <a:r>
              <a:rPr lang="en-US" dirty="0" err="1">
                <a:hlinkClick r:id="rId2"/>
              </a:rPr>
              <a:t>ActivityDefinition</a:t>
            </a:r>
            <a:r>
              <a:rPr lang="en-US" dirty="0"/>
              <a:t>” multiple instances and mapped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Catalog Entry mapping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sz="2600" b="1" dirty="0" err="1">
                <a:hlinkClick r:id="rId3"/>
              </a:rPr>
              <a:t>ConceptMap</a:t>
            </a:r>
            <a:endParaRPr lang="en-US" sz="2600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Considerations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constraints from whitepaper where 0..1 or 0..* become “RE”.</a:t>
            </a:r>
          </a:p>
          <a:p>
            <a:r>
              <a:rPr lang="en-US" dirty="0"/>
              <a:t>Bind </a:t>
            </a:r>
            <a:r>
              <a:rPr lang="en-US" dirty="0" err="1"/>
              <a:t>ActivityDefinition.mappingReference</a:t>
            </a:r>
            <a:r>
              <a:rPr lang="en-US" dirty="0"/>
              <a:t> (</a:t>
            </a:r>
            <a:r>
              <a:rPr lang="en-US" dirty="0" err="1"/>
              <a:t>ActivityDefinition.identifier</a:t>
            </a:r>
            <a:r>
              <a:rPr lang="en-US" dirty="0"/>
              <a:t>) to LOINC</a:t>
            </a:r>
          </a:p>
          <a:p>
            <a:r>
              <a:rPr lang="en-US" dirty="0"/>
              <a:t>Do we need a bundle/composition/something to tie the entire “catalog”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1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Guide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87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 not used for now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IVD Test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IVD Test Result</a:t>
            </a:r>
          </a:p>
          <a:p>
            <a:pPr lvl="1"/>
            <a:r>
              <a:rPr lang="en-US" dirty="0"/>
              <a:t>Vendor Analyte Code</a:t>
            </a:r>
          </a:p>
          <a:p>
            <a:pPr lvl="1"/>
            <a:r>
              <a:rPr lang="en-US" dirty="0"/>
              <a:t>Vendor Analyte Name</a:t>
            </a:r>
          </a:p>
          <a:p>
            <a:pPr lvl="1"/>
            <a:r>
              <a:rPr lang="en-US" dirty="0"/>
              <a:t>Vendor Specimen Description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Vendor Result Description</a:t>
            </a:r>
          </a:p>
          <a:p>
            <a:pPr lvl="1"/>
            <a:r>
              <a:rPr lang="en-US" dirty="0"/>
              <a:t>Vendor Reference ID</a:t>
            </a:r>
          </a:p>
          <a:p>
            <a:pPr lvl="1"/>
            <a:r>
              <a:rPr lang="en-US" dirty="0"/>
              <a:t>Vendor Comment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/>
          </a:bodyPr>
          <a:lstStyle/>
          <a:p>
            <a:r>
              <a:rPr lang="en-US" dirty="0" err="1"/>
              <a:t>ActivityDefinition</a:t>
            </a:r>
            <a:endParaRPr lang="en-US" dirty="0"/>
          </a:p>
          <a:p>
            <a:pPr lvl="1"/>
            <a:r>
              <a:rPr lang="en-US" dirty="0" err="1"/>
              <a:t>ActivityDefinition.identifier</a:t>
            </a:r>
            <a:endParaRPr lang="en-US" dirty="0"/>
          </a:p>
          <a:p>
            <a:pPr lvl="1"/>
            <a:r>
              <a:rPr lang="en-US" dirty="0"/>
              <a:t>ActivityDefinition.name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ActivityDefinition.specimenDefinitionReference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SpecimenDefinition.description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 err="1"/>
              <a:t>ActivityDefinition.description</a:t>
            </a:r>
            <a:endParaRPr lang="en-US" dirty="0"/>
          </a:p>
          <a:p>
            <a:pPr lvl="1"/>
            <a:r>
              <a:rPr lang="en-US" dirty="0" err="1"/>
              <a:t>ActivityDefinition.relatedArtifact</a:t>
            </a:r>
            <a:endParaRPr lang="en-US" dirty="0"/>
          </a:p>
          <a:p>
            <a:pPr lvl="1"/>
            <a:r>
              <a:rPr lang="en-US" dirty="0" err="1"/>
              <a:t>ActivityDefinition.description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ActivityDefinition.mappingReference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ActivityDefinition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3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LOINC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LOINC</a:t>
            </a:r>
          </a:p>
          <a:p>
            <a:pPr lvl="1"/>
            <a:r>
              <a:rPr lang="en-US" sz="2200" dirty="0"/>
              <a:t>LOINC Code</a:t>
            </a:r>
          </a:p>
          <a:p>
            <a:pPr lvl="1"/>
            <a:r>
              <a:rPr lang="en-US" sz="2200" dirty="0"/>
              <a:t>LOINC Long Name</a:t>
            </a:r>
          </a:p>
          <a:p>
            <a:pPr lvl="1"/>
            <a:r>
              <a:rPr lang="en-US" sz="2200" dirty="0"/>
              <a:t>Component</a:t>
            </a:r>
          </a:p>
          <a:p>
            <a:pPr lvl="1"/>
            <a:r>
              <a:rPr lang="en-US" sz="2200" dirty="0"/>
              <a:t>Property</a:t>
            </a:r>
          </a:p>
          <a:p>
            <a:pPr lvl="1"/>
            <a:r>
              <a:rPr lang="en-US" sz="2200" dirty="0"/>
              <a:t>Time</a:t>
            </a:r>
          </a:p>
          <a:p>
            <a:pPr lvl="1"/>
            <a:r>
              <a:rPr lang="en-US" sz="2200" dirty="0"/>
              <a:t>System</a:t>
            </a:r>
          </a:p>
          <a:p>
            <a:pPr lvl="1"/>
            <a:r>
              <a:rPr lang="en-US" sz="2200" dirty="0"/>
              <a:t>Scale</a:t>
            </a:r>
          </a:p>
          <a:p>
            <a:pPr lvl="1"/>
            <a:r>
              <a:rPr lang="en-US" sz="2200" dirty="0"/>
              <a:t>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 - Proposed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ActivityDefinition</a:t>
            </a:r>
            <a:endParaRPr lang="en-US" dirty="0"/>
          </a:p>
          <a:p>
            <a:pPr lvl="1"/>
            <a:r>
              <a:rPr lang="en-US" dirty="0" err="1"/>
              <a:t>ActivityDefinition.identifier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ActivityDefinition.LOINC.longName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ActivityDefinition.LOINC.component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ActivityDefinition.LOINC.Property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ActivityDefinition.LOINC.Time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ActivityDefinition.LOINC.System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ActivityDefinition.LOINC.Scale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ActivityDefinition.LOINC.Method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ActivityDefinition.mappingReference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ActivityDefinition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4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IVD Test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IVD Test Result</a:t>
            </a:r>
          </a:p>
          <a:p>
            <a:pPr lvl="1"/>
            <a:r>
              <a:rPr lang="en-US" dirty="0"/>
              <a:t>Vendor Analyte Code</a:t>
            </a:r>
          </a:p>
          <a:p>
            <a:pPr lvl="1"/>
            <a:r>
              <a:rPr lang="en-US" dirty="0"/>
              <a:t>Vendor Analyte Name</a:t>
            </a:r>
          </a:p>
          <a:p>
            <a:pPr lvl="1"/>
            <a:r>
              <a:rPr lang="en-US" dirty="0"/>
              <a:t>Vendor Specimen Description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Vendor Result Description</a:t>
            </a:r>
          </a:p>
          <a:p>
            <a:pPr lvl="1"/>
            <a:r>
              <a:rPr lang="en-US" dirty="0"/>
              <a:t>Vendor Reference ID</a:t>
            </a:r>
          </a:p>
          <a:p>
            <a:pPr lvl="1"/>
            <a:r>
              <a:rPr lang="en-US" dirty="0"/>
              <a:t>Vendor Comment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352925"/>
          </a:xfrm>
        </p:spPr>
        <p:txBody>
          <a:bodyPr>
            <a:normAutofit/>
          </a:bodyPr>
          <a:lstStyle/>
          <a:p>
            <a:r>
              <a:rPr lang="en-US" dirty="0" err="1"/>
              <a:t>ConceptMap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LOINC Codes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LOINC</a:t>
            </a:r>
          </a:p>
          <a:p>
            <a:pPr lvl="1"/>
            <a:r>
              <a:rPr lang="en-US" sz="2200" dirty="0"/>
              <a:t>LOINC Code</a:t>
            </a:r>
          </a:p>
          <a:p>
            <a:pPr lvl="1"/>
            <a:r>
              <a:rPr lang="en-US" sz="2200" dirty="0"/>
              <a:t>LOINC Long Name</a:t>
            </a:r>
          </a:p>
          <a:p>
            <a:pPr lvl="1"/>
            <a:r>
              <a:rPr lang="en-US" sz="2200" dirty="0"/>
              <a:t>Component</a:t>
            </a:r>
          </a:p>
          <a:p>
            <a:pPr lvl="1"/>
            <a:r>
              <a:rPr lang="en-US" sz="2200" dirty="0"/>
              <a:t>Property</a:t>
            </a:r>
          </a:p>
          <a:p>
            <a:pPr lvl="1"/>
            <a:r>
              <a:rPr lang="en-US" sz="2200" dirty="0"/>
              <a:t>Time</a:t>
            </a:r>
          </a:p>
          <a:p>
            <a:pPr lvl="1"/>
            <a:r>
              <a:rPr lang="en-US" sz="2200" dirty="0"/>
              <a:t>System</a:t>
            </a:r>
          </a:p>
          <a:p>
            <a:pPr lvl="1"/>
            <a:r>
              <a:rPr lang="en-US" sz="2200" dirty="0"/>
              <a:t>Scale</a:t>
            </a:r>
          </a:p>
          <a:p>
            <a:pPr lvl="1"/>
            <a:r>
              <a:rPr lang="en-US" sz="2200" dirty="0"/>
              <a:t>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 - Proposed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ConceptMap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2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Bundle.type</a:t>
            </a:r>
            <a:r>
              <a:rPr lang="en-US" dirty="0"/>
              <a:t> = document</a:t>
            </a:r>
          </a:p>
          <a:p>
            <a:r>
              <a:rPr lang="en-US" dirty="0" err="1"/>
              <a:t>Bundle.entry.resource</a:t>
            </a:r>
            <a:r>
              <a:rPr lang="en-US" dirty="0"/>
              <a:t> – The resource instances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Seems to terse and no opportunity to organize the instances into section, nor give the overall package a title.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with Rick Geimer what is the minimum used when including Composition.</a:t>
            </a:r>
          </a:p>
        </p:txBody>
      </p:sp>
    </p:spTree>
    <p:extLst>
      <p:ext uri="{BB962C8B-B14F-4D97-AF65-F5344CB8AC3E}">
        <p14:creationId xmlns:p14="http://schemas.microsoft.com/office/powerpoint/2010/main" val="20722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5791" y="1915277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LIVDCatalogProfile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5991" y="3272930"/>
            <a:ext cx="16002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LIVDCatalog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EntryProfile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0592" y="3272930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DeviceDefinitionProfile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8" idx="3"/>
            <a:endCxn id="9" idx="1"/>
          </p:cNvCxnSpPr>
          <p:nvPr/>
        </p:nvCxnSpPr>
        <p:spPr>
          <a:xfrm>
            <a:off x="5406191" y="3730130"/>
            <a:ext cx="914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7" idx="2"/>
            <a:endCxn id="8" idx="1"/>
          </p:cNvCxnSpPr>
          <p:nvPr/>
        </p:nvCxnSpPr>
        <p:spPr>
          <a:xfrm rot="16200000" flipH="1">
            <a:off x="2955715" y="2879853"/>
            <a:ext cx="900453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20792" y="4957345"/>
            <a:ext cx="16002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IVD Test Result</a:t>
            </a:r>
          </a:p>
        </p:txBody>
      </p:sp>
      <p:cxnSp>
        <p:nvCxnSpPr>
          <p:cNvPr id="38" name="Connector: Elbow 37"/>
          <p:cNvCxnSpPr>
            <a:stCxn id="9" idx="2"/>
            <a:endCxn id="15" idx="1"/>
          </p:cNvCxnSpPr>
          <p:nvPr/>
        </p:nvCxnSpPr>
        <p:spPr>
          <a:xfrm rot="16200000" flipH="1">
            <a:off x="6907135" y="4400887"/>
            <a:ext cx="1227215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47739" y="373013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1124" y="53903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15081" y="50982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6902" y="373046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491" y="2112477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490" y="3545464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6805" y="5229879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Analyte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1184" y="1791138"/>
            <a:ext cx="27335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IVD Test Code may </a:t>
            </a:r>
          </a:p>
          <a:p>
            <a:r>
              <a:rPr lang="en-US" sz="1200" dirty="0"/>
              <a:t>not have a LOINC code (yet)</a:t>
            </a:r>
          </a:p>
          <a:p>
            <a:r>
              <a:rPr lang="en-US" sz="1200" dirty="0"/>
              <a:t>Need to support </a:t>
            </a:r>
            <a:r>
              <a:rPr lang="en-US" sz="1200" dirty="0" err="1"/>
              <a:t>nullflavor</a:t>
            </a:r>
            <a:r>
              <a:rPr lang="en-US" sz="1200" dirty="0"/>
              <a:t> </a:t>
            </a:r>
          </a:p>
          <a:p>
            <a:r>
              <a:rPr lang="en-US" sz="1200" dirty="0"/>
              <a:t>of “unknown”</a:t>
            </a:r>
          </a:p>
          <a:p>
            <a:r>
              <a:rPr lang="en-US" sz="1200" dirty="0"/>
              <a:t>Need to support that an IVD Test Code</a:t>
            </a:r>
            <a:br>
              <a:rPr lang="en-US" sz="1200" dirty="0"/>
            </a:br>
            <a:r>
              <a:rPr lang="en-US" sz="1200" dirty="0"/>
              <a:t>can be represented by multiple LOINC</a:t>
            </a:r>
            <a:br>
              <a:rPr lang="en-US" sz="1200" dirty="0"/>
            </a:br>
            <a:r>
              <a:rPr lang="en-US" sz="1200" dirty="0"/>
              <a:t>codes.</a:t>
            </a:r>
          </a:p>
          <a:p>
            <a:r>
              <a:rPr lang="en-US" sz="1200" dirty="0"/>
              <a:t>Where there are multiple LOINCs for one</a:t>
            </a:r>
            <a:br>
              <a:rPr lang="en-US" sz="1200" dirty="0"/>
            </a:br>
            <a:r>
              <a:rPr lang="en-US" sz="1200" dirty="0"/>
              <a:t>IVD Test Code, individual guidance etc.</a:t>
            </a:r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559455" y="4826539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IVD Test 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16207" y="4957344"/>
            <a:ext cx="16002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LOINC Code</a:t>
            </a:r>
          </a:p>
        </p:txBody>
      </p:sp>
      <p:cxnSp>
        <p:nvCxnSpPr>
          <p:cNvPr id="20" name="Straight Connector 19"/>
          <p:cNvCxnSpPr>
            <a:stCxn id="15" idx="3"/>
            <a:endCxn id="21" idx="1"/>
          </p:cNvCxnSpPr>
          <p:nvPr/>
        </p:nvCxnSpPr>
        <p:spPr>
          <a:xfrm flipV="1">
            <a:off x="9520992" y="5414544"/>
            <a:ext cx="795215" cy="1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78228" y="53802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4959" y="497305"/>
            <a:ext cx="568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test device that it is performed on</a:t>
            </a:r>
          </a:p>
          <a:p>
            <a:r>
              <a:rPr lang="en-US" dirty="0"/>
              <a:t>Does not take into account reagent – future scope perhaps</a:t>
            </a:r>
          </a:p>
        </p:txBody>
      </p:sp>
    </p:spTree>
    <p:extLst>
      <p:ext uri="{BB962C8B-B14F-4D97-AF65-F5344CB8AC3E}">
        <p14:creationId xmlns:p14="http://schemas.microsoft.com/office/powerpoint/2010/main" val="161448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Publication: Catalog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Publication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--</a:t>
            </a:r>
          </a:p>
          <a:p>
            <a:pPr lvl="1"/>
            <a:r>
              <a:rPr lang="en-US" dirty="0"/>
              <a:t>Publisher</a:t>
            </a:r>
          </a:p>
          <a:p>
            <a:pPr lvl="1"/>
            <a:r>
              <a:rPr lang="en-US" dirty="0"/>
              <a:t>Publication Version ID</a:t>
            </a:r>
          </a:p>
          <a:p>
            <a:pPr lvl="1"/>
            <a:r>
              <a:rPr lang="en-US" dirty="0"/>
              <a:t>LOINC Version ID</a:t>
            </a:r>
          </a:p>
          <a:p>
            <a:pPr lvl="1"/>
            <a:r>
              <a:rPr lang="en-US" dirty="0"/>
              <a:t>LOINC Copyright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Region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Profile on Composition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LIVDCatalogProfile</a:t>
            </a:r>
            <a:endParaRPr lang="en-US" dirty="0"/>
          </a:p>
          <a:p>
            <a:pPr lvl="1"/>
            <a:r>
              <a:rPr lang="en-US" dirty="0" err="1"/>
              <a:t>Catalog.identifier</a:t>
            </a:r>
            <a:r>
              <a:rPr lang="en-US" dirty="0"/>
              <a:t> (1..1)</a:t>
            </a:r>
          </a:p>
          <a:p>
            <a:pPr lvl="1"/>
            <a:r>
              <a:rPr lang="en-US" dirty="0"/>
              <a:t>Catalog.name (0..1)</a:t>
            </a:r>
          </a:p>
          <a:p>
            <a:pPr lvl="1"/>
            <a:r>
              <a:rPr lang="en-US" dirty="0" err="1"/>
              <a:t>Catalog.publisher</a:t>
            </a:r>
            <a:r>
              <a:rPr lang="en-US" dirty="0"/>
              <a:t> (1..1)</a:t>
            </a:r>
          </a:p>
          <a:p>
            <a:pPr lvl="1"/>
            <a:r>
              <a:rPr lang="en-US" dirty="0" err="1"/>
              <a:t>Catalog.version</a:t>
            </a:r>
            <a:r>
              <a:rPr lang="en-US" dirty="0"/>
              <a:t> (1..1) </a:t>
            </a:r>
          </a:p>
          <a:p>
            <a:pPr lvl="2"/>
            <a:r>
              <a:rPr lang="en-US" dirty="0"/>
              <a:t>format to be defined by publisher.</a:t>
            </a:r>
          </a:p>
          <a:p>
            <a:pPr lvl="2"/>
            <a:r>
              <a:rPr lang="en-US" dirty="0"/>
              <a:t>Ask for </a:t>
            </a:r>
            <a:r>
              <a:rPr lang="en-US" dirty="0" err="1"/>
              <a:t>Composition.version</a:t>
            </a:r>
            <a:endParaRPr lang="en-US" dirty="0"/>
          </a:p>
          <a:p>
            <a:pPr lvl="1"/>
            <a:r>
              <a:rPr lang="en-US" dirty="0" err="1"/>
              <a:t>Catalog.LOINCVersionIdentifier</a:t>
            </a:r>
            <a:r>
              <a:rPr lang="en-US" dirty="0"/>
              <a:t> (1..1)</a:t>
            </a:r>
          </a:p>
          <a:p>
            <a:pPr lvl="2"/>
            <a:r>
              <a:rPr lang="en-US" dirty="0"/>
              <a:t>Consider </a:t>
            </a:r>
            <a:r>
              <a:rPr lang="en-US" dirty="0" err="1"/>
              <a:t>ConceptMap</a:t>
            </a:r>
            <a:endParaRPr lang="en-US" dirty="0"/>
          </a:p>
          <a:p>
            <a:pPr lvl="2"/>
            <a:r>
              <a:rPr lang="en-US" dirty="0"/>
              <a:t>Would yield a change in </a:t>
            </a:r>
            <a:r>
              <a:rPr lang="en-US" dirty="0" err="1"/>
              <a:t>Catalog.identifier</a:t>
            </a:r>
            <a:endParaRPr lang="en-US" dirty="0"/>
          </a:p>
          <a:p>
            <a:pPr lvl="1"/>
            <a:r>
              <a:rPr lang="en-US" dirty="0" err="1"/>
              <a:t>Catalog.LOINCCopyright</a:t>
            </a:r>
            <a:r>
              <a:rPr lang="en-US" dirty="0"/>
              <a:t> (1..1)</a:t>
            </a:r>
          </a:p>
          <a:p>
            <a:pPr lvl="2"/>
            <a:r>
              <a:rPr lang="en-US" dirty="0"/>
              <a:t>Consider </a:t>
            </a:r>
            <a:r>
              <a:rPr lang="en-US" dirty="0" err="1"/>
              <a:t>ConceptMap</a:t>
            </a:r>
            <a:endParaRPr lang="en-US" dirty="0"/>
          </a:p>
          <a:p>
            <a:pPr lvl="2"/>
            <a:r>
              <a:rPr lang="en-US" dirty="0"/>
              <a:t>Text + URL to terms of use</a:t>
            </a:r>
          </a:p>
          <a:p>
            <a:pPr lvl="1"/>
            <a:r>
              <a:rPr lang="en-US" dirty="0" err="1"/>
              <a:t>Catalog.language</a:t>
            </a:r>
            <a:r>
              <a:rPr lang="en-US" dirty="0"/>
              <a:t> (1..1)</a:t>
            </a:r>
          </a:p>
          <a:p>
            <a:pPr lvl="2"/>
            <a:r>
              <a:rPr lang="en-US" dirty="0"/>
              <a:t>RFC 5646 (</a:t>
            </a:r>
            <a:r>
              <a:rPr lang="en-US" dirty="0">
                <a:solidFill>
                  <a:srgbClr val="FF0000"/>
                </a:solidFill>
              </a:rPr>
              <a:t>doublecheck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Extension.  Ask for one on Catalog</a:t>
            </a:r>
          </a:p>
          <a:p>
            <a:pPr lvl="1"/>
            <a:r>
              <a:rPr lang="en-US" dirty="0" err="1"/>
              <a:t>Catalog.region</a:t>
            </a:r>
            <a:r>
              <a:rPr lang="en-US" dirty="0"/>
              <a:t> (0..1)</a:t>
            </a:r>
          </a:p>
          <a:p>
            <a:pPr lvl="2"/>
            <a:r>
              <a:rPr lang="en-US" dirty="0"/>
              <a:t>Ask for </a:t>
            </a:r>
            <a:r>
              <a:rPr lang="en-US" dirty="0" err="1"/>
              <a:t>Composition.context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“Package”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Composition.status</a:t>
            </a:r>
            <a:endParaRPr lang="en-US" dirty="0"/>
          </a:p>
          <a:p>
            <a:r>
              <a:rPr lang="en-US" dirty="0" err="1"/>
              <a:t>Composition.type</a:t>
            </a:r>
            <a:r>
              <a:rPr lang="en-US" dirty="0"/>
              <a:t> - Could request a LOINC for LIVD Catalog, although we can make up our own.</a:t>
            </a:r>
          </a:p>
          <a:p>
            <a:r>
              <a:rPr lang="en-US" dirty="0" err="1"/>
              <a:t>Composition.subject</a:t>
            </a:r>
            <a:r>
              <a:rPr lang="en-US" dirty="0"/>
              <a:t> = </a:t>
            </a:r>
            <a:r>
              <a:rPr lang="en-US" dirty="0" err="1"/>
              <a:t>LIVDCatalogProfile</a:t>
            </a:r>
            <a:endParaRPr lang="en-US" dirty="0"/>
          </a:p>
          <a:p>
            <a:r>
              <a:rPr lang="en-US" dirty="0" err="1"/>
              <a:t>Composition.date</a:t>
            </a:r>
            <a:endParaRPr lang="en-US" dirty="0"/>
          </a:p>
          <a:p>
            <a:r>
              <a:rPr lang="en-US" dirty="0" err="1"/>
              <a:t>Composition.author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Requires Organization to be an allowable reference.</a:t>
            </a:r>
          </a:p>
          <a:p>
            <a:r>
              <a:rPr lang="en-US" dirty="0" err="1"/>
              <a:t>Composition.title</a:t>
            </a:r>
            <a:r>
              <a:rPr lang="en-US" dirty="0"/>
              <a:t> – Name of the file?</a:t>
            </a:r>
          </a:p>
          <a:p>
            <a:r>
              <a:rPr lang="en-US" dirty="0" err="1"/>
              <a:t>Composition.section.title</a:t>
            </a:r>
            <a:r>
              <a:rPr lang="en-US" dirty="0"/>
              <a:t> = Perhaps: </a:t>
            </a:r>
            <a:r>
              <a:rPr lang="en-US" dirty="0" err="1"/>
              <a:t>CatalogEntry</a:t>
            </a:r>
            <a:r>
              <a:rPr lang="en-US" dirty="0"/>
              <a:t>, Device, </a:t>
            </a:r>
            <a:r>
              <a:rPr lang="en-US" dirty="0" err="1"/>
              <a:t>ConceptMap</a:t>
            </a:r>
            <a:r>
              <a:rPr lang="en-US" dirty="0"/>
              <a:t>, </a:t>
            </a:r>
            <a:r>
              <a:rPr lang="en-US" dirty="0" err="1"/>
              <a:t>CodingSystem</a:t>
            </a:r>
            <a:r>
              <a:rPr lang="en-US" dirty="0"/>
              <a:t>  - We can have nested sections, so have some choices.</a:t>
            </a:r>
          </a:p>
          <a:p>
            <a:r>
              <a:rPr lang="en-US" dirty="0" err="1"/>
              <a:t>Composition.section.entry</a:t>
            </a:r>
            <a:r>
              <a:rPr lang="en-US" dirty="0"/>
              <a:t> = </a:t>
            </a:r>
            <a:r>
              <a:rPr lang="en-US" dirty="0" err="1"/>
              <a:t>CatalogEntry</a:t>
            </a:r>
            <a:r>
              <a:rPr lang="en-US" dirty="0"/>
              <a:t> instances, Device instances, </a:t>
            </a:r>
            <a:r>
              <a:rPr lang="en-US" dirty="0" err="1"/>
              <a:t>ConceptMap</a:t>
            </a:r>
            <a:r>
              <a:rPr lang="en-US" dirty="0"/>
              <a:t> instances, </a:t>
            </a:r>
            <a:r>
              <a:rPr lang="en-US" dirty="0" err="1"/>
              <a:t>CodingSystem</a:t>
            </a:r>
            <a:r>
              <a:rPr lang="en-US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332283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Line Item: Catalog Entry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--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 – Proposal Pending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CatalogEntry</a:t>
            </a:r>
            <a:endParaRPr lang="en-US" dirty="0"/>
          </a:p>
          <a:p>
            <a:pPr lvl="1"/>
            <a:r>
              <a:rPr lang="en-US" dirty="0" err="1"/>
              <a:t>CatalogEntry.identifier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Need to find out how far we can go with balloting without this being in R4.  Is presence in a build o.k. for a Comment ballot?</a:t>
            </a:r>
          </a:p>
          <a:p>
            <a:r>
              <a:rPr lang="en-US" dirty="0">
                <a:solidFill>
                  <a:srgbClr val="FF0000"/>
                </a:solidFill>
              </a:rPr>
              <a:t>Need to manually create this one since FORGE is on R3 only.</a:t>
            </a:r>
          </a:p>
        </p:txBody>
      </p:sp>
    </p:spTree>
    <p:extLst>
      <p:ext uri="{BB962C8B-B14F-4D97-AF65-F5344CB8AC3E}">
        <p14:creationId xmlns:p14="http://schemas.microsoft.com/office/powerpoint/2010/main" val="1738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Equipment: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UID (device identifier component)</a:t>
            </a:r>
          </a:p>
          <a:p>
            <a:pPr lvl="1"/>
            <a:r>
              <a:rPr lang="en-US" dirty="0"/>
              <a:t>UID Type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FHIR Resource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DeviceDefinitionProfile</a:t>
            </a:r>
            <a:endParaRPr lang="en-US" dirty="0"/>
          </a:p>
          <a:p>
            <a:pPr lvl="1"/>
            <a:r>
              <a:rPr lang="en-US" dirty="0" err="1"/>
              <a:t>Device.manufacturer</a:t>
            </a:r>
            <a:r>
              <a:rPr lang="en-US" dirty="0"/>
              <a:t> (1..1)</a:t>
            </a:r>
          </a:p>
          <a:p>
            <a:pPr lvl="1"/>
            <a:r>
              <a:rPr lang="en-US" dirty="0" err="1"/>
              <a:t>Device.model</a:t>
            </a:r>
            <a:r>
              <a:rPr lang="en-US" dirty="0"/>
              <a:t> (1..1)</a:t>
            </a:r>
          </a:p>
          <a:p>
            <a:pPr lvl="1"/>
            <a:r>
              <a:rPr lang="en-US" dirty="0" err="1"/>
              <a:t>Device.udi.deviceIdentifier</a:t>
            </a:r>
            <a:r>
              <a:rPr lang="en-US" dirty="0"/>
              <a:t> (0..1)</a:t>
            </a:r>
          </a:p>
          <a:p>
            <a:pPr lvl="1"/>
            <a:r>
              <a:rPr lang="en-US" dirty="0" err="1"/>
              <a:t>Device.udi.issuer</a:t>
            </a:r>
            <a:r>
              <a:rPr lang="en-US" dirty="0"/>
              <a:t> (0..1)</a:t>
            </a:r>
          </a:p>
          <a:p>
            <a:pPr lvl="2"/>
            <a:r>
              <a:rPr lang="en-US" dirty="0"/>
              <a:t>Condition: if </a:t>
            </a:r>
            <a:r>
              <a:rPr lang="en-US" dirty="0" err="1"/>
              <a:t>Device.udi.deviceIdentifier</a:t>
            </a:r>
            <a:r>
              <a:rPr lang="en-US" dirty="0"/>
              <a:t> is present.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0060" y="5934670"/>
            <a:ext cx="8095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it looks like it is o.k. to have just one device identifier for a publication</a:t>
            </a:r>
          </a:p>
          <a:p>
            <a:r>
              <a:rPr lang="en-US" dirty="0"/>
              <a:t>For other use cases it may be necessary to have multiple UDIs for one Device.  To be </a:t>
            </a:r>
          </a:p>
          <a:p>
            <a:r>
              <a:rPr lang="en-US" dirty="0"/>
              <a:t>Considered separately.  </a:t>
            </a:r>
            <a:r>
              <a:rPr lang="en-US" dirty="0">
                <a:solidFill>
                  <a:srgbClr val="FF0000"/>
                </a:solidFill>
              </a:rPr>
              <a:t>Not in our scope for now.</a:t>
            </a:r>
          </a:p>
        </p:txBody>
      </p:sp>
    </p:spTree>
    <p:extLst>
      <p:ext uri="{BB962C8B-B14F-4D97-AF65-F5344CB8AC3E}">
        <p14:creationId xmlns:p14="http://schemas.microsoft.com/office/powerpoint/2010/main" val="75060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concept for mapping?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ObservationDefinition</a:t>
            </a:r>
            <a:endParaRPr lang="en-US" dirty="0"/>
          </a:p>
          <a:p>
            <a:pPr lvl="1"/>
            <a:r>
              <a:rPr lang="en-US" dirty="0"/>
              <a:t>Sounds reasonable, but need to be strictly definition of course</a:t>
            </a:r>
          </a:p>
          <a:p>
            <a:pPr lvl="1"/>
            <a:r>
              <a:rPr lang="en-US" dirty="0"/>
              <a:t>How do you related observation A with observation B?  Component construct?</a:t>
            </a:r>
          </a:p>
          <a:p>
            <a:pPr lvl="1"/>
            <a:r>
              <a:rPr lang="en-US" dirty="0"/>
              <a:t>Concern that LOINC pre-coordinates various resources it is not great to use of those to represent this.</a:t>
            </a:r>
          </a:p>
          <a:p>
            <a:r>
              <a:rPr lang="en-US" dirty="0" err="1"/>
              <a:t>ActivityDefinition</a:t>
            </a:r>
            <a:endParaRPr lang="en-US" dirty="0"/>
          </a:p>
          <a:p>
            <a:pPr lvl="1"/>
            <a:r>
              <a:rPr lang="en-US" dirty="0"/>
              <a:t>To some this sounds more like process steps rather than core tests.  For others it could cover tests as well.</a:t>
            </a:r>
          </a:p>
          <a:p>
            <a:pPr lvl="1"/>
            <a:r>
              <a:rPr lang="en-US" dirty="0"/>
              <a:t>Still a problem how to map.</a:t>
            </a:r>
          </a:p>
          <a:p>
            <a:pPr lvl="1"/>
            <a:r>
              <a:rPr lang="en-US" dirty="0"/>
              <a:t>Missing data for IVD Test codes and LOINC codes.</a:t>
            </a:r>
          </a:p>
          <a:p>
            <a:r>
              <a:rPr lang="en-US" dirty="0" err="1"/>
              <a:t>ProcedureDefinition</a:t>
            </a:r>
            <a:endParaRPr lang="en-US" dirty="0"/>
          </a:p>
          <a:p>
            <a:pPr lvl="1"/>
            <a:r>
              <a:rPr lang="en-US" dirty="0"/>
              <a:t>Could work, but similar challenges as Observation.</a:t>
            </a:r>
          </a:p>
          <a:p>
            <a:pPr lvl="1"/>
            <a:r>
              <a:rPr lang="en-US" dirty="0"/>
              <a:t>Term is not used within Lab settings, so does not sound right.  Perhaps on the order side.</a:t>
            </a:r>
          </a:p>
          <a:p>
            <a:r>
              <a:rPr lang="en-US" dirty="0" err="1"/>
              <a:t>DataElement</a:t>
            </a:r>
            <a:r>
              <a:rPr lang="en-US" dirty="0"/>
              <a:t> =&gt; </a:t>
            </a:r>
            <a:r>
              <a:rPr lang="en-US" dirty="0" err="1"/>
              <a:t>StructureDefinition</a:t>
            </a:r>
            <a:endParaRPr lang="en-US" dirty="0"/>
          </a:p>
          <a:p>
            <a:r>
              <a:rPr lang="en-US" dirty="0" err="1"/>
              <a:t>ConceptMap</a:t>
            </a:r>
            <a:endParaRPr lang="en-US" dirty="0"/>
          </a:p>
          <a:p>
            <a:pPr lvl="1"/>
            <a:r>
              <a:rPr lang="en-US" dirty="0"/>
              <a:t>Neutral and has mapping.</a:t>
            </a:r>
          </a:p>
          <a:p>
            <a:pPr lvl="1"/>
            <a:r>
              <a:rPr lang="en-US" dirty="0"/>
              <a:t>Does not appear to have everything need.</a:t>
            </a:r>
          </a:p>
          <a:p>
            <a:pPr lvl="1"/>
            <a:r>
              <a:rPr lang="en-US" dirty="0"/>
              <a:t>Need to understand where what goes.</a:t>
            </a:r>
          </a:p>
        </p:txBody>
      </p:sp>
    </p:spTree>
    <p:extLst>
      <p:ext uri="{BB962C8B-B14F-4D97-AF65-F5344CB8AC3E}">
        <p14:creationId xmlns:p14="http://schemas.microsoft.com/office/powerpoint/2010/main" val="427542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Resources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3713" y="1309902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LIVDCatalogProfile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3913" y="2667555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LIVDEntryDefinitionProfile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8514" y="2667555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LIVDDeviceDefinitionProfile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8" idx="3"/>
            <a:endCxn id="9" idx="1"/>
          </p:cNvCxnSpPr>
          <p:nvPr/>
        </p:nvCxnSpPr>
        <p:spPr>
          <a:xfrm>
            <a:off x="4654113" y="3124755"/>
            <a:ext cx="914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stCxn id="7" idx="2"/>
            <a:endCxn id="8" idx="1"/>
          </p:cNvCxnSpPr>
          <p:nvPr/>
        </p:nvCxnSpPr>
        <p:spPr>
          <a:xfrm rot="16200000" flipH="1">
            <a:off x="2203637" y="2274478"/>
            <a:ext cx="900453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5661" y="312475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4824" y="312508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491" y="1589968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4490" y="3022955"/>
            <a:ext cx="12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Equipment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6805" y="5229879"/>
            <a:ext cx="178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Analyte Mapping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54113" y="4853953"/>
            <a:ext cx="3461584" cy="15680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LIVDConceptMapProfile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23849" y="5215749"/>
            <a:ext cx="1600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Source: IVD Test Code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8250" y="5215749"/>
            <a:ext cx="1600200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Target: LOINC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47351" y="4364636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LIVDIVDTestCodeSystemProfile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24747" y="148895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Bundle or Composition or both?</a:t>
            </a:r>
          </a:p>
        </p:txBody>
      </p:sp>
      <p:cxnSp>
        <p:nvCxnSpPr>
          <p:cNvPr id="26" name="Straight Arrow Connector 25"/>
          <p:cNvCxnSpPr>
            <a:cxnSpLocks/>
            <a:stCxn id="49" idx="1"/>
            <a:endCxn id="29" idx="3"/>
          </p:cNvCxnSpPr>
          <p:nvPr/>
        </p:nvCxnSpPr>
        <p:spPr>
          <a:xfrm flipH="1" flipV="1">
            <a:off x="8028450" y="5672949"/>
            <a:ext cx="936786" cy="52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00647" y="485310"/>
            <a:ext cx="16002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LABObservationDefinition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5" idx="0"/>
            <a:endCxn id="9" idx="2"/>
          </p:cNvCxnSpPr>
          <p:nvPr/>
        </p:nvCxnSpPr>
        <p:spPr>
          <a:xfrm flipH="1" flipV="1">
            <a:off x="6368614" y="3581955"/>
            <a:ext cx="16291" cy="1271998"/>
          </a:xfrm>
          <a:prstGeom prst="line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9" idx="0"/>
          </p:cNvCxnSpPr>
          <p:nvPr/>
        </p:nvCxnSpPr>
        <p:spPr>
          <a:xfrm flipV="1">
            <a:off x="6368614" y="2339332"/>
            <a:ext cx="1080637" cy="328223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8541" y="22865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23421" y="2838289"/>
            <a:ext cx="376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ObservationDefinition</a:t>
            </a:r>
            <a:r>
              <a:rPr lang="en-US" dirty="0"/>
              <a:t> = IVD Test Code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32409" y="402958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48" name="TextBox 47"/>
          <p:cNvSpPr txBox="1"/>
          <p:nvPr/>
        </p:nvSpPr>
        <p:spPr>
          <a:xfrm rot="19070372">
            <a:off x="6607044" y="4536742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428857" y="456541"/>
            <a:ext cx="16002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LABDeviceProfile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9500847" y="913741"/>
            <a:ext cx="903081" cy="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4153A-0680-4C17-AB99-3B3579CA2970}"/>
              </a:ext>
            </a:extLst>
          </p:cNvPr>
          <p:cNvSpPr/>
          <p:nvPr/>
        </p:nvSpPr>
        <p:spPr>
          <a:xfrm>
            <a:off x="2562868" y="5180757"/>
            <a:ext cx="16002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LIVDEntryDefinitionProfile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42B418-8E17-4797-997F-204E585B02DD}"/>
              </a:ext>
            </a:extLst>
          </p:cNvPr>
          <p:cNvCxnSpPr>
            <a:cxnSpLocks/>
            <a:stCxn id="32" idx="3"/>
            <a:endCxn id="25" idx="1"/>
          </p:cNvCxnSpPr>
          <p:nvPr/>
        </p:nvCxnSpPr>
        <p:spPr>
          <a:xfrm>
            <a:off x="4163068" y="5637957"/>
            <a:ext cx="491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FB4D96-E8A7-45E0-9443-459CB231148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 flipH="1">
            <a:off x="3362968" y="3581955"/>
            <a:ext cx="491045" cy="159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9E9559B-3401-4FFE-80CF-BB622741F23B}"/>
              </a:ext>
            </a:extLst>
          </p:cNvPr>
          <p:cNvSpPr/>
          <p:nvPr/>
        </p:nvSpPr>
        <p:spPr>
          <a:xfrm>
            <a:off x="8913637" y="2671592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LIVDDeviceObservationDefinition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279BEE-54ED-4474-AAF2-8D162D69EDEB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5523949" y="3585992"/>
            <a:ext cx="4189788" cy="1629757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D4289C-42E5-42C4-9A83-5FD2DFC1E8BF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>
            <a:off x="9713737" y="3585992"/>
            <a:ext cx="33714" cy="77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95B0BC-E200-4407-BBBA-A94CAA0F16E5}"/>
              </a:ext>
            </a:extLst>
          </p:cNvPr>
          <p:cNvSpPr txBox="1"/>
          <p:nvPr/>
        </p:nvSpPr>
        <p:spPr>
          <a:xfrm>
            <a:off x="4723849" y="6383203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IVD Test 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84F6F3-3485-4102-9C3A-40DC9899DAF3}"/>
              </a:ext>
            </a:extLst>
          </p:cNvPr>
          <p:cNvSpPr txBox="1"/>
          <p:nvPr/>
        </p:nvSpPr>
        <p:spPr>
          <a:xfrm>
            <a:off x="10526443" y="4306241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IVD Test Code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B4544-A70C-4EE9-9802-49A6F4CB0FD8}"/>
              </a:ext>
            </a:extLst>
          </p:cNvPr>
          <p:cNvSpPr txBox="1"/>
          <p:nvPr/>
        </p:nvSpPr>
        <p:spPr>
          <a:xfrm>
            <a:off x="3154119" y="1970000"/>
            <a:ext cx="107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LIVDDeviceObservationDefinition.performer</a:t>
            </a:r>
            <a:r>
              <a:rPr lang="en-US" b="1" dirty="0"/>
              <a:t>/source/originator/generator </a:t>
            </a:r>
            <a:r>
              <a:rPr lang="en-US" dirty="0"/>
              <a:t>(Ref: Device, etc.) 1..1 = Abbott 1200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9A0555-C6D6-47C4-BF10-F15A42E0BB0A}"/>
              </a:ext>
            </a:extLst>
          </p:cNvPr>
          <p:cNvSpPr txBox="1"/>
          <p:nvPr/>
        </p:nvSpPr>
        <p:spPr>
          <a:xfrm>
            <a:off x="5297862" y="3676783"/>
            <a:ext cx="27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Device.model</a:t>
            </a:r>
            <a:r>
              <a:rPr lang="en-US" dirty="0"/>
              <a:t>=Abbott 1200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352617-F7C7-497A-800B-D014E0F98AF6}"/>
              </a:ext>
            </a:extLst>
          </p:cNvPr>
          <p:cNvSpPr txBox="1"/>
          <p:nvPr/>
        </p:nvSpPr>
        <p:spPr>
          <a:xfrm>
            <a:off x="10563746" y="4726226"/>
            <a:ext cx="306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CodeSystem.nnn</a:t>
            </a:r>
            <a:r>
              <a:rPr lang="en-US" dirty="0"/>
              <a:t>=Abbott 1200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EBE991-30BA-41BD-AE4C-EDBABA6EB7BB}"/>
              </a:ext>
            </a:extLst>
          </p:cNvPr>
          <p:cNvSpPr txBox="1"/>
          <p:nvPr/>
        </p:nvSpPr>
        <p:spPr>
          <a:xfrm>
            <a:off x="4730686" y="6718340"/>
            <a:ext cx="605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ConceptMap.source</a:t>
            </a:r>
            <a:r>
              <a:rPr lang="en-US" dirty="0"/>
              <a:t>=Abbott 1200</a:t>
            </a:r>
          </a:p>
          <a:p>
            <a:r>
              <a:rPr lang="en-US" b="1" dirty="0" err="1"/>
              <a:t>ConceptMap.group.element.code</a:t>
            </a:r>
            <a:r>
              <a:rPr lang="en-US" dirty="0"/>
              <a:t>=</a:t>
            </a:r>
            <a:r>
              <a:rPr lang="en-US" dirty="0" err="1"/>
              <a:t>ObservationDefinition.code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3D35-6FF7-44E9-BC5E-0694A42DA84A}"/>
              </a:ext>
            </a:extLst>
          </p:cNvPr>
          <p:cNvSpPr/>
          <p:nvPr/>
        </p:nvSpPr>
        <p:spPr>
          <a:xfrm>
            <a:off x="5272920" y="-168489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LIVDBundleProfile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464886" y="3945266"/>
            <a:ext cx="2274113" cy="1739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47228" y="3709947"/>
            <a:ext cx="1116518" cy="16248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E9559B-3401-4FFE-80CF-BB622741F23B}"/>
              </a:ext>
            </a:extLst>
          </p:cNvPr>
          <p:cNvSpPr/>
          <p:nvPr/>
        </p:nvSpPr>
        <p:spPr>
          <a:xfrm>
            <a:off x="7544959" y="1673622"/>
            <a:ext cx="10817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LIVDDeviceMetricProfile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 flipH="1" flipV="1">
            <a:off x="8700747" y="2339332"/>
            <a:ext cx="528978" cy="316511"/>
          </a:xfrm>
          <a:prstGeom prst="line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36391" y="226546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D0B6B2-8F2D-42EC-B83D-87A4BBF62AB4}"/>
              </a:ext>
            </a:extLst>
          </p:cNvPr>
          <p:cNvSpPr/>
          <p:nvPr/>
        </p:nvSpPr>
        <p:spPr>
          <a:xfrm>
            <a:off x="8965236" y="5742364"/>
            <a:ext cx="16002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LIVDLOINCCodeSystemProfile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107A2-1235-440C-9FB6-44F0979B9170}"/>
              </a:ext>
            </a:extLst>
          </p:cNvPr>
          <p:cNvSpPr txBox="1"/>
          <p:nvPr/>
        </p:nvSpPr>
        <p:spPr>
          <a:xfrm>
            <a:off x="10617365" y="5866960"/>
            <a:ext cx="129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LOINC Code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2B5934-CC63-494D-A1CC-82AF5C3587AC}"/>
              </a:ext>
            </a:extLst>
          </p:cNvPr>
          <p:cNvSpPr txBox="1"/>
          <p:nvPr/>
        </p:nvSpPr>
        <p:spPr>
          <a:xfrm>
            <a:off x="10617365" y="6185150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CodeSystem.nnn</a:t>
            </a:r>
            <a:r>
              <a:rPr lang="en-US" dirty="0"/>
              <a:t>=LOINC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398ED7-F877-4E39-B211-6BE36ADFF191}"/>
              </a:ext>
            </a:extLst>
          </p:cNvPr>
          <p:cNvCxnSpPr/>
          <p:nvPr/>
        </p:nvCxnSpPr>
        <p:spPr>
          <a:xfrm>
            <a:off x="2757934" y="2320442"/>
            <a:ext cx="2274113" cy="1739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82B76A-2A38-4B70-AADA-7C4D2BF60F89}"/>
              </a:ext>
            </a:extLst>
          </p:cNvPr>
          <p:cNvCxnSpPr/>
          <p:nvPr/>
        </p:nvCxnSpPr>
        <p:spPr>
          <a:xfrm flipH="1">
            <a:off x="3740276" y="2085123"/>
            <a:ext cx="1116518" cy="16248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900088-47A5-4DD2-B8D6-AE6A15572EA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053913" y="1767102"/>
            <a:ext cx="2514601" cy="135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FA715D2-2299-4CD9-8E9A-22FD4B73CC1E}"/>
              </a:ext>
            </a:extLst>
          </p:cNvPr>
          <p:cNvSpPr txBox="1"/>
          <p:nvPr/>
        </p:nvSpPr>
        <p:spPr>
          <a:xfrm>
            <a:off x="3171460" y="156848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7714A7-092E-428E-B51D-B2F3DFC53748}"/>
              </a:ext>
            </a:extLst>
          </p:cNvPr>
          <p:cNvSpPr txBox="1"/>
          <p:nvPr/>
        </p:nvSpPr>
        <p:spPr>
          <a:xfrm>
            <a:off x="8348932" y="54999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1:*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C43967-0FB4-4514-8F20-BE552CE43417}"/>
              </a:ext>
            </a:extLst>
          </p:cNvPr>
          <p:cNvCxnSpPr/>
          <p:nvPr/>
        </p:nvCxnSpPr>
        <p:spPr>
          <a:xfrm>
            <a:off x="1820612" y="4956198"/>
            <a:ext cx="2274113" cy="1739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7D70F6-9911-4E51-B402-B5FE1984F354}"/>
              </a:ext>
            </a:extLst>
          </p:cNvPr>
          <p:cNvCxnSpPr/>
          <p:nvPr/>
        </p:nvCxnSpPr>
        <p:spPr>
          <a:xfrm flipH="1">
            <a:off x="2802954" y="4720879"/>
            <a:ext cx="1116518" cy="16248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1744</Words>
  <Application>Microsoft Office PowerPoint</Application>
  <PresentationFormat>Widescreen</PresentationFormat>
  <Paragraphs>376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LIVD on FHIR</vt:lpstr>
      <vt:lpstr>Concept Mapping</vt:lpstr>
      <vt:lpstr>FHIR Resources</vt:lpstr>
      <vt:lpstr>Publication: Catalog</vt:lpstr>
      <vt:lpstr>“Package” Composition</vt:lpstr>
      <vt:lpstr>Publication Line Item: Catalog Entry</vt:lpstr>
      <vt:lpstr>Equipment: Device</vt:lpstr>
      <vt:lpstr>What concept for mapping?</vt:lpstr>
      <vt:lpstr>FHIR Resources</vt:lpstr>
      <vt:lpstr>FHIR Resources</vt:lpstr>
      <vt:lpstr>Mapping Options – Device - ConceptMap</vt:lpstr>
      <vt:lpstr>Mapping Options – Device - ConceptMap</vt:lpstr>
      <vt:lpstr>Mapping Options – Device - ConceptMap</vt:lpstr>
      <vt:lpstr>Mapping Options – Device - ConceptMap</vt:lpstr>
      <vt:lpstr>Observation Definitions</vt:lpstr>
      <vt:lpstr>Map Data Model</vt:lpstr>
      <vt:lpstr>ConceptMap - LIVD</vt:lpstr>
      <vt:lpstr>ConceptMap…dependsOn.code/value</vt:lpstr>
      <vt:lpstr>Code System</vt:lpstr>
      <vt:lpstr>Profile Considerations</vt:lpstr>
      <vt:lpstr>Implementation Guide Considerations</vt:lpstr>
      <vt:lpstr>Other Slides not used for now</vt:lpstr>
      <vt:lpstr>IVD Test Result</vt:lpstr>
      <vt:lpstr>LOINC Codes</vt:lpstr>
      <vt:lpstr>IVD Test Result</vt:lpstr>
      <vt:lpstr>LOINC Codes</vt:lpstr>
      <vt:lpstr>Bundle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LIVD FHIR Mapping</dc:title>
  <dc:creator>Buitendijk,Hans</dc:creator>
  <cp:lastModifiedBy>Buitendijk,Hans</cp:lastModifiedBy>
  <cp:revision>116</cp:revision>
  <dcterms:created xsi:type="dcterms:W3CDTF">2017-05-05T21:39:42Z</dcterms:created>
  <dcterms:modified xsi:type="dcterms:W3CDTF">2018-04-27T17:51:06Z</dcterms:modified>
</cp:coreProperties>
</file>