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F73AE-7988-468F-A40C-F52509D850D3}" v="38" dt="2025-10-01T21:09:31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4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ifa, Aly M., Ph.D." userId="634bbc94-9ae6-464c-b016-6dfea7a3309a" providerId="ADAL" clId="{3C7F73AE-7988-468F-A40C-F52509D850D3}"/>
    <pc:docChg chg="undo custSel addSld delSld modSld">
      <pc:chgData name="Khalifa, Aly M., Ph.D." userId="634bbc94-9ae6-464c-b016-6dfea7a3309a" providerId="ADAL" clId="{3C7F73AE-7988-468F-A40C-F52509D850D3}" dt="2025-10-03T21:23:58.732" v="730" actId="1076"/>
      <pc:docMkLst>
        <pc:docMk/>
      </pc:docMkLst>
      <pc:sldChg chg="del">
        <pc:chgData name="Khalifa, Aly M., Ph.D." userId="634bbc94-9ae6-464c-b016-6dfea7a3309a" providerId="ADAL" clId="{3C7F73AE-7988-468F-A40C-F52509D850D3}" dt="2025-10-01T19:54:30.798" v="0" actId="47"/>
        <pc:sldMkLst>
          <pc:docMk/>
          <pc:sldMk cId="991539217" sldId="256"/>
        </pc:sldMkLst>
      </pc:sldChg>
      <pc:sldChg chg="del">
        <pc:chgData name="Khalifa, Aly M., Ph.D." userId="634bbc94-9ae6-464c-b016-6dfea7a3309a" providerId="ADAL" clId="{3C7F73AE-7988-468F-A40C-F52509D850D3}" dt="2025-10-01T19:54:32.489" v="1" actId="47"/>
        <pc:sldMkLst>
          <pc:docMk/>
          <pc:sldMk cId="3092419862" sldId="257"/>
        </pc:sldMkLst>
      </pc:sldChg>
      <pc:sldChg chg="addSp delSp modSp new mod">
        <pc:chgData name="Khalifa, Aly M., Ph.D." userId="634bbc94-9ae6-464c-b016-6dfea7a3309a" providerId="ADAL" clId="{3C7F73AE-7988-468F-A40C-F52509D850D3}" dt="2025-10-03T21:22:38.312" v="728" actId="1076"/>
        <pc:sldMkLst>
          <pc:docMk/>
          <pc:sldMk cId="3265066682" sldId="260"/>
        </pc:sldMkLst>
        <pc:spChg chg="add mod ord">
          <ac:chgData name="Khalifa, Aly M., Ph.D." userId="634bbc94-9ae6-464c-b016-6dfea7a3309a" providerId="ADAL" clId="{3C7F73AE-7988-468F-A40C-F52509D850D3}" dt="2025-10-01T21:09:45.922" v="724" actId="167"/>
          <ac:spMkLst>
            <pc:docMk/>
            <pc:sldMk cId="3265066682" sldId="260"/>
            <ac:spMk id="2" creationId="{1142C344-FCE8-B3AB-29B8-2DE9BCBFFF3A}"/>
          </ac:spMkLst>
        </pc:spChg>
        <pc:spChg chg="add mod">
          <ac:chgData name="Khalifa, Aly M., Ph.D." userId="634bbc94-9ae6-464c-b016-6dfea7a3309a" providerId="ADAL" clId="{3C7F73AE-7988-468F-A40C-F52509D850D3}" dt="2025-10-03T21:22:38.312" v="728" actId="1076"/>
          <ac:spMkLst>
            <pc:docMk/>
            <pc:sldMk cId="3265066682" sldId="260"/>
            <ac:spMk id="5" creationId="{5463C91D-E3AF-AAB2-61D2-D61112DD757E}"/>
          </ac:spMkLst>
        </pc:spChg>
        <pc:spChg chg="add mod">
          <ac:chgData name="Khalifa, Aly M., Ph.D." userId="634bbc94-9ae6-464c-b016-6dfea7a3309a" providerId="ADAL" clId="{3C7F73AE-7988-468F-A40C-F52509D850D3}" dt="2025-10-01T20:43:07.836" v="344" actId="1582"/>
          <ac:spMkLst>
            <pc:docMk/>
            <pc:sldMk cId="3265066682" sldId="260"/>
            <ac:spMk id="8" creationId="{2A0719D9-66AC-6BED-270B-5D4B4BFE2FAB}"/>
          </ac:spMkLst>
        </pc:spChg>
        <pc:spChg chg="add mod">
          <ac:chgData name="Khalifa, Aly M., Ph.D." userId="634bbc94-9ae6-464c-b016-6dfea7a3309a" providerId="ADAL" clId="{3C7F73AE-7988-468F-A40C-F52509D850D3}" dt="2025-10-01T21:09:56.137" v="726" actId="14100"/>
          <ac:spMkLst>
            <pc:docMk/>
            <pc:sldMk cId="3265066682" sldId="260"/>
            <ac:spMk id="9" creationId="{93ADF2C3-09AD-B4B0-C82C-5F1AE09AA4D9}"/>
          </ac:spMkLst>
        </pc:spChg>
        <pc:spChg chg="add mod">
          <ac:chgData name="Khalifa, Aly M., Ph.D." userId="634bbc94-9ae6-464c-b016-6dfea7a3309a" providerId="ADAL" clId="{3C7F73AE-7988-468F-A40C-F52509D850D3}" dt="2025-10-01T21:10:02.659" v="727" actId="1076"/>
          <ac:spMkLst>
            <pc:docMk/>
            <pc:sldMk cId="3265066682" sldId="260"/>
            <ac:spMk id="10" creationId="{97A2C298-33D7-29B0-E023-FD729AADBE2B}"/>
          </ac:spMkLst>
        </pc:spChg>
        <pc:graphicFrameChg chg="add mod modGraphic">
          <ac:chgData name="Khalifa, Aly M., Ph.D." userId="634bbc94-9ae6-464c-b016-6dfea7a3309a" providerId="ADAL" clId="{3C7F73AE-7988-468F-A40C-F52509D850D3}" dt="2025-10-01T20:39:24.823" v="292" actId="207"/>
          <ac:graphicFrameMkLst>
            <pc:docMk/>
            <pc:sldMk cId="3265066682" sldId="260"/>
            <ac:graphicFrameMk id="4" creationId="{FDC671FC-A05E-5601-4AD5-0F286CB21D63}"/>
          </ac:graphicFrameMkLst>
        </pc:graphicFrameChg>
      </pc:sldChg>
      <pc:sldChg chg="addSp delSp modSp add mod">
        <pc:chgData name="Khalifa, Aly M., Ph.D." userId="634bbc94-9ae6-464c-b016-6dfea7a3309a" providerId="ADAL" clId="{3C7F73AE-7988-468F-A40C-F52509D850D3}" dt="2025-10-03T21:23:58.732" v="730" actId="1076"/>
        <pc:sldMkLst>
          <pc:docMk/>
          <pc:sldMk cId="877581998" sldId="261"/>
        </pc:sldMkLst>
        <pc:spChg chg="add mo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3" creationId="{406E7432-AB46-6225-739F-FB75AFB7EBB9}"/>
          </ac:spMkLst>
        </pc:spChg>
        <pc:spChg chg="mod">
          <ac:chgData name="Khalifa, Aly M., Ph.D." userId="634bbc94-9ae6-464c-b016-6dfea7a3309a" providerId="ADAL" clId="{3C7F73AE-7988-468F-A40C-F52509D850D3}" dt="2025-10-03T21:23:58.732" v="730" actId="1076"/>
          <ac:spMkLst>
            <pc:docMk/>
            <pc:sldMk cId="877581998" sldId="261"/>
            <ac:spMk id="5" creationId="{C42D56F2-4618-D2D2-D8E7-16D9F66EE7D8}"/>
          </ac:spMkLst>
        </pc:spChg>
        <pc:spChg chg="add mod or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7" creationId="{7828C8D8-FE1B-D505-709C-83A434D6BC89}"/>
          </ac:spMkLst>
        </pc:spChg>
        <pc:spChg chg="mo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8" creationId="{BDC24BD2-EC4B-CEA2-577C-5BE0790B5557}"/>
          </ac:spMkLst>
        </pc:spChg>
        <pc:spChg chg="mo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9" creationId="{F1706C57-A92E-208D-0BAF-3C817177450E}"/>
          </ac:spMkLst>
        </pc:spChg>
        <pc:spChg chg="mo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10" creationId="{E04F21E0-0E71-2799-F81C-18E0E8CEFA8A}"/>
          </ac:spMkLst>
        </pc:spChg>
        <pc:spChg chg="add mod">
          <ac:chgData name="Khalifa, Aly M., Ph.D." userId="634bbc94-9ae6-464c-b016-6dfea7a3309a" providerId="ADAL" clId="{3C7F73AE-7988-468F-A40C-F52509D850D3}" dt="2025-10-01T21:05:47.855" v="690" actId="1076"/>
          <ac:spMkLst>
            <pc:docMk/>
            <pc:sldMk cId="877581998" sldId="261"/>
            <ac:spMk id="12" creationId="{CEA56B77-0A70-63AE-2CD6-ED24DB668904}"/>
          </ac:spMkLst>
        </pc:spChg>
        <pc:spChg chg="add mod">
          <ac:chgData name="Khalifa, Aly M., Ph.D." userId="634bbc94-9ae6-464c-b016-6dfea7a3309a" providerId="ADAL" clId="{3C7F73AE-7988-468F-A40C-F52509D850D3}" dt="2025-10-01T21:05:43.129" v="689" actId="1076"/>
          <ac:spMkLst>
            <pc:docMk/>
            <pc:sldMk cId="877581998" sldId="261"/>
            <ac:spMk id="13" creationId="{26822DD8-FB3A-0381-2FE2-72DFDCA7D188}"/>
          </ac:spMkLst>
        </pc:spChg>
        <pc:graphicFrameChg chg="add mod modGraphic">
          <ac:chgData name="Khalifa, Aly M., Ph.D." userId="634bbc94-9ae6-464c-b016-6dfea7a3309a" providerId="ADAL" clId="{3C7F73AE-7988-468F-A40C-F52509D850D3}" dt="2025-10-01T21:04:17.943" v="672" actId="1036"/>
          <ac:graphicFrameMkLst>
            <pc:docMk/>
            <pc:sldMk cId="877581998" sldId="261"/>
            <ac:graphicFrameMk id="2" creationId="{FFEC425A-8E74-45CA-58B4-AB1540DB498F}"/>
          </ac:graphicFrameMkLst>
        </pc:graphicFrameChg>
        <pc:graphicFrameChg chg="mod modGraphic">
          <ac:chgData name="Khalifa, Aly M., Ph.D." userId="634bbc94-9ae6-464c-b016-6dfea7a3309a" providerId="ADAL" clId="{3C7F73AE-7988-468F-A40C-F52509D850D3}" dt="2025-10-01T21:04:17.943" v="672" actId="1036"/>
          <ac:graphicFrameMkLst>
            <pc:docMk/>
            <pc:sldMk cId="877581998" sldId="261"/>
            <ac:graphicFrameMk id="4" creationId="{F2965550-D782-627A-872A-9CFBED121C09}"/>
          </ac:graphicFrameMkLst>
        </pc:graphicFrameChg>
      </pc:sldChg>
    </pc:docChg>
  </pc:docChgLst>
  <pc:docChgLst>
    <pc:chgData name="Khalifa, Aly M., Ph.D." userId="634bbc94-9ae6-464c-b016-6dfea7a3309a" providerId="ADAL" clId="{DFAA1438-9B4B-49C1-BBF0-F07787377AEC}"/>
    <pc:docChg chg="undo custSel addSld modSld">
      <pc:chgData name="Khalifa, Aly M., Ph.D." userId="634bbc94-9ae6-464c-b016-6dfea7a3309a" providerId="ADAL" clId="{DFAA1438-9B4B-49C1-BBF0-F07787377AEC}" dt="2025-08-01T20:13:43.707" v="741" actId="20577"/>
      <pc:docMkLst>
        <pc:docMk/>
      </pc:docMkLst>
      <pc:sldChg chg="addSp delSp modSp new mod">
        <pc:chgData name="Khalifa, Aly M., Ph.D." userId="634bbc94-9ae6-464c-b016-6dfea7a3309a" providerId="ADAL" clId="{DFAA1438-9B4B-49C1-BBF0-F07787377AEC}" dt="2025-07-31T21:39:45.869" v="313" actId="20577"/>
        <pc:sldMkLst>
          <pc:docMk/>
          <pc:sldMk cId="3663221788" sldId="258"/>
        </pc:sldMkLst>
      </pc:sldChg>
      <pc:sldChg chg="addSp delSp modSp new mod">
        <pc:chgData name="Khalifa, Aly M., Ph.D." userId="634bbc94-9ae6-464c-b016-6dfea7a3309a" providerId="ADAL" clId="{DFAA1438-9B4B-49C1-BBF0-F07787377AEC}" dt="2025-08-01T20:13:43.707" v="741" actId="20577"/>
        <pc:sldMkLst>
          <pc:docMk/>
          <pc:sldMk cId="108936668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4E61-78B4-5FCC-EDC7-94F00E0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49211-5EC7-42DF-2298-64640DCB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BCDF-897F-3C2A-964B-15AD7E4B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EBC4-3AC5-FDA0-6CC2-2920E1FE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0E18-A9A9-7721-4428-7B03E8D1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6FD4-BD18-5A27-7B9A-DC75456B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1EE07-5137-AF11-8196-3A459A4C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4AA5-2CF7-80AD-3E0D-4DC6EE9F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DEF9-642E-D0CB-59C3-D81D3472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9D9D-820D-C08E-42A4-A94FAC8C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B0CFD-D4FE-7671-6848-285EB645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2B80D-2C50-37AE-6F47-89BA7C96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4840-81C0-1FAB-3B61-3CCBE988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A70D-E811-2BBA-D44C-8DCFA2F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6D30-100B-F4FC-FE82-E91AA375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1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69C4-DF81-2D61-0B0D-ABEAE978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FC0D-DC10-D664-0FBF-B454B3258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FA0-009D-44FB-AB0D-5F8EC6C0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1AE8-8019-C5CA-9DA5-2B781D0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7497-16A4-E87B-2F92-54A3952E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CF88-D2AC-C027-1E5E-8717844D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0DDD-7E2E-DCDD-F657-2C144556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A12CA-9A12-9195-9995-9EFF7CA8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317D-E928-DD3B-7258-81B97E97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5281-B153-89BE-42A0-2C10BE3C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5F56-EEED-AD4B-203B-B0B7B0A9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6B5D-0CAA-3843-6E60-6671A77A3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9DF36-79F7-DD75-7FE6-16763022C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A0BF2-30A5-84A8-4420-1F0AF011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41CBA-D899-1912-98C1-710DAC0A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510E9-CCFA-86BA-6923-28C5BB89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85A4-72E5-3CB5-8F72-2D4932C8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1588-1AB6-0A35-FF42-5141FFAE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7CE31-3956-C226-5450-B1BCDA137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231C1-0002-6691-C354-4D52C4AF7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F2051-9794-A83E-588B-F5230C56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F15DD-7542-CBDA-8A11-DF1E65FC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1640D-763B-483C-1EB9-2F8CF322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891D9-C7BD-F5CE-C429-37AA176D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3322-9B9F-F6D1-95A7-51461564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BF72D-38EA-22D6-C34F-341B5DEA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EBB8-232B-5163-A234-18674140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51155-A31A-475C-B7BD-C4DD8663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A45FC-B4DA-E2A4-A084-422BFF9D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69CCA-EC5F-BBAF-AF61-6CD72751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DC6AE-FB33-97C8-045E-06B6D757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2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E46B-8AE1-5C40-BBFB-8AF92BEA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961E-C5D5-75E1-94F5-52C795D4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F6443-7E4C-2EF4-57CD-3A5161B47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2AF5A-3F95-512D-E48A-2A7D557F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4FD2E-1412-7133-DE96-95E3A37D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03875-3D11-4888-1308-32C35073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7B3B-0F6E-1335-1E8F-E232CF31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5EA69-3C54-15CC-16CF-89D3DFCC8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64C77-D5CF-0DBC-BA3B-1F194F7CB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CD87B-D7B2-9863-9053-59ED4D1C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9C4E-443D-57A3-D30B-988D87AE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A7D8A-8D15-3DD1-31EC-5EF613A6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74952-B194-CC2A-58A5-95BF97FC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BC46-75DF-DFDD-022D-F63CD66C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29BB-9E7D-EA1B-E4B2-526CBB222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BA447-C523-4466-858C-DFB480D33D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34CF3-B5B5-E477-22BC-DFE375107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D5A9-0D3B-EE84-CAF6-3480AB946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52E924-AD74-F970-88C9-F2E4D1E77866}"/>
              </a:ext>
            </a:extLst>
          </p:cNvPr>
          <p:cNvSpPr/>
          <p:nvPr/>
        </p:nvSpPr>
        <p:spPr>
          <a:xfrm>
            <a:off x="1047481" y="1592687"/>
            <a:ext cx="1755819" cy="78561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Diagnostic Report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84C1EC-604A-96A9-1576-E2969A03D83F}"/>
              </a:ext>
            </a:extLst>
          </p:cNvPr>
          <p:cNvSpPr/>
          <p:nvPr/>
        </p:nvSpPr>
        <p:spPr>
          <a:xfrm>
            <a:off x="3818585" y="1592687"/>
            <a:ext cx="1755819" cy="7856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A5FC8-EFA8-14D5-986D-B051341A14E3}"/>
              </a:ext>
            </a:extLst>
          </p:cNvPr>
          <p:cNvSpPr/>
          <p:nvPr/>
        </p:nvSpPr>
        <p:spPr>
          <a:xfrm>
            <a:off x="2279559" y="3861514"/>
            <a:ext cx="2288147" cy="12728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Genomic Study</a:t>
            </a:r>
          </a:p>
          <a:p>
            <a:r>
              <a:rPr lang="en-US" dirty="0">
                <a:solidFill>
                  <a:schemeClr val="tx1"/>
                </a:solidFill>
              </a:rPr>
              <a:t>- Analysis 0..*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3E1ADE-1BE3-EDF1-794D-952F18476463}"/>
              </a:ext>
            </a:extLst>
          </p:cNvPr>
          <p:cNvSpPr/>
          <p:nvPr/>
        </p:nvSpPr>
        <p:spPr>
          <a:xfrm>
            <a:off x="7319493" y="1592687"/>
            <a:ext cx="2442693" cy="24705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</a:rPr>
              <a:t>Molecular Definition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95EF2-85F3-0985-B6BE-D6071DAC7296}"/>
              </a:ext>
            </a:extLst>
          </p:cNvPr>
          <p:cNvSpPr/>
          <p:nvPr/>
        </p:nvSpPr>
        <p:spPr>
          <a:xfrm>
            <a:off x="7635027" y="2243071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Sequence Profile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BE91AB-B489-4993-C12D-ABFE11546226}"/>
              </a:ext>
            </a:extLst>
          </p:cNvPr>
          <p:cNvSpPr/>
          <p:nvPr/>
        </p:nvSpPr>
        <p:spPr>
          <a:xfrm>
            <a:off x="7635027" y="2774324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2107A2-BDD7-AAF1-D2D0-6D34D42A1C70}"/>
              </a:ext>
            </a:extLst>
          </p:cNvPr>
          <p:cNvSpPr/>
          <p:nvPr/>
        </p:nvSpPr>
        <p:spPr>
          <a:xfrm>
            <a:off x="7635027" y="3305577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Variation Profile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9437CD-2F2B-08C1-10FD-7114319F5EFF}"/>
              </a:ext>
            </a:extLst>
          </p:cNvPr>
          <p:cNvSpPr/>
          <p:nvPr/>
        </p:nvSpPr>
        <p:spPr>
          <a:xfrm>
            <a:off x="8547281" y="2243071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Haplotype Profile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EADEB9-8174-A435-C4BD-DFE8458E2D02}"/>
              </a:ext>
            </a:extLst>
          </p:cNvPr>
          <p:cNvSpPr/>
          <p:nvPr/>
        </p:nvSpPr>
        <p:spPr>
          <a:xfrm>
            <a:off x="8547281" y="2774324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Genotype Profile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E9F97A-FAD4-0611-BBF4-76987F8E9DAA}"/>
              </a:ext>
            </a:extLst>
          </p:cNvPr>
          <p:cNvSpPr/>
          <p:nvPr/>
        </p:nvSpPr>
        <p:spPr>
          <a:xfrm>
            <a:off x="8547281" y="3305577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More Profiles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B4D6A2C-5EE1-0CE9-B1E0-E25485B23E9C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676936" y="2626754"/>
            <a:ext cx="1483217" cy="98630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ED47E52-530C-2B7A-AA4E-116F613AA214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3515932" y="2680952"/>
            <a:ext cx="1483217" cy="87791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8DD605-9D64-1DEE-036F-DD58657C76D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574404" y="1985493"/>
            <a:ext cx="1745089" cy="8424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F1E560-F103-6A75-357D-73D60BC0799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03300" y="1985493"/>
            <a:ext cx="10152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7133B46-2EBE-25C9-D839-907A5F770990}"/>
              </a:ext>
            </a:extLst>
          </p:cNvPr>
          <p:cNvSpPr txBox="1"/>
          <p:nvPr/>
        </p:nvSpPr>
        <p:spPr>
          <a:xfrm>
            <a:off x="5770806" y="2268239"/>
            <a:ext cx="1303988" cy="281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Value Reference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320CF4-9348-9CCE-4C23-69C50ACA7BE8}"/>
              </a:ext>
            </a:extLst>
          </p:cNvPr>
          <p:cNvSpPr txBox="1"/>
          <p:nvPr/>
        </p:nvSpPr>
        <p:spPr>
          <a:xfrm>
            <a:off x="3522909" y="2820301"/>
            <a:ext cx="1303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Part Of /</a:t>
            </a:r>
          </a:p>
          <a:p>
            <a:pPr algn="ctr"/>
            <a:r>
              <a:rPr lang="en-US" sz="1200" dirty="0"/>
              <a:t>Derived From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14963-668B-8B65-EEB4-3AA2B0E28A3F}"/>
              </a:ext>
            </a:extLst>
          </p:cNvPr>
          <p:cNvSpPr txBox="1"/>
          <p:nvPr/>
        </p:nvSpPr>
        <p:spPr>
          <a:xfrm>
            <a:off x="1777820" y="2827985"/>
            <a:ext cx="1303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Study /</a:t>
            </a:r>
          </a:p>
          <a:p>
            <a:pPr algn="ctr"/>
            <a:r>
              <a:rPr lang="en-US" sz="1200" dirty="0"/>
              <a:t>Supporting Info</a:t>
            </a:r>
          </a:p>
        </p:txBody>
      </p:sp>
    </p:spTree>
    <p:extLst>
      <p:ext uri="{BB962C8B-B14F-4D97-AF65-F5344CB8AC3E}">
        <p14:creationId xmlns:p14="http://schemas.microsoft.com/office/powerpoint/2010/main" val="366322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82A9-E991-211A-0759-6EB36681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9FFAB3-3572-A2C8-3373-ADE9BE53039D}"/>
              </a:ext>
            </a:extLst>
          </p:cNvPr>
          <p:cNvSpPr/>
          <p:nvPr/>
        </p:nvSpPr>
        <p:spPr>
          <a:xfrm>
            <a:off x="4490432" y="2115488"/>
            <a:ext cx="2442693" cy="6503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Molecular Definition Resource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5FAE5-C19E-885A-02F6-67F05043F428}"/>
              </a:ext>
            </a:extLst>
          </p:cNvPr>
          <p:cNvSpPr/>
          <p:nvPr/>
        </p:nvSpPr>
        <p:spPr>
          <a:xfrm>
            <a:off x="1221352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Sequence Profile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Nucleotide or amino acid sequence with </a:t>
            </a:r>
            <a:r>
              <a:rPr lang="en-US" sz="900">
                <a:solidFill>
                  <a:schemeClr val="tx1"/>
                </a:solidFill>
              </a:rPr>
              <a:t>no specific location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BB7053-4725-59E9-5864-EA2A34C02C92}"/>
              </a:ext>
            </a:extLst>
          </p:cNvPr>
          <p:cNvSpPr/>
          <p:nvPr/>
        </p:nvSpPr>
        <p:spPr>
          <a:xfrm>
            <a:off x="2736764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Allele Profile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Nucleotide or amino acid makeup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Allele State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Context State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1D0320-788F-974B-D2F9-E7A08F26AABF}"/>
              </a:ext>
            </a:extLst>
          </p:cNvPr>
          <p:cNvSpPr/>
          <p:nvPr/>
        </p:nvSpPr>
        <p:spPr>
          <a:xfrm>
            <a:off x="4252176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Variation Profile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Nucleotide or amino acid makeup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Reference State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Alternative State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Context State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AD40B8-30F3-BBEF-A4DE-050E97ABC4D0}"/>
              </a:ext>
            </a:extLst>
          </p:cNvPr>
          <p:cNvSpPr/>
          <p:nvPr/>
        </p:nvSpPr>
        <p:spPr>
          <a:xfrm>
            <a:off x="8798412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More Profiles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08825E-0F80-1D18-DC4B-14808FC5E45F}"/>
              </a:ext>
            </a:extLst>
          </p:cNvPr>
          <p:cNvSpPr/>
          <p:nvPr/>
        </p:nvSpPr>
        <p:spPr>
          <a:xfrm>
            <a:off x="5767588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Haplotype Profile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 group of Alleles in CIS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EC0CD9-9468-8B8E-6F7D-4ACEA98FCCB3}"/>
              </a:ext>
            </a:extLst>
          </p:cNvPr>
          <p:cNvSpPr/>
          <p:nvPr/>
        </p:nvSpPr>
        <p:spPr>
          <a:xfrm>
            <a:off x="7283000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Genotype Profile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 group Alleles and/or Haplotypes in CIS or TRANS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5F776-13C4-03DB-D57E-83013D442C90}"/>
              </a:ext>
            </a:extLst>
          </p:cNvPr>
          <p:cNvSpPr/>
          <p:nvPr/>
        </p:nvSpPr>
        <p:spPr>
          <a:xfrm>
            <a:off x="5892083" y="4755255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354370-7FAD-CA21-91BC-22E2F527EF2E}"/>
              </a:ext>
            </a:extLst>
          </p:cNvPr>
          <p:cNvSpPr/>
          <p:nvPr/>
        </p:nvSpPr>
        <p:spPr>
          <a:xfrm>
            <a:off x="6477001" y="4318178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29B853-D900-AEF2-244C-CA540532E00F}"/>
              </a:ext>
            </a:extLst>
          </p:cNvPr>
          <p:cNvSpPr/>
          <p:nvPr/>
        </p:nvSpPr>
        <p:spPr>
          <a:xfrm>
            <a:off x="5882427" y="4318178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4BA30B-BC72-13B3-55A6-54EDC6F4CAE2}"/>
              </a:ext>
            </a:extLst>
          </p:cNvPr>
          <p:cNvSpPr/>
          <p:nvPr/>
        </p:nvSpPr>
        <p:spPr>
          <a:xfrm>
            <a:off x="6477001" y="4755255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2AC3C4-BDF0-5CDD-A741-1F2CA798F8DF}"/>
              </a:ext>
            </a:extLst>
          </p:cNvPr>
          <p:cNvSpPr/>
          <p:nvPr/>
        </p:nvSpPr>
        <p:spPr>
          <a:xfrm>
            <a:off x="7314663" y="4314958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16E203-1C09-DAF8-D88A-C8B32BDD8D7E}"/>
              </a:ext>
            </a:extLst>
          </p:cNvPr>
          <p:cNvSpPr/>
          <p:nvPr/>
        </p:nvSpPr>
        <p:spPr>
          <a:xfrm>
            <a:off x="7910848" y="4314958"/>
            <a:ext cx="74375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Haplotype Profile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3AC142-6426-5F3F-BFF2-0C531FDF6E82}"/>
              </a:ext>
            </a:extLst>
          </p:cNvPr>
          <p:cNvSpPr/>
          <p:nvPr/>
        </p:nvSpPr>
        <p:spPr>
          <a:xfrm>
            <a:off x="7318956" y="4755255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92D22B-692B-678D-1A10-073BA0E80C58}"/>
              </a:ext>
            </a:extLst>
          </p:cNvPr>
          <p:cNvSpPr/>
          <p:nvPr/>
        </p:nvSpPr>
        <p:spPr>
          <a:xfrm>
            <a:off x="7910848" y="4755255"/>
            <a:ext cx="74375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CF7C843-5957-758A-EE8E-9D28346AB21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85415" y="1202635"/>
            <a:ext cx="663128" cy="3789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936166D-AE05-9D58-A4D2-33329C10755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243121" y="1960341"/>
            <a:ext cx="663128" cy="2274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265D57-7393-2297-8817-FE08C002EC5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5000827" y="2718047"/>
            <a:ext cx="663128" cy="758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882E929-2F24-260C-D129-21200E47D7D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5758533" y="2719117"/>
            <a:ext cx="663128" cy="756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C469DDE-B410-8916-4D91-BF270B2AA450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516239" y="1961411"/>
            <a:ext cx="663128" cy="2272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61766F2-210F-F2F4-2F85-366F0D9BB26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7273945" y="1203705"/>
            <a:ext cx="663128" cy="37874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6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42C344-FCE8-B3AB-29B8-2DE9BCBFFF3A}"/>
              </a:ext>
            </a:extLst>
          </p:cNvPr>
          <p:cNvSpPr/>
          <p:nvPr/>
        </p:nvSpPr>
        <p:spPr>
          <a:xfrm>
            <a:off x="59757" y="2819138"/>
            <a:ext cx="4126548" cy="411762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Position: 1016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C671FC-A05E-5601-4AD5-0F286CB21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87715"/>
              </p:ext>
            </p:extLst>
          </p:nvPr>
        </p:nvGraphicFramePr>
        <p:xfrm>
          <a:off x="2699863" y="229683"/>
          <a:ext cx="472367" cy="559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67">
                  <a:extLst>
                    <a:ext uri="{9D8B030D-6E8A-4147-A177-3AD203B41FA5}">
                      <a16:colId xmlns:a16="http://schemas.microsoft.com/office/drawing/2014/main" val="3329278872"/>
                    </a:ext>
                  </a:extLst>
                </a:gridCol>
              </a:tblGrid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82715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84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2671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84480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900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1662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653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59078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9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63C91D-E3AF-AAB2-61D2-D61112DD757E}"/>
              </a:ext>
            </a:extLst>
          </p:cNvPr>
          <p:cNvSpPr txBox="1"/>
          <p:nvPr/>
        </p:nvSpPr>
        <p:spPr>
          <a:xfrm>
            <a:off x="6223122" y="4460878"/>
            <a:ext cx="59308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Allele Example of CYP2C19 Gene Showing</a:t>
            </a:r>
          </a:p>
          <a:p>
            <a:pPr algn="ctr"/>
            <a:r>
              <a:rPr lang="en-US" b="1" dirty="0"/>
              <a:t> Context State “A” and Allele State “G” at Position 1016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Example Name: example-allelesliced-cyp2c19-1016g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719D9-66AC-6BED-270B-5D4B4BFE2FAB}"/>
              </a:ext>
            </a:extLst>
          </p:cNvPr>
          <p:cNvSpPr/>
          <p:nvPr/>
        </p:nvSpPr>
        <p:spPr>
          <a:xfrm>
            <a:off x="3384204" y="2713063"/>
            <a:ext cx="472367" cy="6239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G</a:t>
            </a:r>
          </a:p>
          <a:p>
            <a:pPr algn="ctr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1016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3ADF2C3-09AD-B4B0-C82C-5F1AE09AA4D9}"/>
              </a:ext>
            </a:extLst>
          </p:cNvPr>
          <p:cNvSpPr/>
          <p:nvPr/>
        </p:nvSpPr>
        <p:spPr>
          <a:xfrm>
            <a:off x="1209088" y="2019480"/>
            <a:ext cx="749722" cy="632713"/>
          </a:xfrm>
          <a:prstGeom prst="borderCallout1">
            <a:avLst>
              <a:gd name="adj1" fmla="val 48886"/>
              <a:gd name="adj2" fmla="val 99759"/>
              <a:gd name="adj3" fmla="val 120720"/>
              <a:gd name="adj4" fmla="val 198084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State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7A2C298-33D7-29B0-E023-FD729AADBE2B}"/>
              </a:ext>
            </a:extLst>
          </p:cNvPr>
          <p:cNvSpPr/>
          <p:nvPr/>
        </p:nvSpPr>
        <p:spPr>
          <a:xfrm>
            <a:off x="4421043" y="2080350"/>
            <a:ext cx="749722" cy="632713"/>
          </a:xfrm>
          <a:prstGeom prst="borderCallout1">
            <a:avLst>
              <a:gd name="adj1" fmla="val 48886"/>
              <a:gd name="adj2" fmla="val 915"/>
              <a:gd name="adj3" fmla="val 106336"/>
              <a:gd name="adj4" fmla="val -7359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Allele State</a:t>
            </a:r>
          </a:p>
        </p:txBody>
      </p:sp>
    </p:spTree>
    <p:extLst>
      <p:ext uri="{BB962C8B-B14F-4D97-AF65-F5344CB8AC3E}">
        <p14:creationId xmlns:p14="http://schemas.microsoft.com/office/powerpoint/2010/main" val="32650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7D12E-2F47-DA02-78B2-1F181808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28C8D8-FE1B-D505-709C-83A434D6BC89}"/>
              </a:ext>
            </a:extLst>
          </p:cNvPr>
          <p:cNvSpPr/>
          <p:nvPr/>
        </p:nvSpPr>
        <p:spPr>
          <a:xfrm>
            <a:off x="462594" y="3685875"/>
            <a:ext cx="5752578" cy="411762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Position: 87531302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965550-D782-627A-872A-9CFBED121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86651"/>
              </p:ext>
            </p:extLst>
          </p:nvPr>
        </p:nvGraphicFramePr>
        <p:xfrm>
          <a:off x="4528661" y="1096420"/>
          <a:ext cx="472367" cy="559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67">
                  <a:extLst>
                    <a:ext uri="{9D8B030D-6E8A-4147-A177-3AD203B41FA5}">
                      <a16:colId xmlns:a16="http://schemas.microsoft.com/office/drawing/2014/main" val="3329278872"/>
                    </a:ext>
                  </a:extLst>
                </a:gridCol>
              </a:tblGrid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82715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84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2671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84480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900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1662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653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59078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9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2D56F2-4618-D2D2-D8E7-16D9F66EE7D8}"/>
              </a:ext>
            </a:extLst>
          </p:cNvPr>
          <p:cNvSpPr txBox="1"/>
          <p:nvPr/>
        </p:nvSpPr>
        <p:spPr>
          <a:xfrm>
            <a:off x="9157000" y="2947087"/>
            <a:ext cx="276729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Variation Example of Tri-allelic ABCB1 Showing</a:t>
            </a:r>
          </a:p>
          <a:p>
            <a:pPr algn="ctr"/>
            <a:r>
              <a:rPr lang="en-US" b="1" dirty="0"/>
              <a:t> Context State “T”, Alternative State “C”, and Reference State “A” at Position 87531302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Example Name: example-variation-tri-allelic-ABCB1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24BD2-EC4B-CEA2-577C-5BE0790B5557}"/>
              </a:ext>
            </a:extLst>
          </p:cNvPr>
          <p:cNvSpPr/>
          <p:nvPr/>
        </p:nvSpPr>
        <p:spPr>
          <a:xfrm>
            <a:off x="5213002" y="3579800"/>
            <a:ext cx="472367" cy="6239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  <a:p>
            <a:pPr algn="ctr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1016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706C57-A92E-208D-0BAF-3C817177450E}"/>
              </a:ext>
            </a:extLst>
          </p:cNvPr>
          <p:cNvSpPr/>
          <p:nvPr/>
        </p:nvSpPr>
        <p:spPr>
          <a:xfrm>
            <a:off x="3116614" y="2990356"/>
            <a:ext cx="749722" cy="632713"/>
          </a:xfrm>
          <a:prstGeom prst="borderCallout1">
            <a:avLst>
              <a:gd name="adj1" fmla="val 48886"/>
              <a:gd name="adj2" fmla="val 99759"/>
              <a:gd name="adj3" fmla="val 111815"/>
              <a:gd name="adj4" fmla="val 1882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State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E04F21E0-0E71-2799-F81C-18E0E8CEFA8A}"/>
              </a:ext>
            </a:extLst>
          </p:cNvPr>
          <p:cNvSpPr/>
          <p:nvPr/>
        </p:nvSpPr>
        <p:spPr>
          <a:xfrm>
            <a:off x="6215172" y="2947087"/>
            <a:ext cx="1197795" cy="632713"/>
          </a:xfrm>
          <a:prstGeom prst="borderCallout1">
            <a:avLst>
              <a:gd name="adj1" fmla="val 48886"/>
              <a:gd name="adj2" fmla="val 915"/>
              <a:gd name="adj3" fmla="val 103596"/>
              <a:gd name="adj4" fmla="val -4609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Alternative State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EC425A-8E74-45CA-58B4-AB1540DB4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07864"/>
              </p:ext>
            </p:extLst>
          </p:nvPr>
        </p:nvGraphicFramePr>
        <p:xfrm>
          <a:off x="2396869" y="1096419"/>
          <a:ext cx="472367" cy="559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67">
                  <a:extLst>
                    <a:ext uri="{9D8B030D-6E8A-4147-A177-3AD203B41FA5}">
                      <a16:colId xmlns:a16="http://schemas.microsoft.com/office/drawing/2014/main" val="3329278872"/>
                    </a:ext>
                  </a:extLst>
                </a:gridCol>
              </a:tblGrid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82715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84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2671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84480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900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1662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653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59078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9812"/>
                  </a:ext>
                </a:extLst>
              </a:tr>
            </a:tbl>
          </a:graphicData>
        </a:graphic>
      </p:graphicFrame>
      <p:sp>
        <p:nvSpPr>
          <p:cNvPr id="3" name="Callout: Line 2">
            <a:extLst>
              <a:ext uri="{FF2B5EF4-FFF2-40B4-BE49-F238E27FC236}">
                <a16:creationId xmlns:a16="http://schemas.microsoft.com/office/drawing/2014/main" id="{406E7432-AB46-6225-739F-FB75AFB7EBB9}"/>
              </a:ext>
            </a:extLst>
          </p:cNvPr>
          <p:cNvSpPr/>
          <p:nvPr/>
        </p:nvSpPr>
        <p:spPr>
          <a:xfrm>
            <a:off x="806059" y="2990357"/>
            <a:ext cx="906095" cy="632713"/>
          </a:xfrm>
          <a:prstGeom prst="borderCallout1">
            <a:avLst>
              <a:gd name="adj1" fmla="val 48886"/>
              <a:gd name="adj2" fmla="val 99759"/>
              <a:gd name="adj3" fmla="val 102226"/>
              <a:gd name="adj4" fmla="val 175264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Reference State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CEA56B77-0A70-63AE-2CD6-ED24DB668904}"/>
              </a:ext>
            </a:extLst>
          </p:cNvPr>
          <p:cNvSpPr/>
          <p:nvPr/>
        </p:nvSpPr>
        <p:spPr>
          <a:xfrm>
            <a:off x="2022007" y="186486"/>
            <a:ext cx="1222089" cy="773591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Reference Sequence</a:t>
            </a:r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26822DD8-FB3A-0381-2FE2-72DFDCA7D188}"/>
              </a:ext>
            </a:extLst>
          </p:cNvPr>
          <p:cNvSpPr/>
          <p:nvPr/>
        </p:nvSpPr>
        <p:spPr>
          <a:xfrm>
            <a:off x="4153799" y="186487"/>
            <a:ext cx="1222089" cy="773591"/>
          </a:xfrm>
          <a:prstGeom prst="down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Context Sequence</a:t>
            </a:r>
          </a:p>
        </p:txBody>
      </p:sp>
    </p:spTree>
    <p:extLst>
      <p:ext uri="{BB962C8B-B14F-4D97-AF65-F5344CB8AC3E}">
        <p14:creationId xmlns:p14="http://schemas.microsoft.com/office/powerpoint/2010/main" val="87758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90794cc-8ced-4156-9787-a1fbf819c752}" enabled="1" method="Standard" siteId="{a25fff9c-3f63-4fb2-9a8a-d9bdd0321f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232</Words>
  <Application>Microsoft Office PowerPoint</Application>
  <PresentationFormat>Widescreen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Khalifa, Aly M., Ph.D.</dc:creator>
  <cp:lastModifiedBy>Khalifa, Aly M., Ph.D.</cp:lastModifiedBy>
  <cp:revision>1</cp:revision>
  <dcterms:created xsi:type="dcterms:W3CDTF">2025-07-10T14:20:48Z</dcterms:created>
  <dcterms:modified xsi:type="dcterms:W3CDTF">2025-10-03T21:24:07Z</dcterms:modified>
</cp:coreProperties>
</file>