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sldIdLst>
    <p:sldId id="285" r:id="rId2"/>
  </p:sldIdLst>
  <p:sldSz cx="7561263" cy="3779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EAB200"/>
    <a:srgbClr val="B3C8F7"/>
    <a:srgbClr val="FFAF79"/>
    <a:srgbClr val="ADD395"/>
    <a:srgbClr val="FF3300"/>
    <a:srgbClr val="ED7D31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81" autoAdjust="0"/>
  </p:normalViewPr>
  <p:slideViewPr>
    <p:cSldViewPr snapToGrid="0">
      <p:cViewPr varScale="1">
        <p:scale>
          <a:sx n="193" d="100"/>
          <a:sy n="193" d="100"/>
        </p:scale>
        <p:origin x="16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97E4F-0B43-4789-8F26-891ABBA5A94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91379-5C19-40CD-BFC8-BE66F6A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4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4300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1pPr>
    <a:lvl2pPr marL="272150" algn="l" defTabSz="544300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2pPr>
    <a:lvl3pPr marL="544300" algn="l" defTabSz="544300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3pPr>
    <a:lvl4pPr marL="816449" algn="l" defTabSz="544300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4pPr>
    <a:lvl5pPr marL="1088599" algn="l" defTabSz="544300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5pPr>
    <a:lvl6pPr marL="1360749" algn="l" defTabSz="544300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6pPr>
    <a:lvl7pPr marL="1632899" algn="l" defTabSz="544300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7pPr>
    <a:lvl8pPr marL="1905049" algn="l" defTabSz="544300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8pPr>
    <a:lvl9pPr marL="2177199" algn="l" defTabSz="544300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158" y="618599"/>
            <a:ext cx="5670947" cy="131594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158" y="1985290"/>
            <a:ext cx="5670947" cy="91258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3C03-3EEA-4CD1-8B78-02A48F43821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80B6-B188-424C-BD2E-45ADC03D566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9482A0A-851C-8DAA-FE25-26F29E54C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8" t="30695" r="23150" b="32303"/>
          <a:stretch/>
        </p:blipFill>
        <p:spPr>
          <a:xfrm>
            <a:off x="6249857" y="75247"/>
            <a:ext cx="1140097" cy="7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3C03-3EEA-4CD1-8B78-02A48F43821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80B6-B188-424C-BD2E-45ADC03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4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1029" y="201241"/>
            <a:ext cx="1630397" cy="3203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837" y="201241"/>
            <a:ext cx="4796676" cy="3203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3C03-3EEA-4CD1-8B78-02A48F43821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80B6-B188-424C-BD2E-45ADC03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7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3C03-3EEA-4CD1-8B78-02A48F43821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80B6-B188-424C-BD2E-45ADC03D566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438D9832-5D40-8FD3-5ADB-524FCEAC35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8" t="30695" r="23150" b="32303"/>
          <a:stretch/>
        </p:blipFill>
        <p:spPr>
          <a:xfrm>
            <a:off x="6314838" y="207367"/>
            <a:ext cx="1140097" cy="724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8D1FB-EAB9-A561-4DA7-28ED98592E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2545" t="17782" r="32130" b="18054"/>
          <a:stretch/>
        </p:blipFill>
        <p:spPr>
          <a:xfrm>
            <a:off x="36479" y="2761257"/>
            <a:ext cx="341584" cy="10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99" y="942335"/>
            <a:ext cx="6521589" cy="157230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899" y="2529517"/>
            <a:ext cx="6521589" cy="8268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3C03-3EEA-4CD1-8B78-02A48F43821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80B6-B188-424C-BD2E-45ADC03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9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37" y="1006207"/>
            <a:ext cx="3213537" cy="2398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889" y="1006207"/>
            <a:ext cx="3213537" cy="2398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3C03-3EEA-4CD1-8B78-02A48F43821D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80B6-B188-424C-BD2E-45ADC03D566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88A9FB63-1E84-F639-4BCA-AA6406B98C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8" t="30695" r="23150" b="32303"/>
          <a:stretch/>
        </p:blipFill>
        <p:spPr>
          <a:xfrm>
            <a:off x="6314838" y="207367"/>
            <a:ext cx="1140097" cy="724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D2AE11-F6B1-FF82-9231-B71CE410D4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2545" t="17782" r="32130" b="18054"/>
          <a:stretch/>
        </p:blipFill>
        <p:spPr>
          <a:xfrm>
            <a:off x="36479" y="2761257"/>
            <a:ext cx="341584" cy="10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0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201242"/>
            <a:ext cx="6521589" cy="7305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822" y="926586"/>
            <a:ext cx="3198768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822" y="1380691"/>
            <a:ext cx="3198768" cy="2030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889" y="926586"/>
            <a:ext cx="3214522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889" y="1380691"/>
            <a:ext cx="3214522" cy="2030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3C03-3EEA-4CD1-8B78-02A48F43821D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80B6-B188-424C-BD2E-45ADC03D566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8C27B0FC-1A6C-FC8F-46D2-90D04CA90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8" t="30695" r="23150" b="32303"/>
          <a:stretch/>
        </p:blipFill>
        <p:spPr>
          <a:xfrm>
            <a:off x="6314838" y="207367"/>
            <a:ext cx="1140097" cy="724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E9DB5B-C9BD-30FA-1357-741AF4F112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2545" t="17782" r="32130" b="18054"/>
          <a:stretch/>
        </p:blipFill>
        <p:spPr>
          <a:xfrm>
            <a:off x="36479" y="2761257"/>
            <a:ext cx="341584" cy="10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3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3C03-3EEA-4CD1-8B78-02A48F43821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80B6-B188-424C-BD2E-45ADC03D566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077E5BF-0C96-8B5B-D5FB-4F9A55AF1C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8" t="30695" r="23150" b="32303"/>
          <a:stretch/>
        </p:blipFill>
        <p:spPr>
          <a:xfrm>
            <a:off x="6314838" y="207367"/>
            <a:ext cx="1140097" cy="724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9355CA-F3B4-7F97-7A04-40AF5F518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2545" t="17782" r="32130" b="18054"/>
          <a:stretch/>
        </p:blipFill>
        <p:spPr>
          <a:xfrm>
            <a:off x="36479" y="2761257"/>
            <a:ext cx="341584" cy="10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6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3C03-3EEA-4CD1-8B78-02A48F43821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80B6-B188-424C-BD2E-45ADC03D566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15BBF-95B2-D341-F6FA-A45BE21D94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45" t="17782" r="32130" b="18054"/>
          <a:stretch/>
        </p:blipFill>
        <p:spPr>
          <a:xfrm>
            <a:off x="36479" y="2761257"/>
            <a:ext cx="341584" cy="10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7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251989"/>
            <a:ext cx="2438704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522" y="544227"/>
            <a:ext cx="3827889" cy="268613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1133952"/>
            <a:ext cx="2438704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3C03-3EEA-4CD1-8B78-02A48F43821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80B6-B188-424C-BD2E-45ADC03D566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48DB5E24-FFBF-7BAE-33F9-C1735D9DC7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8" t="30695" r="23150" b="32303"/>
          <a:stretch/>
        </p:blipFill>
        <p:spPr>
          <a:xfrm>
            <a:off x="6314838" y="207367"/>
            <a:ext cx="1140097" cy="724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34776-2F2C-E331-1A60-44A9FA5912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2545" t="17782" r="32130" b="18054"/>
          <a:stretch/>
        </p:blipFill>
        <p:spPr>
          <a:xfrm>
            <a:off x="36479" y="2761257"/>
            <a:ext cx="341584" cy="10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251989"/>
            <a:ext cx="2438704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4522" y="544227"/>
            <a:ext cx="3827889" cy="268613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1133952"/>
            <a:ext cx="2438704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3C03-3EEA-4CD1-8B78-02A48F43821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80B6-B188-424C-BD2E-45ADC03D566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4EE0F597-5F31-B847-14DB-385F361B42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8" t="30695" r="23150" b="32303"/>
          <a:stretch/>
        </p:blipFill>
        <p:spPr>
          <a:xfrm>
            <a:off x="6314838" y="207367"/>
            <a:ext cx="1140097" cy="724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2C2845-8695-7B8A-428A-A2BD78A73B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2545" t="17782" r="32130" b="18054"/>
          <a:stretch/>
        </p:blipFill>
        <p:spPr>
          <a:xfrm>
            <a:off x="36479" y="2761257"/>
            <a:ext cx="341584" cy="10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4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837" y="201242"/>
            <a:ext cx="6521589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837" y="1006207"/>
            <a:ext cx="6521589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837" y="3503350"/>
            <a:ext cx="1701284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13C03-3EEA-4CD1-8B78-02A48F43821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669" y="3503350"/>
            <a:ext cx="2551926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0142" y="3503350"/>
            <a:ext cx="1701284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80B6-B188-424C-BD2E-45ADC03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5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A9DC5D7A-10F9-CB6A-2EB3-7CFF294F1CE8}"/>
              </a:ext>
            </a:extLst>
          </p:cNvPr>
          <p:cNvSpPr/>
          <p:nvPr/>
        </p:nvSpPr>
        <p:spPr>
          <a:xfrm>
            <a:off x="4632250" y="2076147"/>
            <a:ext cx="1254749" cy="1592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959937">
              <a:defRPr/>
            </a:pPr>
            <a:r>
              <a:rPr lang="en-US" sz="1155" b="1" kern="0" dirty="0">
                <a:solidFill>
                  <a:prstClr val="black"/>
                </a:solidFill>
                <a:latin typeface="Calibri" panose="020F0502020204030204"/>
              </a:rPr>
              <a:t>Task(s)</a:t>
            </a:r>
          </a:p>
          <a:p>
            <a:pPr algn="ctr" defTabSz="959937">
              <a:defRPr/>
            </a:pPr>
            <a:r>
              <a:rPr lang="en-US" sz="945" kern="0" dirty="0">
                <a:solidFill>
                  <a:prstClr val="black"/>
                </a:solidFill>
                <a:latin typeface="Calibri" panose="020F0502020204030204"/>
              </a:rPr>
              <a:t>For patient</a:t>
            </a: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0A2BDE61-365B-8245-3710-5B533D907B6B}"/>
              </a:ext>
            </a:extLst>
          </p:cNvPr>
          <p:cNvSpPr/>
          <p:nvPr/>
        </p:nvSpPr>
        <p:spPr>
          <a:xfrm>
            <a:off x="1727164" y="132722"/>
            <a:ext cx="1156486" cy="380729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59937">
              <a:defRPr/>
            </a:pPr>
            <a:r>
              <a:rPr lang="en-US" sz="1102" kern="0" dirty="0">
                <a:solidFill>
                  <a:prstClr val="white"/>
                </a:solidFill>
                <a:latin typeface="Calibri" panose="020F0502020204030204"/>
              </a:rPr>
              <a:t>Planning</a:t>
            </a:r>
          </a:p>
        </p:txBody>
      </p:sp>
      <p:sp>
        <p:nvSpPr>
          <p:cNvPr id="57" name="Arrow: Pentagon 56">
            <a:extLst>
              <a:ext uri="{FF2B5EF4-FFF2-40B4-BE49-F238E27FC236}">
                <a16:creationId xmlns:a16="http://schemas.microsoft.com/office/drawing/2014/main" id="{A3D816CA-8C99-C856-13FF-B92277A22BD0}"/>
              </a:ext>
            </a:extLst>
          </p:cNvPr>
          <p:cNvSpPr/>
          <p:nvPr/>
        </p:nvSpPr>
        <p:spPr>
          <a:xfrm>
            <a:off x="252905" y="132722"/>
            <a:ext cx="1154951" cy="380729"/>
          </a:xfrm>
          <a:prstGeom prst="homePlate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59937">
              <a:defRPr/>
            </a:pPr>
            <a:r>
              <a:rPr lang="en-US" sz="1102" kern="0" dirty="0">
                <a:solidFill>
                  <a:prstClr val="white"/>
                </a:solidFill>
                <a:latin typeface="Calibri" panose="020F0502020204030204"/>
              </a:rPr>
              <a:t>Assessment</a:t>
            </a:r>
          </a:p>
        </p:txBody>
      </p:sp>
      <p:sp>
        <p:nvSpPr>
          <p:cNvPr id="58" name="Arrow: Pentagon 57">
            <a:extLst>
              <a:ext uri="{FF2B5EF4-FFF2-40B4-BE49-F238E27FC236}">
                <a16:creationId xmlns:a16="http://schemas.microsoft.com/office/drawing/2014/main" id="{332532C3-74D1-EAB1-6742-FEC5FE4D0234}"/>
              </a:ext>
            </a:extLst>
          </p:cNvPr>
          <p:cNvSpPr/>
          <p:nvPr/>
        </p:nvSpPr>
        <p:spPr>
          <a:xfrm>
            <a:off x="3200557" y="132722"/>
            <a:ext cx="1154951" cy="380729"/>
          </a:xfrm>
          <a:prstGeom prst="homePlate">
            <a:avLst/>
          </a:prstGeom>
          <a:solidFill>
            <a:srgbClr val="F2B8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59937">
              <a:defRPr/>
            </a:pPr>
            <a:r>
              <a:rPr lang="en-US" sz="1102" kern="0" dirty="0">
                <a:solidFill>
                  <a:prstClr val="white"/>
                </a:solidFill>
                <a:latin typeface="Calibri" panose="020F0502020204030204"/>
              </a:rPr>
              <a:t>Order/Referral</a:t>
            </a:r>
          </a:p>
        </p:txBody>
      </p:sp>
      <p:sp>
        <p:nvSpPr>
          <p:cNvPr id="59" name="Arrow: Pentagon 58">
            <a:extLst>
              <a:ext uri="{FF2B5EF4-FFF2-40B4-BE49-F238E27FC236}">
                <a16:creationId xmlns:a16="http://schemas.microsoft.com/office/drawing/2014/main" id="{021C5985-1DF6-875D-F090-F7BD3A133BF0}"/>
              </a:ext>
            </a:extLst>
          </p:cNvPr>
          <p:cNvSpPr/>
          <p:nvPr/>
        </p:nvSpPr>
        <p:spPr>
          <a:xfrm>
            <a:off x="4681382" y="92132"/>
            <a:ext cx="1156486" cy="203697"/>
          </a:xfrm>
          <a:prstGeom prst="homePlat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59937">
              <a:defRPr/>
            </a:pPr>
            <a:r>
              <a:rPr lang="en-US" sz="1102" kern="0" dirty="0">
                <a:solidFill>
                  <a:prstClr val="white"/>
                </a:solidFill>
                <a:latin typeface="Calibri" panose="020F0502020204030204"/>
              </a:rPr>
              <a:t>Monitoring</a:t>
            </a:r>
          </a:p>
        </p:txBody>
      </p:sp>
      <p:sp>
        <p:nvSpPr>
          <p:cNvPr id="60" name="Arrow: Pentagon 59">
            <a:extLst>
              <a:ext uri="{FF2B5EF4-FFF2-40B4-BE49-F238E27FC236}">
                <a16:creationId xmlns:a16="http://schemas.microsoft.com/office/drawing/2014/main" id="{D4AED738-3482-F464-D26E-FC6C44CBEEA2}"/>
              </a:ext>
            </a:extLst>
          </p:cNvPr>
          <p:cNvSpPr/>
          <p:nvPr/>
        </p:nvSpPr>
        <p:spPr>
          <a:xfrm>
            <a:off x="4672415" y="341229"/>
            <a:ext cx="1156486" cy="203697"/>
          </a:xfrm>
          <a:prstGeom prst="homePlate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59937">
              <a:defRPr/>
            </a:pPr>
            <a:r>
              <a:rPr lang="en-US" sz="1102" kern="0" dirty="0">
                <a:solidFill>
                  <a:prstClr val="white"/>
                </a:solidFill>
                <a:latin typeface="Calibri" panose="020F0502020204030204"/>
              </a:rPr>
              <a:t>Engagement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35EED4B-1B4D-D086-C8F3-4A72B4F3B4BA}"/>
              </a:ext>
            </a:extLst>
          </p:cNvPr>
          <p:cNvCxnSpPr>
            <a:cxnSpLocks/>
            <a:stCxn id="62" idx="2"/>
            <a:endCxn id="15" idx="0"/>
          </p:cNvCxnSpPr>
          <p:nvPr/>
        </p:nvCxnSpPr>
        <p:spPr>
          <a:xfrm>
            <a:off x="830380" y="1739956"/>
            <a:ext cx="0" cy="26444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092AFA9-4FBF-D774-4999-98F8E9EB6044}"/>
              </a:ext>
            </a:extLst>
          </p:cNvPr>
          <p:cNvCxnSpPr>
            <a:cxnSpLocks/>
            <a:stCxn id="120" idx="3"/>
            <a:endCxn id="57" idx="1"/>
          </p:cNvCxnSpPr>
          <p:nvPr/>
        </p:nvCxnSpPr>
        <p:spPr>
          <a:xfrm flipH="1">
            <a:off x="252905" y="323086"/>
            <a:ext cx="7056952" cy="13333"/>
          </a:xfrm>
          <a:prstGeom prst="bentConnector5">
            <a:avLst>
              <a:gd name="adj1" fmla="val -3401"/>
              <a:gd name="adj2" fmla="val -2332606"/>
              <a:gd name="adj3" fmla="val 103401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94A25A9-9797-7A3D-2278-C393C0029C3E}"/>
              </a:ext>
            </a:extLst>
          </p:cNvPr>
          <p:cNvSpPr/>
          <p:nvPr/>
        </p:nvSpPr>
        <p:spPr>
          <a:xfrm>
            <a:off x="3150658" y="630919"/>
            <a:ext cx="1254749" cy="1491872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959937">
              <a:defRPr/>
            </a:pPr>
            <a:r>
              <a:rPr lang="en-US" sz="1155" b="1" kern="0" dirty="0">
                <a:latin typeface="Calibri" panose="020F0502020204030204"/>
              </a:rPr>
              <a:t>Service Request</a:t>
            </a:r>
          </a:p>
          <a:p>
            <a:pPr algn="ctr" defTabSz="959937">
              <a:defRPr/>
            </a:pPr>
            <a:r>
              <a:rPr lang="en-US" sz="945" kern="0" dirty="0">
                <a:latin typeface="Calibri" panose="020F0502020204030204"/>
              </a:rPr>
              <a:t>(SNOMED)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DD4AB60-44DE-679F-F9F9-B64F99E27E15}"/>
              </a:ext>
            </a:extLst>
          </p:cNvPr>
          <p:cNvSpPr/>
          <p:nvPr/>
        </p:nvSpPr>
        <p:spPr>
          <a:xfrm>
            <a:off x="3203544" y="1418448"/>
            <a:ext cx="1160265" cy="643691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defTabSz="959937">
              <a:defRPr/>
            </a:pPr>
            <a:r>
              <a:rPr lang="en-US" sz="945" b="1" kern="0" dirty="0">
                <a:solidFill>
                  <a:prstClr val="black"/>
                </a:solidFill>
                <a:latin typeface="Calibri" panose="020F0502020204030204"/>
              </a:rPr>
              <a:t>Referral</a:t>
            </a:r>
          </a:p>
          <a:p>
            <a:pPr defTabSz="959937">
              <a:defRPr/>
            </a:pPr>
            <a:r>
              <a:rPr lang="en-US" sz="945" kern="0" dirty="0">
                <a:solidFill>
                  <a:prstClr val="black"/>
                </a:solidFill>
                <a:latin typeface="Calibri" panose="020F0502020204030204"/>
              </a:rPr>
              <a:t>(to provider/org)</a:t>
            </a:r>
          </a:p>
          <a:p>
            <a:pPr defTabSz="959937">
              <a:defRPr/>
            </a:pPr>
            <a:r>
              <a:rPr lang="en-US" sz="945" kern="0" dirty="0">
                <a:solidFill>
                  <a:prstClr val="black"/>
                </a:solidFill>
                <a:latin typeface="Calibri" panose="020F0502020204030204"/>
              </a:rPr>
              <a:t>Desired service + timeframe</a:t>
            </a:r>
          </a:p>
          <a:p>
            <a:pPr marL="179988" indent="-179988" defTabSz="959937">
              <a:buFont typeface="Arial" panose="020B0604020202020204" pitchFamily="34" charset="0"/>
              <a:buChar char="•"/>
              <a:defRPr/>
            </a:pPr>
            <a:endParaRPr lang="en-US" sz="945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B7B7D3-67F7-FF05-57A2-75F173EEED5A}"/>
              </a:ext>
            </a:extLst>
          </p:cNvPr>
          <p:cNvSpPr/>
          <p:nvPr/>
        </p:nvSpPr>
        <p:spPr>
          <a:xfrm>
            <a:off x="3197900" y="1040283"/>
            <a:ext cx="1160265" cy="313447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59937">
              <a:defRPr/>
            </a:pPr>
            <a:r>
              <a:rPr lang="en-US" sz="945" b="1" kern="0" dirty="0">
                <a:solidFill>
                  <a:prstClr val="black"/>
                </a:solidFill>
                <a:latin typeface="Calibri" panose="020F0502020204030204"/>
              </a:rPr>
              <a:t>Exercise Rx</a:t>
            </a:r>
          </a:p>
          <a:p>
            <a:pPr defTabSz="959937">
              <a:defRPr/>
            </a:pPr>
            <a:r>
              <a:rPr lang="en-US" sz="945" kern="0" dirty="0">
                <a:solidFill>
                  <a:prstClr val="black"/>
                </a:solidFill>
                <a:latin typeface="Calibri" panose="020F0502020204030204"/>
              </a:rPr>
              <a:t>(to patient)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44B99F-C056-EDC9-934C-1B5260489DC4}"/>
              </a:ext>
            </a:extLst>
          </p:cNvPr>
          <p:cNvSpPr/>
          <p:nvPr/>
        </p:nvSpPr>
        <p:spPr>
          <a:xfrm>
            <a:off x="4632250" y="630916"/>
            <a:ext cx="1254749" cy="1325060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959937">
              <a:defRPr/>
            </a:pPr>
            <a:r>
              <a:rPr lang="en-US" sz="1155" b="1" kern="0" dirty="0">
                <a:solidFill>
                  <a:prstClr val="black"/>
                </a:solidFill>
                <a:latin typeface="Calibri" panose="020F0502020204030204"/>
              </a:rPr>
              <a:t>Observations</a:t>
            </a:r>
          </a:p>
          <a:p>
            <a:pPr algn="ctr" defTabSz="959937">
              <a:defRPr/>
            </a:pPr>
            <a:r>
              <a:rPr lang="en-US" sz="945" kern="0" dirty="0">
                <a:solidFill>
                  <a:prstClr val="black"/>
                </a:solidFill>
                <a:latin typeface="Calibri" panose="020F0502020204030204"/>
              </a:rPr>
              <a:t>(LOINC) </a:t>
            </a:r>
          </a:p>
          <a:p>
            <a:pPr algn="ctr" defTabSz="959937">
              <a:defRPr/>
            </a:pPr>
            <a:endParaRPr lang="en-US" sz="945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7EFA71A-1491-A3DF-668B-B80DA587DEA3}"/>
              </a:ext>
            </a:extLst>
          </p:cNvPr>
          <p:cNvGrpSpPr/>
          <p:nvPr/>
        </p:nvGrpSpPr>
        <p:grpSpPr>
          <a:xfrm>
            <a:off x="412592" y="2004402"/>
            <a:ext cx="835576" cy="574855"/>
            <a:chOff x="1215055" y="3129551"/>
            <a:chExt cx="795920" cy="547573"/>
          </a:xfrm>
        </p:grpSpPr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876C6E28-1411-E612-4EE9-97CCA9D21D0F}"/>
                </a:ext>
              </a:extLst>
            </p:cNvPr>
            <p:cNvSpPr/>
            <p:nvPr/>
          </p:nvSpPr>
          <p:spPr>
            <a:xfrm>
              <a:off x="1215055" y="3129551"/>
              <a:ext cx="795920" cy="547573"/>
            </a:xfrm>
            <a:prstGeom prst="diamond">
              <a:avLst/>
            </a:prstGeom>
            <a:solidFill>
              <a:srgbClr val="F8CBAD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94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098C8C-E3C8-CF5B-24D1-D543121446FD}"/>
                </a:ext>
              </a:extLst>
            </p:cNvPr>
            <p:cNvSpPr txBox="1"/>
            <p:nvPr/>
          </p:nvSpPr>
          <p:spPr>
            <a:xfrm>
              <a:off x="1249049" y="3191214"/>
              <a:ext cx="727933" cy="364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45" dirty="0">
                  <a:latin typeface="Calibri" panose="020F0502020204030204" pitchFamily="34" charset="0"/>
                  <a:cs typeface="Calibri" panose="020F0502020204030204" pitchFamily="34" charset="0"/>
                </a:rPr>
                <a:t>Meeting</a:t>
              </a:r>
            </a:p>
            <a:p>
              <a:pPr algn="ctr"/>
              <a:r>
                <a:rPr lang="en-US" sz="945" dirty="0">
                  <a:latin typeface="Calibri" panose="020F0502020204030204" pitchFamily="34" charset="0"/>
                  <a:cs typeface="Calibri" panose="020F0502020204030204" pitchFamily="34" charset="0"/>
                </a:rPr>
                <a:t>Guidelines?</a:t>
              </a:r>
              <a:endParaRPr lang="en-CA" sz="94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1577B53-C520-EFF3-3A39-CBDB50ED2147}"/>
              </a:ext>
            </a:extLst>
          </p:cNvPr>
          <p:cNvGrpSpPr/>
          <p:nvPr/>
        </p:nvGrpSpPr>
        <p:grpSpPr>
          <a:xfrm>
            <a:off x="203006" y="630919"/>
            <a:ext cx="1254749" cy="1109037"/>
            <a:chOff x="1015415" y="1821255"/>
            <a:chExt cx="1195200" cy="105640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A090E9-7C42-91B5-368E-32B1ACEAFF51}"/>
                </a:ext>
              </a:extLst>
            </p:cNvPr>
            <p:cNvSpPr/>
            <p:nvPr/>
          </p:nvSpPr>
          <p:spPr>
            <a:xfrm>
              <a:off x="1015415" y="1821255"/>
              <a:ext cx="1195200" cy="105640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381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algn="ctr" defTabSz="959937">
                <a:defRPr/>
              </a:pPr>
              <a:r>
                <a:rPr lang="en-US" sz="1155" b="1" kern="0" dirty="0">
                  <a:solidFill>
                    <a:prstClr val="black"/>
                  </a:solidFill>
                  <a:latin typeface="Calibri" panose="020F0502020204030204"/>
                </a:rPr>
                <a:t>Observations</a:t>
              </a:r>
            </a:p>
            <a:p>
              <a:pPr algn="ctr" defTabSz="959937">
                <a:defRPr/>
              </a:pPr>
              <a:r>
                <a:rPr lang="en-US" sz="945" kern="0" dirty="0">
                  <a:solidFill>
                    <a:prstClr val="black"/>
                  </a:solidFill>
                  <a:latin typeface="Calibri" panose="020F0502020204030204"/>
                </a:rPr>
                <a:t>USCDI v.4 (LOINC)</a:t>
              </a:r>
            </a:p>
            <a:p>
              <a:pPr algn="ctr" defTabSz="959937">
                <a:defRPr/>
              </a:pPr>
              <a:endParaRPr lang="en-US" sz="945" i="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464C48-C11A-DB51-544E-F6807A8FBC37}"/>
                </a:ext>
              </a:extLst>
            </p:cNvPr>
            <p:cNvSpPr/>
            <p:nvPr/>
          </p:nvSpPr>
          <p:spPr>
            <a:xfrm>
              <a:off x="1060415" y="2219199"/>
              <a:ext cx="1105200" cy="265596"/>
            </a:xfrm>
            <a:prstGeom prst="rect">
              <a:avLst/>
            </a:prstGeom>
            <a:solidFill>
              <a:srgbClr val="FFAF7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59937">
                <a:defRPr/>
              </a:pPr>
              <a:r>
                <a:rPr lang="en-US" sz="945" kern="0" dirty="0">
                  <a:solidFill>
                    <a:prstClr val="black"/>
                  </a:solidFill>
                  <a:latin typeface="Calibri" panose="020F0502020204030204"/>
                </a:rPr>
                <a:t>Moderate/Vigorous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467BB5-AF11-2E7C-9472-6E83205BA3AE}"/>
                </a:ext>
              </a:extLst>
            </p:cNvPr>
            <p:cNvSpPr/>
            <p:nvPr/>
          </p:nvSpPr>
          <p:spPr>
            <a:xfrm>
              <a:off x="1060415" y="2550744"/>
              <a:ext cx="1105200" cy="265596"/>
            </a:xfrm>
            <a:prstGeom prst="rect">
              <a:avLst/>
            </a:prstGeom>
            <a:solidFill>
              <a:srgbClr val="FFAF7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59937">
                <a:defRPr/>
              </a:pPr>
              <a:r>
                <a:rPr lang="en-US" sz="945" kern="0" dirty="0">
                  <a:solidFill>
                    <a:prstClr val="black"/>
                  </a:solidFill>
                  <a:latin typeface="Calibri" panose="020F0502020204030204"/>
                </a:rPr>
                <a:t>Strength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01C60D6-995E-CC6A-4691-C7FD843E5B1A}"/>
              </a:ext>
            </a:extLst>
          </p:cNvPr>
          <p:cNvGrpSpPr/>
          <p:nvPr/>
        </p:nvGrpSpPr>
        <p:grpSpPr>
          <a:xfrm>
            <a:off x="1678033" y="630917"/>
            <a:ext cx="1254749" cy="2057486"/>
            <a:chOff x="2522033" y="1821253"/>
            <a:chExt cx="1195200" cy="195984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CF8645-2391-4169-8BB5-CBE50E558907}"/>
                </a:ext>
              </a:extLst>
            </p:cNvPr>
            <p:cNvSpPr/>
            <p:nvPr/>
          </p:nvSpPr>
          <p:spPr>
            <a:xfrm>
              <a:off x="2522033" y="1821253"/>
              <a:ext cx="1195200" cy="19598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algn="ctr" defTabSz="959937">
                <a:defRPr/>
              </a:pPr>
              <a:r>
                <a:rPr lang="en-US" sz="1155" b="1" kern="0" dirty="0">
                  <a:latin typeface="Calibri" panose="020F0502020204030204"/>
                </a:rPr>
                <a:t>Care Plan</a:t>
              </a:r>
            </a:p>
            <a:p>
              <a:pPr algn="ctr" defTabSz="959937">
                <a:defRPr/>
              </a:pPr>
              <a:r>
                <a:rPr lang="en-US" sz="945" kern="0" dirty="0">
                  <a:latin typeface="Calibri" panose="020F0502020204030204"/>
                </a:rPr>
                <a:t>(Free-text)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14FB1CC-DBEB-FF92-8A37-CFFE104D10F7}"/>
                </a:ext>
              </a:extLst>
            </p:cNvPr>
            <p:cNvSpPr/>
            <p:nvPr/>
          </p:nvSpPr>
          <p:spPr>
            <a:xfrm>
              <a:off x="2567033" y="2219199"/>
              <a:ext cx="1105200" cy="5971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59937">
                <a:defRPr/>
              </a:pPr>
              <a:r>
                <a:rPr lang="en-US" sz="945" b="1" kern="0" dirty="0">
                  <a:solidFill>
                    <a:prstClr val="black"/>
                  </a:solidFill>
                  <a:latin typeface="Calibri" panose="020F0502020204030204"/>
                </a:rPr>
                <a:t>Sustain:</a:t>
              </a:r>
            </a:p>
            <a:p>
              <a:pPr defTabSz="959937">
                <a:defRPr/>
              </a:pPr>
              <a:r>
                <a:rPr lang="en-US" sz="945" kern="0" dirty="0">
                  <a:solidFill>
                    <a:prstClr val="black"/>
                  </a:solidFill>
                  <a:latin typeface="Calibri" panose="020F0502020204030204"/>
                </a:rPr>
                <a:t>Reinforce &amp; encourage continued activity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6561FA-D691-8199-2167-6313F3BCE88F}"/>
                </a:ext>
              </a:extLst>
            </p:cNvPr>
            <p:cNvSpPr/>
            <p:nvPr/>
          </p:nvSpPr>
          <p:spPr>
            <a:xfrm>
              <a:off x="2567033" y="2880429"/>
              <a:ext cx="1105200" cy="8384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93327" indent="-86661" defTabSz="959937">
                <a:defRPr/>
              </a:pPr>
              <a:r>
                <a:rPr lang="en-US" sz="945" b="1" kern="0" dirty="0">
                  <a:solidFill>
                    <a:prstClr val="black"/>
                  </a:solidFill>
                  <a:latin typeface="Calibri" panose="020F0502020204030204"/>
                </a:rPr>
                <a:t>Improve:</a:t>
              </a:r>
            </a:p>
            <a:p>
              <a:pPr marL="93327" indent="-86661" defTabSz="959937">
                <a:buFont typeface="Arial" panose="020B0604020202020204" pitchFamily="34" charset="0"/>
                <a:buChar char="•"/>
                <a:defRPr/>
              </a:pPr>
              <a:r>
                <a:rPr lang="en-US" sz="945" kern="0" dirty="0">
                  <a:solidFill>
                    <a:prstClr val="black"/>
                  </a:solidFill>
                  <a:latin typeface="Calibri" panose="020F0502020204030204"/>
                </a:rPr>
                <a:t>motivations</a:t>
              </a:r>
            </a:p>
            <a:p>
              <a:pPr marL="93327" indent="-86661" defTabSz="959937">
                <a:buFont typeface="Arial" panose="020B0604020202020204" pitchFamily="34" charset="0"/>
                <a:buChar char="•"/>
                <a:defRPr/>
              </a:pPr>
              <a:r>
                <a:rPr lang="en-US" sz="945" kern="0" dirty="0">
                  <a:solidFill>
                    <a:prstClr val="black"/>
                  </a:solidFill>
                  <a:latin typeface="Calibri" panose="020F0502020204030204"/>
                </a:rPr>
                <a:t>supports</a:t>
              </a:r>
            </a:p>
            <a:p>
              <a:pPr marL="93327" indent="-86661" defTabSz="959937">
                <a:buFont typeface="Arial" panose="020B0604020202020204" pitchFamily="34" charset="0"/>
                <a:buChar char="•"/>
                <a:defRPr/>
              </a:pPr>
              <a:r>
                <a:rPr lang="en-US" sz="945" kern="0" dirty="0">
                  <a:solidFill>
                    <a:prstClr val="black"/>
                  </a:solidFill>
                  <a:latin typeface="Calibri" panose="020F0502020204030204"/>
                </a:rPr>
                <a:t>strategy</a:t>
              </a:r>
            </a:p>
            <a:p>
              <a:pPr marL="93327" indent="-86661" defTabSz="959937">
                <a:buFont typeface="Arial" panose="020B0604020202020204" pitchFamily="34" charset="0"/>
                <a:buChar char="•"/>
                <a:defRPr/>
              </a:pPr>
              <a:r>
                <a:rPr lang="en-US" sz="945" kern="0" dirty="0">
                  <a:solidFill>
                    <a:prstClr val="black"/>
                  </a:solidFill>
                  <a:latin typeface="Calibri" panose="020F0502020204030204"/>
                </a:rPr>
                <a:t>monitoring</a:t>
              </a:r>
            </a:p>
            <a:p>
              <a:pPr marL="93327" indent="-86661" defTabSz="959937">
                <a:buFont typeface="Arial" panose="020B0604020202020204" pitchFamily="34" charset="0"/>
                <a:buChar char="•"/>
                <a:defRPr/>
              </a:pPr>
              <a:r>
                <a:rPr lang="en-US" sz="945" kern="0" dirty="0">
                  <a:solidFill>
                    <a:prstClr val="black"/>
                  </a:solidFill>
                  <a:latin typeface="Calibri" panose="020F0502020204030204"/>
                </a:rPr>
                <a:t>follow-up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AFA24B5-B008-A9E0-E341-FE9231F5FF82}"/>
              </a:ext>
            </a:extLst>
          </p:cNvPr>
          <p:cNvGrpSpPr/>
          <p:nvPr/>
        </p:nvGrpSpPr>
        <p:grpSpPr>
          <a:xfrm>
            <a:off x="203006" y="2895862"/>
            <a:ext cx="1254749" cy="772304"/>
            <a:chOff x="1015415" y="3978704"/>
            <a:chExt cx="1195200" cy="73565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8C243B0-B8CD-3BAE-B76D-9F11CC10D410}"/>
                </a:ext>
              </a:extLst>
            </p:cNvPr>
            <p:cNvSpPr/>
            <p:nvPr/>
          </p:nvSpPr>
          <p:spPr>
            <a:xfrm>
              <a:off x="1015415" y="3978704"/>
              <a:ext cx="1195200" cy="735651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algn="ctr" defTabSz="959937">
                <a:defRPr/>
              </a:pPr>
              <a:r>
                <a:rPr lang="en-US" sz="1155" b="1" kern="0" dirty="0">
                  <a:solidFill>
                    <a:prstClr val="black"/>
                  </a:solidFill>
                  <a:latin typeface="Calibri" panose="020F0502020204030204"/>
                </a:rPr>
                <a:t>Condition</a:t>
              </a:r>
            </a:p>
            <a:p>
              <a:pPr algn="ctr" defTabSz="959937">
                <a:defRPr/>
              </a:pPr>
              <a:r>
                <a:rPr lang="en-US" sz="945" kern="0" dirty="0">
                  <a:solidFill>
                    <a:prstClr val="black"/>
                  </a:solidFill>
                  <a:latin typeface="Calibri" panose="020F0502020204030204"/>
                </a:rPr>
                <a:t>(ICD-10)</a:t>
              </a:r>
            </a:p>
            <a:p>
              <a:pPr algn="ctr" defTabSz="959937">
                <a:defRPr/>
              </a:pPr>
              <a:endParaRPr lang="en-US" sz="945" i="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4965C56-E95A-0819-7F82-9F004D1D8953}"/>
                </a:ext>
              </a:extLst>
            </p:cNvPr>
            <p:cNvSpPr/>
            <p:nvPr/>
          </p:nvSpPr>
          <p:spPr>
            <a:xfrm>
              <a:off x="1060415" y="4384453"/>
              <a:ext cx="1105200" cy="265596"/>
            </a:xfrm>
            <a:prstGeom prst="rect">
              <a:avLst/>
            </a:prstGeom>
            <a:solidFill>
              <a:srgbClr val="FFAF7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59937">
                <a:defRPr/>
              </a:pPr>
              <a:r>
                <a:rPr lang="en-US" sz="945" kern="0" dirty="0">
                  <a:solidFill>
                    <a:prstClr val="black"/>
                  </a:solidFill>
                  <a:latin typeface="Calibri" panose="020F0502020204030204"/>
                </a:rPr>
                <a:t>“Low Physical Activity”</a:t>
              </a:r>
            </a:p>
          </p:txBody>
        </p:sp>
      </p:grpSp>
      <p:sp>
        <p:nvSpPr>
          <p:cNvPr id="120" name="Arrow: Pentagon 119">
            <a:extLst>
              <a:ext uri="{FF2B5EF4-FFF2-40B4-BE49-F238E27FC236}">
                <a16:creationId xmlns:a16="http://schemas.microsoft.com/office/drawing/2014/main" id="{7FC90F82-1F3F-8ACE-ABFD-2496A6CDAED8}"/>
              </a:ext>
            </a:extLst>
          </p:cNvPr>
          <p:cNvSpPr/>
          <p:nvPr/>
        </p:nvSpPr>
        <p:spPr>
          <a:xfrm>
            <a:off x="6153371" y="132722"/>
            <a:ext cx="1156486" cy="380729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59937">
              <a:defRPr/>
            </a:pPr>
            <a:r>
              <a:rPr lang="en-US" sz="1102" kern="0" dirty="0">
                <a:solidFill>
                  <a:prstClr val="white"/>
                </a:solidFill>
                <a:latin typeface="Calibri" panose="020F0502020204030204"/>
              </a:rPr>
              <a:t>Reporting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7B4D718-5B7C-1086-143B-0B12EF236527}"/>
              </a:ext>
            </a:extLst>
          </p:cNvPr>
          <p:cNvCxnSpPr>
            <a:cxnSpLocks/>
            <a:stCxn id="32" idx="3"/>
            <a:endCxn id="55" idx="1"/>
          </p:cNvCxnSpPr>
          <p:nvPr/>
        </p:nvCxnSpPr>
        <p:spPr>
          <a:xfrm flipV="1">
            <a:off x="2885540" y="1376853"/>
            <a:ext cx="265118" cy="806134"/>
          </a:xfrm>
          <a:prstGeom prst="bentConnector3">
            <a:avLst>
              <a:gd name="adj1" fmla="val 59947"/>
            </a:avLst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tailEnd type="triangle"/>
          </a:ln>
          <a:effectLst/>
        </p:spPr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9782C64-F179-6A8A-8801-91503E23989A}"/>
              </a:ext>
            </a:extLst>
          </p:cNvPr>
          <p:cNvGrpSpPr/>
          <p:nvPr/>
        </p:nvGrpSpPr>
        <p:grpSpPr>
          <a:xfrm>
            <a:off x="1678033" y="2895862"/>
            <a:ext cx="1254749" cy="772304"/>
            <a:chOff x="2522033" y="3978704"/>
            <a:chExt cx="1195200" cy="735651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34CF7EF-A130-36BF-3856-D20FB243D575}"/>
                </a:ext>
              </a:extLst>
            </p:cNvPr>
            <p:cNvSpPr/>
            <p:nvPr/>
          </p:nvSpPr>
          <p:spPr>
            <a:xfrm>
              <a:off x="2522033" y="3978704"/>
              <a:ext cx="1195200" cy="735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algn="ctr" defTabSz="959937">
                <a:defRPr/>
              </a:pPr>
              <a:r>
                <a:rPr lang="en-US" sz="1155" b="1" kern="0" dirty="0">
                  <a:latin typeface="Calibri" panose="020F0502020204030204"/>
                </a:rPr>
                <a:t>Goal(s)</a:t>
              </a:r>
            </a:p>
            <a:p>
              <a:pPr algn="ctr" defTabSz="959937">
                <a:defRPr/>
              </a:pPr>
              <a:r>
                <a:rPr lang="en-US" sz="945" kern="0" dirty="0">
                  <a:latin typeface="Calibri" panose="020F0502020204030204"/>
                </a:rPr>
                <a:t>(LOINC)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C10580-D70C-4ADC-5195-387963904382}"/>
                </a:ext>
              </a:extLst>
            </p:cNvPr>
            <p:cNvSpPr/>
            <p:nvPr/>
          </p:nvSpPr>
          <p:spPr>
            <a:xfrm>
              <a:off x="2567033" y="4383221"/>
              <a:ext cx="1105200" cy="26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59937">
                <a:defRPr/>
              </a:pPr>
              <a:r>
                <a:rPr lang="en-US" sz="945" kern="0" dirty="0">
                  <a:solidFill>
                    <a:prstClr val="black"/>
                  </a:solidFill>
                  <a:latin typeface="Calibri" panose="020F0502020204030204"/>
                </a:rPr>
                <a:t>Target, date, status, notes, etc.</a:t>
              </a:r>
            </a:p>
          </p:txBody>
        </p: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9906540-F79A-CC5C-8F6B-6959D87FF6C3}"/>
              </a:ext>
            </a:extLst>
          </p:cNvPr>
          <p:cNvSpPr/>
          <p:nvPr/>
        </p:nvSpPr>
        <p:spPr>
          <a:xfrm>
            <a:off x="6104239" y="630915"/>
            <a:ext cx="1254749" cy="1634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959937">
              <a:defRPr/>
            </a:pPr>
            <a:r>
              <a:rPr lang="en-US" sz="1155" b="1" kern="0" dirty="0">
                <a:solidFill>
                  <a:prstClr val="black"/>
                </a:solidFill>
                <a:latin typeface="Calibri" panose="020F0502020204030204"/>
              </a:rPr>
              <a:t>Diagnostic Report</a:t>
            </a:r>
          </a:p>
          <a:p>
            <a:pPr lvl="0" algn="ctr">
              <a:defRPr/>
            </a:pPr>
            <a:r>
              <a:rPr lang="en-US" sz="945" kern="0" dirty="0">
                <a:solidFill>
                  <a:prstClr val="black"/>
                </a:solidFill>
                <a:latin typeface="Calibri" panose="020F0502020204030204"/>
              </a:rPr>
              <a:t>(PDF)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E243115-DE43-9278-B120-FF700475251A}"/>
              </a:ext>
            </a:extLst>
          </p:cNvPr>
          <p:cNvCxnSpPr>
            <a:stCxn id="57" idx="3"/>
            <a:endCxn id="56" idx="1"/>
          </p:cNvCxnSpPr>
          <p:nvPr/>
        </p:nvCxnSpPr>
        <p:spPr>
          <a:xfrm>
            <a:off x="1407858" y="323086"/>
            <a:ext cx="319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0BEFA86-F239-9162-AA6C-A7C25EE2783F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>
            <a:off x="2883653" y="323086"/>
            <a:ext cx="316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9D3BDC8-9571-A4CE-7761-0750E9F2F19B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4355508" y="193981"/>
            <a:ext cx="325874" cy="12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B4389E6-C332-409F-3412-A92A6BC0E0C9}"/>
              </a:ext>
            </a:extLst>
          </p:cNvPr>
          <p:cNvCxnSpPr>
            <a:cxnSpLocks/>
            <a:stCxn id="59" idx="3"/>
            <a:endCxn id="120" idx="1"/>
          </p:cNvCxnSpPr>
          <p:nvPr/>
        </p:nvCxnSpPr>
        <p:spPr>
          <a:xfrm>
            <a:off x="5837868" y="193981"/>
            <a:ext cx="315503" cy="12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CB3FD56-A569-5A2F-BA91-54191BFFF057}"/>
              </a:ext>
            </a:extLst>
          </p:cNvPr>
          <p:cNvCxnSpPr>
            <a:cxnSpLocks/>
            <a:stCxn id="60" idx="3"/>
            <a:endCxn id="120" idx="1"/>
          </p:cNvCxnSpPr>
          <p:nvPr/>
        </p:nvCxnSpPr>
        <p:spPr>
          <a:xfrm flipV="1">
            <a:off x="5828904" y="323089"/>
            <a:ext cx="324470" cy="11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36D675C-5904-F120-E1CA-8354D491E173}"/>
              </a:ext>
            </a:extLst>
          </p:cNvPr>
          <p:cNvSpPr/>
          <p:nvPr/>
        </p:nvSpPr>
        <p:spPr>
          <a:xfrm>
            <a:off x="4686064" y="1344145"/>
            <a:ext cx="1160265" cy="248276"/>
          </a:xfrm>
          <a:prstGeom prst="rect">
            <a:avLst/>
          </a:prstGeom>
          <a:solidFill>
            <a:srgbClr val="ADD3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59937">
              <a:defRPr/>
            </a:pPr>
            <a:r>
              <a:rPr lang="en-US" sz="945" b="1" kern="0" dirty="0">
                <a:solidFill>
                  <a:prstClr val="black"/>
                </a:solidFill>
                <a:latin typeface="Calibri" panose="020F0502020204030204"/>
              </a:rPr>
              <a:t>Activity-based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B1ED898-7CB5-FE7B-3444-C0A3AF232396}"/>
              </a:ext>
            </a:extLst>
          </p:cNvPr>
          <p:cNvGrpSpPr/>
          <p:nvPr/>
        </p:nvGrpSpPr>
        <p:grpSpPr>
          <a:xfrm>
            <a:off x="3150555" y="2402248"/>
            <a:ext cx="1254749" cy="1263088"/>
            <a:chOff x="4044295" y="1829262"/>
            <a:chExt cx="1195200" cy="1203143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CE43AC5-DB83-4DC7-AAB8-BA721AD36AF4}"/>
                </a:ext>
              </a:extLst>
            </p:cNvPr>
            <p:cNvSpPr/>
            <p:nvPr/>
          </p:nvSpPr>
          <p:spPr>
            <a:xfrm>
              <a:off x="4044295" y="1829262"/>
              <a:ext cx="1195200" cy="1203143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algn="ctr" defTabSz="959937">
                <a:defRPr/>
              </a:pPr>
              <a:r>
                <a:rPr lang="en-US" sz="1155" b="1" kern="0" dirty="0">
                  <a:latin typeface="Calibri" panose="020F0502020204030204"/>
                </a:rPr>
                <a:t>Task(s)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1001DF4-126A-F618-E4F1-C218A511EA1F}"/>
                </a:ext>
              </a:extLst>
            </p:cNvPr>
            <p:cNvSpPr/>
            <p:nvPr/>
          </p:nvSpPr>
          <p:spPr>
            <a:xfrm>
              <a:off x="4089295" y="2088565"/>
              <a:ext cx="1105200" cy="878274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59937">
                <a:defRPr/>
              </a:pPr>
              <a:r>
                <a:rPr lang="en-US" sz="945" b="1" kern="0" dirty="0">
                  <a:solidFill>
                    <a:prstClr val="black"/>
                  </a:solidFill>
                  <a:latin typeface="Calibri" panose="020F0502020204030204"/>
                </a:rPr>
                <a:t>“Please Fulfill”</a:t>
              </a:r>
            </a:p>
            <a:p>
              <a:pPr marL="93327" indent="-86661" defTabSz="959937">
                <a:buFont typeface="Arial" panose="020B0604020202020204" pitchFamily="34" charset="0"/>
                <a:buChar char="•"/>
                <a:defRPr/>
              </a:pPr>
              <a:r>
                <a:rPr lang="en-US" sz="945" kern="0" dirty="0">
                  <a:solidFill>
                    <a:prstClr val="black"/>
                  </a:solidFill>
                  <a:latin typeface="Calibri" panose="020F0502020204030204"/>
                </a:rPr>
                <a:t>which provider?</a:t>
              </a:r>
            </a:p>
            <a:p>
              <a:pPr marL="93327" indent="-86661" defTabSz="959937">
                <a:buFont typeface="Arial" panose="020B0604020202020204" pitchFamily="34" charset="0"/>
                <a:buChar char="•"/>
                <a:defRPr/>
              </a:pPr>
              <a:r>
                <a:rPr lang="en-US" sz="945" kern="0" dirty="0">
                  <a:solidFill>
                    <a:prstClr val="black"/>
                  </a:solidFill>
                  <a:latin typeface="Calibri" panose="020F0502020204030204"/>
                </a:rPr>
                <a:t>accept / reject / in-progress / complete / etc.</a:t>
              </a:r>
            </a:p>
            <a:p>
              <a:pPr marL="93327" indent="-86661" defTabSz="959937">
                <a:buFont typeface="Arial" panose="020B0604020202020204" pitchFamily="34" charset="0"/>
                <a:buChar char="•"/>
                <a:defRPr/>
              </a:pPr>
              <a:r>
                <a:rPr lang="en-US" sz="945" kern="0" dirty="0">
                  <a:solidFill>
                    <a:prstClr val="black"/>
                  </a:solidFill>
                  <a:latin typeface="Calibri" panose="020F0502020204030204"/>
                </a:rPr>
                <a:t>notes</a:t>
              </a:r>
            </a:p>
          </p:txBody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55E6883-3CF0-9D1B-526C-676A2552ED99}"/>
              </a:ext>
            </a:extLst>
          </p:cNvPr>
          <p:cNvSpPr/>
          <p:nvPr/>
        </p:nvSpPr>
        <p:spPr>
          <a:xfrm>
            <a:off x="4682461" y="1651471"/>
            <a:ext cx="1160265" cy="248276"/>
          </a:xfrm>
          <a:prstGeom prst="rect">
            <a:avLst/>
          </a:prstGeom>
          <a:solidFill>
            <a:srgbClr val="ADD3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59937">
              <a:defRPr/>
            </a:pPr>
            <a:r>
              <a:rPr lang="en-US" sz="945" b="1" kern="0" dirty="0">
                <a:solidFill>
                  <a:prstClr val="black"/>
                </a:solidFill>
                <a:latin typeface="Calibri" panose="020F0502020204030204"/>
              </a:rPr>
              <a:t>Time-based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56EB5E7-D949-F011-29A4-7FFACC664BA0}"/>
              </a:ext>
            </a:extLst>
          </p:cNvPr>
          <p:cNvSpPr/>
          <p:nvPr/>
        </p:nvSpPr>
        <p:spPr>
          <a:xfrm>
            <a:off x="4682461" y="1040283"/>
            <a:ext cx="1160265" cy="248276"/>
          </a:xfrm>
          <a:prstGeom prst="rect">
            <a:avLst/>
          </a:prstGeom>
          <a:solidFill>
            <a:srgbClr val="ADD3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59937">
              <a:defRPr/>
            </a:pPr>
            <a:r>
              <a:rPr lang="en-US" sz="945" b="1" kern="0" dirty="0">
                <a:solidFill>
                  <a:prstClr val="black"/>
                </a:solidFill>
                <a:latin typeface="Calibri" panose="020F0502020204030204"/>
              </a:rPr>
              <a:t>USCDI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A782684-02AB-1C15-23AB-275886BCAE3F}"/>
              </a:ext>
            </a:extLst>
          </p:cNvPr>
          <p:cNvSpPr/>
          <p:nvPr/>
        </p:nvSpPr>
        <p:spPr>
          <a:xfrm>
            <a:off x="4682046" y="2453644"/>
            <a:ext cx="1160265" cy="309736"/>
          </a:xfrm>
          <a:prstGeom prst="rect">
            <a:avLst/>
          </a:prstGeom>
          <a:solidFill>
            <a:srgbClr val="B3C8F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59937">
              <a:defRPr/>
            </a:pPr>
            <a:r>
              <a:rPr lang="en-US" sz="945" b="1" kern="0" dirty="0">
                <a:solidFill>
                  <a:prstClr val="black"/>
                </a:solidFill>
                <a:latin typeface="Calibri" panose="020F0502020204030204"/>
              </a:rPr>
              <a:t>“Please review”</a:t>
            </a:r>
          </a:p>
          <a:p>
            <a:pPr defTabSz="959937">
              <a:defRPr/>
            </a:pPr>
            <a:r>
              <a:rPr lang="en-US" sz="945" kern="0" dirty="0">
                <a:solidFill>
                  <a:prstClr val="black"/>
                </a:solidFill>
                <a:latin typeface="Calibri" panose="020F0502020204030204"/>
              </a:rPr>
              <a:t>(video, page, etc.)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30985A5-16E1-15D0-E91E-9CBC9F7188F7}"/>
              </a:ext>
            </a:extLst>
          </p:cNvPr>
          <p:cNvSpPr/>
          <p:nvPr/>
        </p:nvSpPr>
        <p:spPr>
          <a:xfrm>
            <a:off x="4682046" y="2819912"/>
            <a:ext cx="1160265" cy="309736"/>
          </a:xfrm>
          <a:prstGeom prst="rect">
            <a:avLst/>
          </a:prstGeom>
          <a:solidFill>
            <a:srgbClr val="B3C8F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59937">
              <a:defRPr/>
            </a:pPr>
            <a:r>
              <a:rPr lang="en-US" sz="945" b="1" kern="0" dirty="0">
                <a:solidFill>
                  <a:prstClr val="black"/>
                </a:solidFill>
                <a:latin typeface="Calibri" panose="020F0502020204030204"/>
              </a:rPr>
              <a:t>“Please contact”</a:t>
            </a:r>
          </a:p>
          <a:p>
            <a:pPr defTabSz="959937">
              <a:defRPr/>
            </a:pPr>
            <a:r>
              <a:rPr lang="en-US" sz="945" kern="0" dirty="0">
                <a:solidFill>
                  <a:prstClr val="black"/>
                </a:solidFill>
                <a:latin typeface="Calibri" panose="020F0502020204030204"/>
              </a:rPr>
              <a:t>(phone / visit)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937EB50-D114-FFB1-10C2-D10BB26EA312}"/>
              </a:ext>
            </a:extLst>
          </p:cNvPr>
          <p:cNvCxnSpPr>
            <a:cxnSpLocks/>
            <a:stCxn id="72" idx="2"/>
            <a:endCxn id="195" idx="0"/>
          </p:cNvCxnSpPr>
          <p:nvPr/>
        </p:nvCxnSpPr>
        <p:spPr>
          <a:xfrm flipH="1">
            <a:off x="3777930" y="2062142"/>
            <a:ext cx="5747" cy="34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99B55E1-82AD-A43E-E4A2-22C39F578291}"/>
              </a:ext>
            </a:extLst>
          </p:cNvPr>
          <p:cNvSpPr/>
          <p:nvPr/>
        </p:nvSpPr>
        <p:spPr>
          <a:xfrm>
            <a:off x="6154036" y="1220005"/>
            <a:ext cx="1160265" cy="1003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59937">
              <a:defRPr/>
            </a:pPr>
            <a:r>
              <a:rPr lang="en-US" sz="945" b="1" kern="0" dirty="0">
                <a:solidFill>
                  <a:prstClr val="black"/>
                </a:solidFill>
                <a:latin typeface="Calibri" panose="020F0502020204030204"/>
              </a:rPr>
              <a:t>Intervention Report</a:t>
            </a:r>
          </a:p>
          <a:p>
            <a:pPr marL="93327" indent="-86661" defTabSz="959937">
              <a:buFont typeface="Arial" panose="020B0604020202020204" pitchFamily="34" charset="0"/>
              <a:buChar char="•"/>
              <a:defRPr/>
            </a:pPr>
            <a:r>
              <a:rPr lang="en-US" sz="945" kern="0" dirty="0">
                <a:solidFill>
                  <a:prstClr val="black"/>
                </a:solidFill>
                <a:latin typeface="Calibri" panose="020F0502020204030204"/>
              </a:rPr>
              <a:t>What was done?</a:t>
            </a:r>
          </a:p>
          <a:p>
            <a:pPr marL="93327" indent="-86661" defTabSz="959937">
              <a:buFont typeface="Arial" panose="020B0604020202020204" pitchFamily="34" charset="0"/>
              <a:buChar char="•"/>
              <a:defRPr/>
            </a:pPr>
            <a:r>
              <a:rPr lang="en-US" sz="945" kern="0" dirty="0">
                <a:solidFill>
                  <a:prstClr val="black"/>
                </a:solidFill>
                <a:latin typeface="Calibri" panose="020F0502020204030204"/>
              </a:rPr>
              <a:t>Was it successful?</a:t>
            </a:r>
          </a:p>
          <a:p>
            <a:pPr marL="93327" indent="-86661" defTabSz="959937">
              <a:buFont typeface="Arial" panose="020B0604020202020204" pitchFamily="34" charset="0"/>
              <a:buChar char="•"/>
              <a:defRPr/>
            </a:pPr>
            <a:r>
              <a:rPr lang="en-US" sz="945" kern="0" dirty="0">
                <a:solidFill>
                  <a:prstClr val="black"/>
                </a:solidFill>
                <a:latin typeface="Calibri" panose="020F0502020204030204"/>
              </a:rPr>
              <a:t>What should happen next?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77358911-41B3-F37E-9730-7281280B252C}"/>
              </a:ext>
            </a:extLst>
          </p:cNvPr>
          <p:cNvCxnSpPr>
            <a:stCxn id="32" idx="2"/>
            <a:endCxn id="129" idx="0"/>
          </p:cNvCxnSpPr>
          <p:nvPr/>
        </p:nvCxnSpPr>
        <p:spPr>
          <a:xfrm>
            <a:off x="2305407" y="2623113"/>
            <a:ext cx="0" cy="2727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D1FE668-15F3-C997-B98A-608B5967DA7C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4355511" y="323089"/>
            <a:ext cx="316907" cy="11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7A59B05-8D65-387B-000D-77CBA90D966D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830380" y="2579254"/>
            <a:ext cx="0" cy="3166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794F70F-AAC3-4E0B-EBE5-221705C2BA22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363812" y="1740294"/>
            <a:ext cx="1740430" cy="278478"/>
          </a:xfrm>
          <a:prstGeom prst="bentConnector3">
            <a:avLst>
              <a:gd name="adj1" fmla="val 9654"/>
            </a:avLst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8199EC8D-B078-DBFE-5AF4-DB8AAECB209F}"/>
              </a:ext>
            </a:extLst>
          </p:cNvPr>
          <p:cNvCxnSpPr>
            <a:cxnSpLocks/>
            <a:stCxn id="15" idx="3"/>
            <a:endCxn id="31" idx="1"/>
          </p:cNvCxnSpPr>
          <p:nvPr/>
        </p:nvCxnSpPr>
        <p:spPr>
          <a:xfrm flipV="1">
            <a:off x="1248168" y="1362137"/>
            <a:ext cx="477107" cy="929690"/>
          </a:xfrm>
          <a:prstGeom prst="bentConnector3">
            <a:avLst>
              <a:gd name="adj1" fmla="val 57423"/>
            </a:avLst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BA223B83-0C63-4CC2-A43D-3BB76B96B91B}"/>
              </a:ext>
            </a:extLst>
          </p:cNvPr>
          <p:cNvCxnSpPr>
            <a:cxnSpLocks/>
            <a:stCxn id="47" idx="3"/>
            <a:endCxn id="32" idx="1"/>
          </p:cNvCxnSpPr>
          <p:nvPr/>
        </p:nvCxnSpPr>
        <p:spPr>
          <a:xfrm flipV="1">
            <a:off x="1457755" y="2182987"/>
            <a:ext cx="267520" cy="1099025"/>
          </a:xfrm>
          <a:prstGeom prst="bentConnector3">
            <a:avLst>
              <a:gd name="adj1" fmla="val 42333"/>
            </a:avLst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FEF585C5-F2FC-8370-B73E-EB541A341417}"/>
              </a:ext>
            </a:extLst>
          </p:cNvPr>
          <p:cNvCxnSpPr>
            <a:cxnSpLocks/>
            <a:stCxn id="47" idx="2"/>
            <a:endCxn id="55" idx="1"/>
          </p:cNvCxnSpPr>
          <p:nvPr/>
        </p:nvCxnSpPr>
        <p:spPr>
          <a:xfrm rot="5400000" flipH="1" flipV="1">
            <a:off x="844866" y="1362370"/>
            <a:ext cx="2291310" cy="2320278"/>
          </a:xfrm>
          <a:prstGeom prst="bentConnector4">
            <a:avLst>
              <a:gd name="adj1" fmla="val -4252"/>
              <a:gd name="adj2" fmla="val 95471"/>
            </a:avLst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7679B272-6CD1-1D49-FDA6-010BB153CDC9}"/>
              </a:ext>
            </a:extLst>
          </p:cNvPr>
          <p:cNvSpPr txBox="1"/>
          <p:nvPr/>
        </p:nvSpPr>
        <p:spPr>
          <a:xfrm>
            <a:off x="751575" y="2525002"/>
            <a:ext cx="327334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5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CA" sz="94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17D5FC93-03F2-4D3D-6632-DC303A0B4ED6}"/>
              </a:ext>
            </a:extLst>
          </p:cNvPr>
          <p:cNvSpPr txBox="1"/>
          <p:nvPr/>
        </p:nvSpPr>
        <p:spPr>
          <a:xfrm>
            <a:off x="1131684" y="2106927"/>
            <a:ext cx="352982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5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endParaRPr lang="en-CA" sz="94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A1DD769-5CA3-A40E-481E-A7779D888415}"/>
              </a:ext>
            </a:extLst>
          </p:cNvPr>
          <p:cNvSpPr txBox="1"/>
          <p:nvPr/>
        </p:nvSpPr>
        <p:spPr>
          <a:xfrm>
            <a:off x="6103506" y="2325090"/>
            <a:ext cx="1254749" cy="1360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b="1" dirty="0">
                <a:latin typeface="Calibri" panose="020F0502020204030204" pitchFamily="34" charset="0"/>
                <a:cs typeface="Calibri" panose="020F0502020204030204" pitchFamily="34" charset="0"/>
              </a:rPr>
              <a:t>Relationships</a:t>
            </a:r>
          </a:p>
          <a:p>
            <a:pPr marL="186654" lvl="1"/>
            <a:r>
              <a:rPr lang="en-US" sz="945" dirty="0">
                <a:latin typeface="Calibri" panose="020F0502020204030204" pitchFamily="34" charset="0"/>
                <a:cs typeface="Calibri" panose="020F0502020204030204" pitchFamily="34" charset="0"/>
              </a:rPr>
              <a:t>Mandatory</a:t>
            </a:r>
          </a:p>
          <a:p>
            <a:pPr marL="186654" lvl="1"/>
            <a:r>
              <a:rPr lang="en-US" sz="945" dirty="0">
                <a:latin typeface="Calibri" panose="020F0502020204030204" pitchFamily="34" charset="0"/>
                <a:cs typeface="Calibri" panose="020F0502020204030204" pitchFamily="34" charset="0"/>
              </a:rPr>
              <a:t>Optional</a:t>
            </a:r>
          </a:p>
          <a:p>
            <a:pPr marL="186654" lvl="1"/>
            <a:endParaRPr lang="en-US" sz="94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93314"/>
            <a:r>
              <a:rPr lang="en-US" sz="945" b="1" dirty="0">
                <a:latin typeface="Calibri" panose="020F0502020204030204" pitchFamily="34" charset="0"/>
                <a:cs typeface="Calibri" panose="020F0502020204030204" pitchFamily="34" charset="0"/>
              </a:rPr>
              <a:t>Functionality</a:t>
            </a:r>
          </a:p>
          <a:p>
            <a:pPr marL="378309" lvl="1" indent="-293314">
              <a:lnSpc>
                <a:spcPct val="200000"/>
              </a:lnSpc>
            </a:pPr>
            <a:r>
              <a:rPr lang="en-CA" sz="945" dirty="0">
                <a:latin typeface="Calibri" panose="020F0502020204030204" pitchFamily="34" charset="0"/>
                <a:cs typeface="Calibri" panose="020F0502020204030204" pitchFamily="34" charset="0"/>
              </a:rPr>
              <a:t>Must support</a:t>
            </a:r>
          </a:p>
          <a:p>
            <a:pPr marL="378309" lvl="1" indent="-293314">
              <a:lnSpc>
                <a:spcPct val="200000"/>
              </a:lnSpc>
            </a:pPr>
            <a:r>
              <a:rPr lang="en-CA" sz="945" dirty="0">
                <a:latin typeface="Calibri" panose="020F0502020204030204" pitchFamily="34" charset="0"/>
                <a:cs typeface="Calibri" panose="020F0502020204030204" pitchFamily="34" charset="0"/>
              </a:rPr>
              <a:t>Should Support</a:t>
            </a: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8CFBBFE0-E496-9D4B-F55D-3DF2AA4A0E69}"/>
              </a:ext>
            </a:extLst>
          </p:cNvPr>
          <p:cNvCxnSpPr/>
          <p:nvPr/>
        </p:nvCxnSpPr>
        <p:spPr>
          <a:xfrm>
            <a:off x="6153374" y="2599111"/>
            <a:ext cx="2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0406F9A4-F441-C956-56DC-D5180E45A25C}"/>
              </a:ext>
            </a:extLst>
          </p:cNvPr>
          <p:cNvCxnSpPr/>
          <p:nvPr/>
        </p:nvCxnSpPr>
        <p:spPr>
          <a:xfrm>
            <a:off x="6152294" y="2738788"/>
            <a:ext cx="20613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A932E84-F4AA-C51A-F5C3-8D7E7E2E6A47}"/>
              </a:ext>
            </a:extLst>
          </p:cNvPr>
          <p:cNvSpPr/>
          <p:nvPr/>
        </p:nvSpPr>
        <p:spPr>
          <a:xfrm>
            <a:off x="6237691" y="3183101"/>
            <a:ext cx="771061" cy="1729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55555-92ED-1355-C842-DC8193210B84}"/>
              </a:ext>
            </a:extLst>
          </p:cNvPr>
          <p:cNvSpPr/>
          <p:nvPr/>
        </p:nvSpPr>
        <p:spPr>
          <a:xfrm>
            <a:off x="6237690" y="3473302"/>
            <a:ext cx="830375" cy="1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BCFE18-2861-7658-6578-331D32294E6D}"/>
              </a:ext>
            </a:extLst>
          </p:cNvPr>
          <p:cNvSpPr/>
          <p:nvPr/>
        </p:nvSpPr>
        <p:spPr>
          <a:xfrm>
            <a:off x="4682301" y="3183102"/>
            <a:ext cx="1160265" cy="432368"/>
          </a:xfrm>
          <a:prstGeom prst="rect">
            <a:avLst/>
          </a:prstGeom>
          <a:solidFill>
            <a:srgbClr val="B3C8F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59937">
              <a:defRPr/>
            </a:pPr>
            <a:r>
              <a:rPr lang="en-US" sz="945" b="1" kern="0" dirty="0">
                <a:solidFill>
                  <a:prstClr val="black"/>
                </a:solidFill>
                <a:latin typeface="Calibri" panose="020F0502020204030204"/>
              </a:rPr>
              <a:t>“Complete form”</a:t>
            </a:r>
          </a:p>
          <a:p>
            <a:pPr defTabSz="959937">
              <a:defRPr/>
            </a:pPr>
            <a:r>
              <a:rPr lang="en-US" sz="945" kern="0" dirty="0">
                <a:solidFill>
                  <a:prstClr val="black"/>
                </a:solidFill>
                <a:latin typeface="Calibri" panose="020F0502020204030204"/>
              </a:rPr>
              <a:t>Questions, feedback, etc.</a:t>
            </a:r>
          </a:p>
        </p:txBody>
      </p:sp>
    </p:spTree>
    <p:extLst>
      <p:ext uri="{BB962C8B-B14F-4D97-AF65-F5344CB8AC3E}">
        <p14:creationId xmlns:p14="http://schemas.microsoft.com/office/powerpoint/2010/main" val="243011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653</TotalTime>
  <Words>185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Measures</dc:title>
  <dc:creator>Paul Chase</dc:creator>
  <cp:lastModifiedBy>Lloyd McKenzie</cp:lastModifiedBy>
  <cp:revision>8</cp:revision>
  <dcterms:created xsi:type="dcterms:W3CDTF">2023-03-21T17:40:16Z</dcterms:created>
  <dcterms:modified xsi:type="dcterms:W3CDTF">2023-04-14T23:38:31Z</dcterms:modified>
</cp:coreProperties>
</file>