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6483350" cy="10079038"/>
  <p:notesSz cx="6858000" cy="9144000"/>
  <p:defaultTextStyle>
    <a:defPPr>
      <a:defRPr lang="en-US"/>
    </a:defPPr>
    <a:lvl1pPr marL="0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1pPr>
    <a:lvl2pPr marL="331177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2pPr>
    <a:lvl3pPr marL="662354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3pPr>
    <a:lvl4pPr marL="993529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4pPr>
    <a:lvl5pPr marL="1324706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5pPr>
    <a:lvl6pPr marL="1655883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6pPr>
    <a:lvl7pPr marL="1987060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7pPr>
    <a:lvl8pPr marL="2318239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8pPr>
    <a:lvl9pPr marL="2649412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>
        <p:scale>
          <a:sx n="180" d="100"/>
          <a:sy n="180" d="100"/>
        </p:scale>
        <p:origin x="1098" y="-6546"/>
      </p:cViewPr>
      <p:guideLst>
        <p:guide orient="horz" pos="3175"/>
        <p:guide pos="20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267" y="3131051"/>
            <a:ext cx="5510848" cy="21604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518" y="5711469"/>
            <a:ext cx="4538345" cy="2575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9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8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7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6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4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4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7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25334" y="753603"/>
            <a:ext cx="1094068" cy="160518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144" y="753603"/>
            <a:ext cx="3174140" cy="160518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53" y="6476738"/>
            <a:ext cx="5510848" cy="2001807"/>
          </a:xfrm>
        </p:spPr>
        <p:txBody>
          <a:bodyPr anchor="t"/>
          <a:lstStyle>
            <a:lvl1pPr algn="l">
              <a:defRPr sz="278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153" y="4271948"/>
            <a:ext cx="5510848" cy="2204788"/>
          </a:xfrm>
        </p:spPr>
        <p:txBody>
          <a:bodyPr anchor="b"/>
          <a:lstStyle>
            <a:lvl1pPr marL="0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1pPr>
            <a:lvl2pPr marL="3091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618323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3pPr>
            <a:lvl4pPr marL="927482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3664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45804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54964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64127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7328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182" y="2351788"/>
            <a:ext cx="2863483" cy="6651702"/>
          </a:xfrm>
        </p:spPr>
        <p:txBody>
          <a:bodyPr/>
          <a:lstStyle>
            <a:lvl1pPr>
              <a:defRPr sz="1858"/>
            </a:lvl1pPr>
            <a:lvl2pPr>
              <a:defRPr sz="1624"/>
            </a:lvl2pPr>
            <a:lvl3pPr>
              <a:defRPr sz="131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5713" y="2351788"/>
            <a:ext cx="2863483" cy="6651702"/>
          </a:xfrm>
        </p:spPr>
        <p:txBody>
          <a:bodyPr/>
          <a:lstStyle>
            <a:lvl1pPr>
              <a:defRPr sz="1858"/>
            </a:lvl1pPr>
            <a:lvl2pPr>
              <a:defRPr sz="1624"/>
            </a:lvl2pPr>
            <a:lvl3pPr>
              <a:defRPr sz="131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81" y="2256125"/>
            <a:ext cx="2864606" cy="940246"/>
          </a:xfrm>
        </p:spPr>
        <p:txBody>
          <a:bodyPr anchor="b"/>
          <a:lstStyle>
            <a:lvl1pPr marL="0" indent="0">
              <a:buNone/>
              <a:defRPr sz="1624" b="1"/>
            </a:lvl1pPr>
            <a:lvl2pPr marL="309161" indent="0">
              <a:buNone/>
              <a:defRPr sz="1315" b="1"/>
            </a:lvl2pPr>
            <a:lvl3pPr marL="618323" indent="0">
              <a:buNone/>
              <a:defRPr sz="1238" b="1"/>
            </a:lvl3pPr>
            <a:lvl4pPr marL="927482" indent="0">
              <a:buNone/>
              <a:defRPr sz="929" b="1"/>
            </a:lvl4pPr>
            <a:lvl5pPr marL="1236645" indent="0">
              <a:buNone/>
              <a:defRPr sz="929" b="1"/>
            </a:lvl5pPr>
            <a:lvl6pPr marL="1545804" indent="0">
              <a:buNone/>
              <a:defRPr sz="929" b="1"/>
            </a:lvl6pPr>
            <a:lvl7pPr marL="1854964" indent="0">
              <a:buNone/>
              <a:defRPr sz="929" b="1"/>
            </a:lvl7pPr>
            <a:lvl8pPr marL="2164127" indent="0">
              <a:buNone/>
              <a:defRPr sz="929" b="1"/>
            </a:lvl8pPr>
            <a:lvl9pPr marL="2473285" indent="0">
              <a:buNone/>
              <a:defRPr sz="9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181" y="3196366"/>
            <a:ext cx="2864606" cy="5807117"/>
          </a:xfrm>
        </p:spPr>
        <p:txBody>
          <a:bodyPr/>
          <a:lstStyle>
            <a:lvl1pPr>
              <a:defRPr sz="1624"/>
            </a:lvl1pPr>
            <a:lvl2pPr>
              <a:defRPr sz="1315"/>
            </a:lvl2pPr>
            <a:lvl3pPr>
              <a:defRPr sz="1238"/>
            </a:lvl3pPr>
            <a:lvl4pPr>
              <a:defRPr sz="929"/>
            </a:lvl4pPr>
            <a:lvl5pPr>
              <a:defRPr sz="929"/>
            </a:lvl5pPr>
            <a:lvl6pPr>
              <a:defRPr sz="929"/>
            </a:lvl6pPr>
            <a:lvl7pPr>
              <a:defRPr sz="929"/>
            </a:lvl7pPr>
            <a:lvl8pPr>
              <a:defRPr sz="929"/>
            </a:lvl8pPr>
            <a:lvl9pPr>
              <a:defRPr sz="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3476" y="2256125"/>
            <a:ext cx="2865732" cy="940246"/>
          </a:xfrm>
        </p:spPr>
        <p:txBody>
          <a:bodyPr anchor="b"/>
          <a:lstStyle>
            <a:lvl1pPr marL="0" indent="0">
              <a:buNone/>
              <a:defRPr sz="1624" b="1"/>
            </a:lvl1pPr>
            <a:lvl2pPr marL="309161" indent="0">
              <a:buNone/>
              <a:defRPr sz="1315" b="1"/>
            </a:lvl2pPr>
            <a:lvl3pPr marL="618323" indent="0">
              <a:buNone/>
              <a:defRPr sz="1238" b="1"/>
            </a:lvl3pPr>
            <a:lvl4pPr marL="927482" indent="0">
              <a:buNone/>
              <a:defRPr sz="929" b="1"/>
            </a:lvl4pPr>
            <a:lvl5pPr marL="1236645" indent="0">
              <a:buNone/>
              <a:defRPr sz="929" b="1"/>
            </a:lvl5pPr>
            <a:lvl6pPr marL="1545804" indent="0">
              <a:buNone/>
              <a:defRPr sz="929" b="1"/>
            </a:lvl6pPr>
            <a:lvl7pPr marL="1854964" indent="0">
              <a:buNone/>
              <a:defRPr sz="929" b="1"/>
            </a:lvl7pPr>
            <a:lvl8pPr marL="2164127" indent="0">
              <a:buNone/>
              <a:defRPr sz="929" b="1"/>
            </a:lvl8pPr>
            <a:lvl9pPr marL="2473285" indent="0">
              <a:buNone/>
              <a:defRPr sz="9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3476" y="3196366"/>
            <a:ext cx="2865732" cy="5807117"/>
          </a:xfrm>
        </p:spPr>
        <p:txBody>
          <a:bodyPr/>
          <a:lstStyle>
            <a:lvl1pPr>
              <a:defRPr sz="1624"/>
            </a:lvl1pPr>
            <a:lvl2pPr>
              <a:defRPr sz="1315"/>
            </a:lvl2pPr>
            <a:lvl3pPr>
              <a:defRPr sz="1238"/>
            </a:lvl3pPr>
            <a:lvl4pPr>
              <a:defRPr sz="929"/>
            </a:lvl4pPr>
            <a:lvl5pPr>
              <a:defRPr sz="929"/>
            </a:lvl5pPr>
            <a:lvl6pPr>
              <a:defRPr sz="929"/>
            </a:lvl6pPr>
            <a:lvl7pPr>
              <a:defRPr sz="929"/>
            </a:lvl7pPr>
            <a:lvl8pPr>
              <a:defRPr sz="929"/>
            </a:lvl8pPr>
            <a:lvl9pPr>
              <a:defRPr sz="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401312"/>
            <a:ext cx="2132978" cy="1707837"/>
          </a:xfrm>
        </p:spPr>
        <p:txBody>
          <a:bodyPr anchor="b"/>
          <a:lstStyle>
            <a:lvl1pPr algn="l">
              <a:defRPr sz="131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827" y="401312"/>
            <a:ext cx="3624375" cy="8602179"/>
          </a:xfrm>
        </p:spPr>
        <p:txBody>
          <a:bodyPr/>
          <a:lstStyle>
            <a:lvl1pPr>
              <a:defRPr sz="2165"/>
            </a:lvl1pPr>
            <a:lvl2pPr>
              <a:defRPr sz="1858"/>
            </a:lvl2pPr>
            <a:lvl3pPr>
              <a:defRPr sz="1624"/>
            </a:lvl3pPr>
            <a:lvl4pPr>
              <a:defRPr sz="1315"/>
            </a:lvl4pPr>
            <a:lvl5pPr>
              <a:defRPr sz="1315"/>
            </a:lvl5pPr>
            <a:lvl6pPr>
              <a:defRPr sz="1315"/>
            </a:lvl6pPr>
            <a:lvl7pPr>
              <a:defRPr sz="1315"/>
            </a:lvl7pPr>
            <a:lvl8pPr>
              <a:defRPr sz="1315"/>
            </a:lvl8pPr>
            <a:lvl9pPr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196" y="2109145"/>
            <a:ext cx="2132978" cy="6894342"/>
          </a:xfrm>
        </p:spPr>
        <p:txBody>
          <a:bodyPr/>
          <a:lstStyle>
            <a:lvl1pPr marL="0" indent="0">
              <a:buNone/>
              <a:defRPr sz="929"/>
            </a:lvl1pPr>
            <a:lvl2pPr marL="309161" indent="0">
              <a:buNone/>
              <a:defRPr sz="696"/>
            </a:lvl2pPr>
            <a:lvl3pPr marL="618323" indent="0">
              <a:buNone/>
              <a:defRPr sz="619"/>
            </a:lvl3pPr>
            <a:lvl4pPr marL="927482" indent="0">
              <a:buNone/>
              <a:defRPr sz="619"/>
            </a:lvl4pPr>
            <a:lvl5pPr marL="1236645" indent="0">
              <a:buNone/>
              <a:defRPr sz="619"/>
            </a:lvl5pPr>
            <a:lvl6pPr marL="1545804" indent="0">
              <a:buNone/>
              <a:defRPr sz="619"/>
            </a:lvl6pPr>
            <a:lvl7pPr marL="1854964" indent="0">
              <a:buNone/>
              <a:defRPr sz="619"/>
            </a:lvl7pPr>
            <a:lvl8pPr marL="2164127" indent="0">
              <a:buNone/>
              <a:defRPr sz="619"/>
            </a:lvl8pPr>
            <a:lvl9pPr marL="2473285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804" y="7055347"/>
            <a:ext cx="3890010" cy="832923"/>
          </a:xfrm>
        </p:spPr>
        <p:txBody>
          <a:bodyPr anchor="b"/>
          <a:lstStyle>
            <a:lvl1pPr algn="l">
              <a:defRPr sz="131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804" y="900591"/>
            <a:ext cx="3890010" cy="6047423"/>
          </a:xfrm>
        </p:spPr>
        <p:txBody>
          <a:bodyPr/>
          <a:lstStyle>
            <a:lvl1pPr marL="0" indent="0">
              <a:buNone/>
              <a:defRPr sz="2165"/>
            </a:lvl1pPr>
            <a:lvl2pPr marL="309161" indent="0">
              <a:buNone/>
              <a:defRPr sz="1858"/>
            </a:lvl2pPr>
            <a:lvl3pPr marL="618323" indent="0">
              <a:buNone/>
              <a:defRPr sz="1624"/>
            </a:lvl3pPr>
            <a:lvl4pPr marL="927482" indent="0">
              <a:buNone/>
              <a:defRPr sz="1315"/>
            </a:lvl4pPr>
            <a:lvl5pPr marL="1236645" indent="0">
              <a:buNone/>
              <a:defRPr sz="1315"/>
            </a:lvl5pPr>
            <a:lvl6pPr marL="1545804" indent="0">
              <a:buNone/>
              <a:defRPr sz="1315"/>
            </a:lvl6pPr>
            <a:lvl7pPr marL="1854964" indent="0">
              <a:buNone/>
              <a:defRPr sz="1315"/>
            </a:lvl7pPr>
            <a:lvl8pPr marL="2164127" indent="0">
              <a:buNone/>
              <a:defRPr sz="1315"/>
            </a:lvl8pPr>
            <a:lvl9pPr marL="2473285" indent="0">
              <a:buNone/>
              <a:defRPr sz="131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804" y="7888260"/>
            <a:ext cx="3890010" cy="1182886"/>
          </a:xfrm>
        </p:spPr>
        <p:txBody>
          <a:bodyPr/>
          <a:lstStyle>
            <a:lvl1pPr marL="0" indent="0">
              <a:buNone/>
              <a:defRPr sz="929"/>
            </a:lvl1pPr>
            <a:lvl2pPr marL="309161" indent="0">
              <a:buNone/>
              <a:defRPr sz="696"/>
            </a:lvl2pPr>
            <a:lvl3pPr marL="618323" indent="0">
              <a:buNone/>
              <a:defRPr sz="619"/>
            </a:lvl3pPr>
            <a:lvl4pPr marL="927482" indent="0">
              <a:buNone/>
              <a:defRPr sz="619"/>
            </a:lvl4pPr>
            <a:lvl5pPr marL="1236645" indent="0">
              <a:buNone/>
              <a:defRPr sz="619"/>
            </a:lvl5pPr>
            <a:lvl6pPr marL="1545804" indent="0">
              <a:buNone/>
              <a:defRPr sz="619"/>
            </a:lvl6pPr>
            <a:lvl7pPr marL="1854964" indent="0">
              <a:buNone/>
              <a:defRPr sz="619"/>
            </a:lvl7pPr>
            <a:lvl8pPr marL="2164127" indent="0">
              <a:buNone/>
              <a:defRPr sz="619"/>
            </a:lvl8pPr>
            <a:lvl9pPr marL="2473285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87" y="403643"/>
            <a:ext cx="5835015" cy="1679840"/>
          </a:xfrm>
          <a:prstGeom prst="rect">
            <a:avLst/>
          </a:prstGeom>
        </p:spPr>
        <p:txBody>
          <a:bodyPr vert="horz" lIns="79928" tIns="39965" rIns="79928" bIns="3996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87" y="2351788"/>
            <a:ext cx="5835015" cy="6651702"/>
          </a:xfrm>
          <a:prstGeom prst="rect">
            <a:avLst/>
          </a:prstGeom>
        </p:spPr>
        <p:txBody>
          <a:bodyPr vert="horz" lIns="79928" tIns="39965" rIns="79928" bIns="3996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183" y="9341783"/>
            <a:ext cx="1512782" cy="53661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5151" y="9341783"/>
            <a:ext cx="2053062" cy="53661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6416" y="9341783"/>
            <a:ext cx="1512782" cy="53661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8323" rtl="0" eaLnBrk="1" latinLnBrk="0" hangingPunct="1">
        <a:spcBef>
          <a:spcPct val="0"/>
        </a:spcBef>
        <a:buNone/>
        <a:defRPr sz="2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870" indent="-231870" algn="l" defTabSz="618323" rtl="0" eaLnBrk="1" latinLnBrk="0" hangingPunct="1">
        <a:spcBef>
          <a:spcPct val="20000"/>
        </a:spcBef>
        <a:buFont typeface="Arial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1pPr>
      <a:lvl2pPr marL="502386" indent="-193224" algn="l" defTabSz="618323" rtl="0" eaLnBrk="1" latinLnBrk="0" hangingPunct="1">
        <a:spcBef>
          <a:spcPct val="20000"/>
        </a:spcBef>
        <a:buFont typeface="Arial" pitchFamily="34" charset="0"/>
        <a:buChar char="–"/>
        <a:defRPr sz="1858" kern="1200">
          <a:solidFill>
            <a:schemeClr val="tx1"/>
          </a:solidFill>
          <a:latin typeface="+mn-lt"/>
          <a:ea typeface="+mn-ea"/>
          <a:cs typeface="+mn-cs"/>
        </a:defRPr>
      </a:lvl2pPr>
      <a:lvl3pPr marL="772901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3pPr>
      <a:lvl4pPr marL="1082062" indent="-154582" algn="l" defTabSz="618323" rtl="0" eaLnBrk="1" latinLnBrk="0" hangingPunct="1">
        <a:spcBef>
          <a:spcPct val="20000"/>
        </a:spcBef>
        <a:buFont typeface="Arial" pitchFamily="34" charset="0"/>
        <a:buChar char="–"/>
        <a:defRPr sz="1315" kern="1200">
          <a:solidFill>
            <a:schemeClr val="tx1"/>
          </a:solidFill>
          <a:latin typeface="+mn-lt"/>
          <a:ea typeface="+mn-ea"/>
          <a:cs typeface="+mn-cs"/>
        </a:defRPr>
      </a:lvl4pPr>
      <a:lvl5pPr marL="1391225" indent="-154582" algn="l" defTabSz="618323" rtl="0" eaLnBrk="1" latinLnBrk="0" hangingPunct="1">
        <a:spcBef>
          <a:spcPct val="20000"/>
        </a:spcBef>
        <a:buFont typeface="Arial" pitchFamily="34" charset="0"/>
        <a:buChar char="»"/>
        <a:defRPr sz="1315" kern="1200">
          <a:solidFill>
            <a:schemeClr val="tx1"/>
          </a:solidFill>
          <a:latin typeface="+mn-lt"/>
          <a:ea typeface="+mn-ea"/>
          <a:cs typeface="+mn-cs"/>
        </a:defRPr>
      </a:lvl5pPr>
      <a:lvl6pPr marL="1700384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6pPr>
      <a:lvl7pPr marL="2009546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7pPr>
      <a:lvl8pPr marL="2318707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8pPr>
      <a:lvl9pPr marL="2627867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09161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18323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27482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36645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45804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54964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27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473285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772268" y="149615"/>
            <a:ext cx="1204195" cy="346409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Filler</a:t>
            </a:r>
            <a:br>
              <a:rPr lang="en-US" sz="929" b="1" dirty="0">
                <a:ea typeface="ＭＳ Ｐゴシック" pitchFamily="34" charset="-128"/>
                <a:cs typeface="Calibri" pitchFamily="34" charset="0"/>
              </a:rPr>
            </a:b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(e.g. EHR System)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976463" y="149615"/>
            <a:ext cx="1204195" cy="346409"/>
          </a:xfrm>
          <a:prstGeom prst="rect">
            <a:avLst/>
          </a:prstGeom>
          <a:solidFill>
            <a:srgbClr val="FBFEDA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Manager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184963" y="149615"/>
            <a:ext cx="1204195" cy="346409"/>
          </a:xfrm>
          <a:prstGeom prst="rect">
            <a:avLst/>
          </a:prstGeom>
          <a:solidFill>
            <a:schemeClr val="accent2">
              <a:lumMod val="20000"/>
              <a:lumOff val="80000"/>
              <a:alpha val="8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Response Manager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72268" y="149607"/>
            <a:ext cx="1204195" cy="97788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3" name="Rectangle 92"/>
          <p:cNvSpPr/>
          <p:nvPr/>
        </p:nvSpPr>
        <p:spPr>
          <a:xfrm>
            <a:off x="1976463" y="149612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4" name="Rectangle 93"/>
          <p:cNvSpPr/>
          <p:nvPr/>
        </p:nvSpPr>
        <p:spPr>
          <a:xfrm>
            <a:off x="3180676" y="149611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5" name="Rounded Rectangle 94"/>
          <p:cNvSpPr/>
          <p:nvPr/>
        </p:nvSpPr>
        <p:spPr>
          <a:xfrm>
            <a:off x="858290" y="6578266"/>
            <a:ext cx="1032167" cy="52362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6. EHR system allows for data-entry and correction of Questionnaire Response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5709584" y="9397325"/>
            <a:ext cx="527226" cy="362030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ea typeface="ＭＳ Ｐゴシック" pitchFamily="34" charset="-128"/>
                <a:cs typeface="Calibri" pitchFamily="34" charset="0"/>
              </a:rPr>
              <a:t>End process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858290" y="7942800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7. The EHR system transmits completed Questionnaire Response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477019" y="7989661"/>
            <a:ext cx="1032167" cy="485576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8. The External Data Repository receives the Questionnaire Response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858290" y="2786997"/>
            <a:ext cx="1032167" cy="986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requests populated Questionnaire Response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96" b="1" dirty="0">
              <a:solidFill>
                <a:prstClr val="white"/>
              </a:solidFill>
              <a:ea typeface="ＭＳ Ｐゴシック" pitchFamily="34" charset="-128"/>
              <a:cs typeface="Calibri" pitchFamily="34" charset="0"/>
            </a:endParaRP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OPTIONAL: Sends some patient data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858290" y="5999815"/>
            <a:ext cx="1032167" cy="46187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5. EHR system displays Questionnaire Response to user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091161" y="4531895"/>
            <a:ext cx="1032167" cy="584116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4.2.3. Form/Template repository sends partially populated Questionnaire Response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58290" y="5179742"/>
            <a:ext cx="1032167" cy="7160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Questionnaire Response is auto-populated with EHR-derived patient data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2091161" y="2991485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4.2.1. Form repository receives request for populated Questionnaire Response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477019" y="8590707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9. The External Data Repository stores the Questionnaire Response in standard format</a:t>
            </a:r>
          </a:p>
        </p:txBody>
      </p:sp>
      <p:cxnSp>
        <p:nvCxnSpPr>
          <p:cNvPr id="105" name="Straight Arrow Connector 104"/>
          <p:cNvCxnSpPr>
            <a:cxnSpLocks/>
            <a:stCxn id="99" idx="3"/>
            <a:endCxn id="103" idx="1"/>
          </p:cNvCxnSpPr>
          <p:nvPr/>
        </p:nvCxnSpPr>
        <p:spPr>
          <a:xfrm>
            <a:off x="1890458" y="3280162"/>
            <a:ext cx="200703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116" idx="2"/>
            <a:endCxn id="101" idx="0"/>
          </p:cNvCxnSpPr>
          <p:nvPr/>
        </p:nvCxnSpPr>
        <p:spPr>
          <a:xfrm>
            <a:off x="2607231" y="4400385"/>
            <a:ext cx="0" cy="1315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101" idx="1"/>
            <a:endCxn id="114" idx="3"/>
          </p:cNvCxnSpPr>
          <p:nvPr/>
        </p:nvCxnSpPr>
        <p:spPr>
          <a:xfrm flipH="1">
            <a:off x="1890458" y="4823953"/>
            <a:ext cx="200703" cy="1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100" idx="0"/>
          </p:cNvCxnSpPr>
          <p:nvPr/>
        </p:nvCxnSpPr>
        <p:spPr>
          <a:xfrm>
            <a:off x="1374361" y="5895835"/>
            <a:ext cx="0" cy="1039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100" idx="2"/>
            <a:endCxn id="95" idx="0"/>
          </p:cNvCxnSpPr>
          <p:nvPr/>
        </p:nvCxnSpPr>
        <p:spPr>
          <a:xfrm>
            <a:off x="1374361" y="6461697"/>
            <a:ext cx="0" cy="116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  <a:stCxn id="95" idx="2"/>
            <a:endCxn id="118" idx="0"/>
          </p:cNvCxnSpPr>
          <p:nvPr/>
        </p:nvCxnSpPr>
        <p:spPr>
          <a:xfrm>
            <a:off x="1374364" y="7101890"/>
            <a:ext cx="0" cy="119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3"/>
            <a:endCxn id="98" idx="1"/>
          </p:cNvCxnSpPr>
          <p:nvPr/>
        </p:nvCxnSpPr>
        <p:spPr>
          <a:xfrm>
            <a:off x="1890451" y="8231474"/>
            <a:ext cx="2586561" cy="9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2"/>
            <a:endCxn id="104" idx="0"/>
          </p:cNvCxnSpPr>
          <p:nvPr/>
        </p:nvCxnSpPr>
        <p:spPr>
          <a:xfrm>
            <a:off x="4993093" y="8475230"/>
            <a:ext cx="0" cy="1154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61" idx="3"/>
            <a:endCxn id="96" idx="1"/>
          </p:cNvCxnSpPr>
          <p:nvPr/>
        </p:nvCxnSpPr>
        <p:spPr>
          <a:xfrm flipV="1">
            <a:off x="5509689" y="9578343"/>
            <a:ext cx="199894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858290" y="4583972"/>
            <a:ext cx="1032167" cy="480295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4.2.4. EHR System receives correct Questionnaire Response</a:t>
            </a:r>
          </a:p>
        </p:txBody>
      </p:sp>
      <p:cxnSp>
        <p:nvCxnSpPr>
          <p:cNvPr id="115" name="Straight Arrow Connector 114"/>
          <p:cNvCxnSpPr>
            <a:stCxn id="114" idx="2"/>
            <a:endCxn id="102" idx="0"/>
          </p:cNvCxnSpPr>
          <p:nvPr/>
        </p:nvCxnSpPr>
        <p:spPr>
          <a:xfrm>
            <a:off x="1374356" y="5064273"/>
            <a:ext cx="0" cy="115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091161" y="3684294"/>
            <a:ext cx="1032167" cy="7160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Questionnaire Response is pre-populated with EHR-provided patient data</a:t>
            </a:r>
          </a:p>
        </p:txBody>
      </p:sp>
      <p:cxnSp>
        <p:nvCxnSpPr>
          <p:cNvPr id="117" name="Straight Arrow Connector 116"/>
          <p:cNvCxnSpPr>
            <a:stCxn id="103" idx="2"/>
            <a:endCxn id="116" idx="0"/>
          </p:cNvCxnSpPr>
          <p:nvPr/>
        </p:nvCxnSpPr>
        <p:spPr>
          <a:xfrm>
            <a:off x="2607227" y="3568827"/>
            <a:ext cx="0" cy="115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858290" y="7221155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6.1.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stores structured data (locally or via Form Processor)</a:t>
            </a:r>
          </a:p>
        </p:txBody>
      </p:sp>
      <p:cxnSp>
        <p:nvCxnSpPr>
          <p:cNvPr id="119" name="Straight Arrow Connector 118"/>
          <p:cNvCxnSpPr>
            <a:cxnSpLocks/>
            <a:stCxn id="118" idx="2"/>
            <a:endCxn id="97" idx="0"/>
          </p:cNvCxnSpPr>
          <p:nvPr/>
        </p:nvCxnSpPr>
        <p:spPr>
          <a:xfrm>
            <a:off x="1374364" y="7815238"/>
            <a:ext cx="0" cy="1275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87711" y="665842"/>
            <a:ext cx="527226" cy="362030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ea typeface="ＭＳ Ｐゴシック" pitchFamily="34" charset="-128"/>
                <a:cs typeface="Calibri" pitchFamily="34" charset="0"/>
              </a:rPr>
              <a:t>Start process</a:t>
            </a:r>
          </a:p>
        </p:txBody>
      </p:sp>
      <p:cxnSp>
        <p:nvCxnSpPr>
          <p:cNvPr id="121" name="Straight Arrow Connector 120"/>
          <p:cNvCxnSpPr>
            <a:cxnSpLocks/>
            <a:stCxn id="120" idx="3"/>
            <a:endCxn id="40" idx="1"/>
          </p:cNvCxnSpPr>
          <p:nvPr/>
        </p:nvCxnSpPr>
        <p:spPr>
          <a:xfrm flipV="1">
            <a:off x="714926" y="846339"/>
            <a:ext cx="145844" cy="5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98"/>
          <p:cNvSpPr/>
          <p:nvPr/>
        </p:nvSpPr>
        <p:spPr>
          <a:xfrm>
            <a:off x="860782" y="611488"/>
            <a:ext cx="1032167" cy="469684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1. EHR system requests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1" name="Rounded Rectangle 98"/>
          <p:cNvSpPr/>
          <p:nvPr/>
        </p:nvSpPr>
        <p:spPr>
          <a:xfrm>
            <a:off x="2062484" y="607169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2. EHR system receives request for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3" name="Rounded Rectangle 98"/>
          <p:cNvSpPr/>
          <p:nvPr/>
        </p:nvSpPr>
        <p:spPr>
          <a:xfrm>
            <a:off x="2062484" y="1195690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3. EHR system returns requested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4" name="Rounded Rectangle 98"/>
          <p:cNvSpPr/>
          <p:nvPr/>
        </p:nvSpPr>
        <p:spPr>
          <a:xfrm>
            <a:off x="858734" y="1192752"/>
            <a:ext cx="1032167" cy="47762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 EHR system prepares Questionnaire to render to user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45" name="Straight Arrow Connector 44"/>
          <p:cNvCxnSpPr>
            <a:cxnSpLocks/>
            <a:stCxn id="40" idx="3"/>
            <a:endCxn id="41" idx="1"/>
          </p:cNvCxnSpPr>
          <p:nvPr/>
        </p:nvCxnSpPr>
        <p:spPr>
          <a:xfrm flipV="1">
            <a:off x="1892949" y="844515"/>
            <a:ext cx="169534" cy="18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3" idx="1"/>
            <a:endCxn id="44" idx="3"/>
          </p:cNvCxnSpPr>
          <p:nvPr/>
        </p:nvCxnSpPr>
        <p:spPr>
          <a:xfrm flipH="1" flipV="1">
            <a:off x="1890893" y="1431559"/>
            <a:ext cx="171583" cy="1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1" idx="2"/>
            <a:endCxn id="43" idx="0"/>
          </p:cNvCxnSpPr>
          <p:nvPr/>
        </p:nvCxnSpPr>
        <p:spPr>
          <a:xfrm>
            <a:off x="2578570" y="1081841"/>
            <a:ext cx="1" cy="1138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53" idx="2"/>
            <a:endCxn id="99" idx="0"/>
          </p:cNvCxnSpPr>
          <p:nvPr/>
        </p:nvCxnSpPr>
        <p:spPr>
          <a:xfrm>
            <a:off x="1373312" y="2532861"/>
            <a:ext cx="1063" cy="254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endCxn id="102" idx="1"/>
          </p:cNvCxnSpPr>
          <p:nvPr/>
        </p:nvCxnSpPr>
        <p:spPr>
          <a:xfrm rot="5400000">
            <a:off x="-329501" y="3833924"/>
            <a:ext cx="2891634" cy="516079"/>
          </a:xfrm>
          <a:prstGeom prst="bentConnector4">
            <a:avLst>
              <a:gd name="adj1" fmla="val -311"/>
              <a:gd name="adj2" fmla="val 1370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cxnSpLocks/>
            <a:endCxn id="100" idx="1"/>
          </p:cNvCxnSpPr>
          <p:nvPr/>
        </p:nvCxnSpPr>
        <p:spPr>
          <a:xfrm rot="16200000" flipH="1">
            <a:off x="337982" y="5710460"/>
            <a:ext cx="851036" cy="18956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88963" y="146740"/>
            <a:ext cx="1204195" cy="346409"/>
          </a:xfrm>
          <a:prstGeom prst="rect">
            <a:avLst/>
          </a:prstGeom>
          <a:solidFill>
            <a:srgbClr val="DAFAFE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Receiver and/or Form </a:t>
            </a:r>
            <a:r>
              <a:rPr lang="en-US" sz="929" b="1" dirty="0" err="1">
                <a:ea typeface="ＭＳ Ｐゴシック" pitchFamily="34" charset="-128"/>
                <a:cs typeface="Calibri" pitchFamily="34" charset="0"/>
              </a:rPr>
              <a:t>Archiver</a:t>
            </a:r>
            <a:endParaRPr lang="en-US" sz="929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84675" y="151019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53" name="Rounded Rectangle 98"/>
          <p:cNvSpPr/>
          <p:nvPr/>
        </p:nvSpPr>
        <p:spPr>
          <a:xfrm>
            <a:off x="857228" y="1781823"/>
            <a:ext cx="1032167" cy="75104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4.1.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retrieves existing Questionnaire Response already in progress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4" name="Rounded Rectangle 98"/>
          <p:cNvSpPr/>
          <p:nvPr/>
        </p:nvSpPr>
        <p:spPr>
          <a:xfrm>
            <a:off x="3272288" y="1920003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4.1.1. Form Response Manager returns existing Questionnaire Response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3" name="Straight Arrow Connector 2"/>
          <p:cNvCxnSpPr>
            <a:stCxn id="53" idx="3"/>
            <a:endCxn id="54" idx="1"/>
          </p:cNvCxnSpPr>
          <p:nvPr/>
        </p:nvCxnSpPr>
        <p:spPr>
          <a:xfrm flipV="1">
            <a:off x="1889396" y="2157338"/>
            <a:ext cx="1382892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4" idx="2"/>
            <a:endCxn id="53" idx="0"/>
          </p:cNvCxnSpPr>
          <p:nvPr/>
        </p:nvCxnSpPr>
        <p:spPr>
          <a:xfrm flipH="1">
            <a:off x="1373310" y="1670364"/>
            <a:ext cx="1506" cy="1114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98"/>
          <p:cNvSpPr/>
          <p:nvPr/>
        </p:nvSpPr>
        <p:spPr>
          <a:xfrm>
            <a:off x="3272287" y="7281846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6.1.1. Form Response Manager stores draft Questionnaire Response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63" name="Straight Arrow Connector 62"/>
          <p:cNvCxnSpPr>
            <a:cxnSpLocks/>
            <a:stCxn id="118" idx="3"/>
            <a:endCxn id="62" idx="1"/>
          </p:cNvCxnSpPr>
          <p:nvPr/>
        </p:nvCxnSpPr>
        <p:spPr>
          <a:xfrm>
            <a:off x="1890458" y="7518191"/>
            <a:ext cx="1381831" cy="9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62" idx="0"/>
            <a:endCxn id="54" idx="2"/>
          </p:cNvCxnSpPr>
          <p:nvPr/>
        </p:nvCxnSpPr>
        <p:spPr>
          <a:xfrm flipV="1">
            <a:off x="3788374" y="2394686"/>
            <a:ext cx="1" cy="48871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117">
            <a:extLst>
              <a:ext uri="{FF2B5EF4-FFF2-40B4-BE49-F238E27FC236}">
                <a16:creationId xmlns:a16="http://schemas.microsoft.com/office/drawing/2014/main" id="{798FF03B-B1B2-4EBA-B2F8-959722148F5A}"/>
              </a:ext>
            </a:extLst>
          </p:cNvPr>
          <p:cNvSpPr/>
          <p:nvPr/>
        </p:nvSpPr>
        <p:spPr>
          <a:xfrm>
            <a:off x="860392" y="9281302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10.1.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extracts data from Questionnaire Response</a:t>
            </a:r>
          </a:p>
        </p:txBody>
      </p:sp>
      <p:sp>
        <p:nvSpPr>
          <p:cNvPr id="61" name="Rounded Rectangle 117">
            <a:extLst>
              <a:ext uri="{FF2B5EF4-FFF2-40B4-BE49-F238E27FC236}">
                <a16:creationId xmlns:a16="http://schemas.microsoft.com/office/drawing/2014/main" id="{B13BA5FD-C23B-459F-BCC9-D00394347142}"/>
              </a:ext>
            </a:extLst>
          </p:cNvPr>
          <p:cNvSpPr/>
          <p:nvPr/>
        </p:nvSpPr>
        <p:spPr>
          <a:xfrm>
            <a:off x="4477525" y="9281303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10.2.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Data Repository extracts data from Questionnaire 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B41073-2153-49BE-9D8C-4AE851D99295}"/>
              </a:ext>
            </a:extLst>
          </p:cNvPr>
          <p:cNvCxnSpPr>
            <a:cxnSpLocks/>
            <a:stCxn id="97" idx="2"/>
            <a:endCxn id="60" idx="0"/>
          </p:cNvCxnSpPr>
          <p:nvPr/>
        </p:nvCxnSpPr>
        <p:spPr>
          <a:xfrm>
            <a:off x="1374371" y="8520148"/>
            <a:ext cx="2104" cy="7611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EE45EC-FA02-4168-96F5-0E53B5F3B8F6}"/>
              </a:ext>
            </a:extLst>
          </p:cNvPr>
          <p:cNvCxnSpPr>
            <a:cxnSpLocks/>
            <a:stCxn id="104" idx="2"/>
            <a:endCxn id="61" idx="0"/>
          </p:cNvCxnSpPr>
          <p:nvPr/>
        </p:nvCxnSpPr>
        <p:spPr>
          <a:xfrm>
            <a:off x="4993102" y="9168053"/>
            <a:ext cx="507" cy="1132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B0389D5-F318-4EE2-8B3E-CA36A27C50EC}"/>
              </a:ext>
            </a:extLst>
          </p:cNvPr>
          <p:cNvCxnSpPr>
            <a:stCxn id="104" idx="3"/>
            <a:endCxn id="96" idx="0"/>
          </p:cNvCxnSpPr>
          <p:nvPr/>
        </p:nvCxnSpPr>
        <p:spPr>
          <a:xfrm>
            <a:off x="5509186" y="8879378"/>
            <a:ext cx="464013" cy="5179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05AFCB-176E-411D-8F54-3F7328DC8DF9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245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Raman Dhanoa</cp:lastModifiedBy>
  <cp:revision>33</cp:revision>
  <dcterms:created xsi:type="dcterms:W3CDTF">2013-03-28T19:32:28Z</dcterms:created>
  <dcterms:modified xsi:type="dcterms:W3CDTF">2025-06-29T06:15:34Z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