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C6F5-5D0B-F3A6-FEF9-DBFE5563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E5C-4446-863C-3487-3E5D788B7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5041-CAA6-60C1-8AFB-F409B89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D3A3-7D37-F58B-CC9C-015D4AA4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FED2-2524-E46C-DB1A-4ED52AAD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B347-C107-4792-40CD-49175818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56E6-549D-D49F-370D-6832BCE4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FD3-79F7-40D7-227F-3ACE557F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73B5-6D60-8725-1BAD-4ADC24A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BE6B-29DA-FE7F-6C95-26DA402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17FB-1866-20F4-9420-6A8325ADE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014A-CADD-978F-0B03-A2AD6F23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3E07-4407-3A20-1F77-098834CA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14CE-BD21-B53B-C416-1321A5E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F90-3F16-6C62-9292-EBB1750F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1A81-4E42-0F2A-7DB9-FBB1872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E9ED-6409-BB99-01A0-2B4B2E11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66D8-36EC-4926-C3A6-CC710FC0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DA3B-9D23-6BBF-26D7-5BDB180E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EA40-BB88-2B17-9CC1-A2329BCC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347F-EC91-DD4F-540F-37EC726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FF2C-15F1-681E-71B8-7C5505C5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436E-0ACB-D3D3-B864-65F0F68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8D91-2596-1DB5-5049-570C9400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2B8D-1B74-267C-4DCC-234843C3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97FA-4727-517A-9A9C-8AE264FC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1D13-AD08-6990-4B9D-AF5DBB06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BEDC-0CBC-80A9-2EDD-5D8B5B6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9CBBE-92CB-7615-7424-0FAE8516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9E258-C222-FFE6-3120-EB139B85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41CC-2790-0852-D792-0F0C8893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8F5-E57F-B388-72CA-77EA2702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913-89BD-DC76-FB42-EE5B550D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BF73-D038-F7DE-BDCD-DDE559F4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B18E1-7E6A-DB16-8507-CFFDFB17A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E70C3-7822-BE60-1AC2-4E6FC106B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C2F52-A449-EE8A-3CBE-FCBA8BF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6F5D7-F8E6-5444-6953-A03B4A2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06B89-4017-5424-57AF-A22F92D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81D-3E51-89B3-1C26-E3094FB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031E1-0742-ACF9-5A38-DE265730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EC9D-B5E2-EBBD-9546-BD10B3B4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0D7E-A938-2057-3A04-030E2978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4CC36-95B5-1417-0096-2397162F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80EBC-005A-7A8F-5709-A58DB3E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1B47-4D11-047D-A540-055C37D8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50C5-B91A-030D-55D6-B3377457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E924-6120-E9DD-B8A6-E1222974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5AE5-301E-4150-5C58-1DFC740E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C663-2613-15C1-D37A-7C008A7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2ABA-3C11-F051-0BDC-97121563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42EA-1E89-499D-03AB-E71F1B8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53B4-688A-2D27-BDF8-568DECB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2CC9B-56D0-322A-2EFB-3133B33E3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12EF-5138-EE0D-FF9E-50E52B5A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0B15-1FC9-063F-E845-2C3FDF4C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27792-C4D7-4DDB-CDE8-1BF447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1A74-085A-15DC-3BAE-7EF310D5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73B9-3D0D-FAD3-1176-51E0CEB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DD30F-C5A0-ADBE-2632-729BFC34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9E3-15FC-96BF-62F1-7BADF22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73D3-6012-4526-BB34-1B4AC2D455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2458-2F40-63F8-92B9-467193A1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2EC2-5B89-F31B-E304-E904AA81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A3C-A818-46C8-A128-56EA49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5549-6A19-B0B1-771C-1583FB9C2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CQF US Common 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D30DE-3B49-215C-1E2D-01B236372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879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2DD6-0937-CA97-6C0E-054AC670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415E-C828-02EC-2D2C-879D06EA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As a FHIR Community Process IG (permanently)</a:t>
            </a:r>
          </a:p>
          <a:p>
            <a:r>
              <a:rPr lang="en-US" dirty="0"/>
              <a:t>B: As an HL7 IG (as soon as possible and permanently)</a:t>
            </a:r>
          </a:p>
          <a:p>
            <a:r>
              <a:rPr lang="en-US" dirty="0"/>
              <a:t>C: Hybrid (FCP now, HL7 IG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B560-26CF-5440-E2CB-0B4C6F33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F1B53-F0F5-E3B7-EAFA-1284E360BE04}"/>
              </a:ext>
            </a:extLst>
          </p:cNvPr>
          <p:cNvSpPr/>
          <p:nvPr/>
        </p:nvSpPr>
        <p:spPr>
          <a:xfrm>
            <a:off x="1584251" y="5174512"/>
            <a:ext cx="1559441" cy="113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US</a:t>
            </a:r>
          </a:p>
          <a:p>
            <a:pPr algn="ctr"/>
            <a:r>
              <a:rPr lang="en-US" dirty="0"/>
              <a:t>(DaVinci CQL Support)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C573A-9BC8-6588-97A8-7A4F491C17B7}"/>
              </a:ext>
            </a:extLst>
          </p:cNvPr>
          <p:cNvSpPr/>
          <p:nvPr/>
        </p:nvSpPr>
        <p:spPr>
          <a:xfrm>
            <a:off x="1584251" y="3505200"/>
            <a:ext cx="1559441" cy="113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Common (FHIR Common Assets)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3109D-E890-4447-89C8-F3DEAB2BA3C6}"/>
              </a:ext>
            </a:extLst>
          </p:cNvPr>
          <p:cNvSpPr/>
          <p:nvPr/>
        </p:nvSpPr>
        <p:spPr>
          <a:xfrm>
            <a:off x="1584250" y="1835888"/>
            <a:ext cx="1559441" cy="1134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CQL With FHIR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B9113F-BC45-F1D8-F9F7-D0E8EC031951}"/>
              </a:ext>
            </a:extLst>
          </p:cNvPr>
          <p:cNvSpPr/>
          <p:nvPr/>
        </p:nvSpPr>
        <p:spPr>
          <a:xfrm rot="16200000">
            <a:off x="2164326" y="4764555"/>
            <a:ext cx="399287" cy="284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AE4559-D004-136A-CA2E-8BEB64335137}"/>
              </a:ext>
            </a:extLst>
          </p:cNvPr>
          <p:cNvSpPr/>
          <p:nvPr/>
        </p:nvSpPr>
        <p:spPr>
          <a:xfrm rot="16200000">
            <a:off x="2164326" y="3095243"/>
            <a:ext cx="399287" cy="284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E4401-E05F-B044-2997-1747931D7066}"/>
              </a:ext>
            </a:extLst>
          </p:cNvPr>
          <p:cNvSpPr txBox="1"/>
          <p:nvPr/>
        </p:nvSpPr>
        <p:spPr>
          <a:xfrm>
            <a:off x="3664687" y="1941292"/>
            <a:ext cx="649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CQL With FHIR provides </a:t>
            </a:r>
            <a:r>
              <a:rPr lang="en-US" dirty="0">
                <a:highlight>
                  <a:srgbClr val="FFFF00"/>
                </a:highlight>
              </a:rPr>
              <a:t>guidance and conformance</a:t>
            </a:r>
            <a:r>
              <a:rPr lang="en-US" dirty="0"/>
              <a:t> for </a:t>
            </a:r>
            <a:r>
              <a:rPr lang="en-US" dirty="0">
                <a:highlight>
                  <a:srgbClr val="FFFF00"/>
                </a:highlight>
              </a:rPr>
              <a:t>universal realm</a:t>
            </a:r>
            <a:r>
              <a:rPr lang="en-US" dirty="0"/>
              <a:t> content making use of CQL and publishing that content as part of FHIR implementation guides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78A55-5099-2FF8-5838-6835860E1CDE}"/>
              </a:ext>
            </a:extLst>
          </p:cNvPr>
          <p:cNvSpPr txBox="1"/>
          <p:nvPr/>
        </p:nvSpPr>
        <p:spPr>
          <a:xfrm>
            <a:off x="3664687" y="3610604"/>
            <a:ext cx="649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CQF Common FHIR Assets provides re-usable content (</a:t>
            </a:r>
            <a:r>
              <a:rPr lang="en-US" dirty="0">
                <a:highlight>
                  <a:srgbClr val="FFFF00"/>
                </a:highlight>
              </a:rPr>
              <a:t>shared libraries</a:t>
            </a:r>
            <a:r>
              <a:rPr lang="en-US" dirty="0"/>
              <a:t>) for </a:t>
            </a:r>
            <a:r>
              <a:rPr lang="en-US" dirty="0">
                <a:highlight>
                  <a:srgbClr val="FFFF00"/>
                </a:highlight>
              </a:rPr>
              <a:t>universal realm</a:t>
            </a:r>
            <a:r>
              <a:rPr lang="en-US" dirty="0"/>
              <a:t> content making use of CQL and publishing that content as part of FHIR implementation guides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02B4F-0185-4AF6-B764-F1E63934AE56}"/>
              </a:ext>
            </a:extLst>
          </p:cNvPr>
          <p:cNvSpPr txBox="1"/>
          <p:nvPr/>
        </p:nvSpPr>
        <p:spPr>
          <a:xfrm>
            <a:off x="3664687" y="5279916"/>
            <a:ext cx="649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CQF US Common FHIR Assets provides re-usable content (</a:t>
            </a:r>
            <a:r>
              <a:rPr lang="en-US" dirty="0">
                <a:highlight>
                  <a:srgbClr val="FFFF00"/>
                </a:highlight>
              </a:rPr>
              <a:t>shared libraries</a:t>
            </a:r>
            <a:r>
              <a:rPr lang="en-US" dirty="0"/>
              <a:t>) for </a:t>
            </a:r>
            <a:r>
              <a:rPr lang="en-US" dirty="0">
                <a:highlight>
                  <a:srgbClr val="FFFF00"/>
                </a:highlight>
              </a:rPr>
              <a:t>US realm</a:t>
            </a:r>
            <a:r>
              <a:rPr lang="en-US" dirty="0"/>
              <a:t> content making use of CQL and publishing that content as part of FHIR implementation guides</a:t>
            </a:r>
          </a:p>
        </p:txBody>
      </p:sp>
    </p:spTree>
    <p:extLst>
      <p:ext uri="{BB962C8B-B14F-4D97-AF65-F5344CB8AC3E}">
        <p14:creationId xmlns:p14="http://schemas.microsoft.com/office/powerpoint/2010/main" val="28010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1E07-050B-1608-0CC6-7AF7BFA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HL7 Balloted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51B79D-02DB-91C3-612B-DFA673C24663}"/>
              </a:ext>
            </a:extLst>
          </p:cNvPr>
          <p:cNvSpPr/>
          <p:nvPr/>
        </p:nvSpPr>
        <p:spPr>
          <a:xfrm>
            <a:off x="1584251" y="5174512"/>
            <a:ext cx="1559441" cy="113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US</a:t>
            </a:r>
          </a:p>
          <a:p>
            <a:pPr algn="ctr"/>
            <a:r>
              <a:rPr lang="en-US" dirty="0"/>
              <a:t>(includes DaVinci CQL Support)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834C3-82EE-6E18-E057-96135EDB2E48}"/>
              </a:ext>
            </a:extLst>
          </p:cNvPr>
          <p:cNvSpPr/>
          <p:nvPr/>
        </p:nvSpPr>
        <p:spPr>
          <a:xfrm>
            <a:off x="1584251" y="3505200"/>
            <a:ext cx="1559441" cy="113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Common (FHIR Common Assets)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52CD4-13B8-42A8-1E7F-BA0CF7E65D12}"/>
              </a:ext>
            </a:extLst>
          </p:cNvPr>
          <p:cNvSpPr/>
          <p:nvPr/>
        </p:nvSpPr>
        <p:spPr>
          <a:xfrm>
            <a:off x="1584250" y="1835888"/>
            <a:ext cx="1559441" cy="1134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CQL With FHIR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8614C1-EB94-B19D-E5CB-891DE23F4690}"/>
              </a:ext>
            </a:extLst>
          </p:cNvPr>
          <p:cNvSpPr/>
          <p:nvPr/>
        </p:nvSpPr>
        <p:spPr>
          <a:xfrm rot="16200000">
            <a:off x="2164326" y="4764555"/>
            <a:ext cx="399287" cy="284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889537-F389-192E-71BE-A991DF55B498}"/>
              </a:ext>
            </a:extLst>
          </p:cNvPr>
          <p:cNvSpPr/>
          <p:nvPr/>
        </p:nvSpPr>
        <p:spPr>
          <a:xfrm rot="16200000">
            <a:off x="2164326" y="3095243"/>
            <a:ext cx="399287" cy="284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55811-E76E-44A7-564C-7BCA90F08D71}"/>
              </a:ext>
            </a:extLst>
          </p:cNvPr>
          <p:cNvSpPr/>
          <p:nvPr/>
        </p:nvSpPr>
        <p:spPr>
          <a:xfrm>
            <a:off x="5004389" y="1835888"/>
            <a:ext cx="1559441" cy="1134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CQL With FHIR</a:t>
            </a:r>
          </a:p>
          <a:p>
            <a:pPr algn="ctr"/>
            <a:r>
              <a:rPr lang="en-US" sz="1400" dirty="0"/>
              <a:t>+ FHIR Common Assets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2A282-D9F7-929D-2F35-8D12D8432B38}"/>
              </a:ext>
            </a:extLst>
          </p:cNvPr>
          <p:cNvSpPr/>
          <p:nvPr/>
        </p:nvSpPr>
        <p:spPr>
          <a:xfrm>
            <a:off x="5004389" y="5174511"/>
            <a:ext cx="1559441" cy="1134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US</a:t>
            </a:r>
          </a:p>
          <a:p>
            <a:pPr algn="ctr"/>
            <a:r>
              <a:rPr lang="en-US" dirty="0"/>
              <a:t>(includes DaVinci CQL Support)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C85F38-CEFF-A9A4-0F17-34B743811535}"/>
              </a:ext>
            </a:extLst>
          </p:cNvPr>
          <p:cNvSpPr/>
          <p:nvPr/>
        </p:nvSpPr>
        <p:spPr>
          <a:xfrm rot="18939261">
            <a:off x="3045493" y="3182948"/>
            <a:ext cx="2078357" cy="1900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7A511-2584-89B1-2270-5EF6C2E706D5}"/>
              </a:ext>
            </a:extLst>
          </p:cNvPr>
          <p:cNvSpPr txBox="1"/>
          <p:nvPr/>
        </p:nvSpPr>
        <p:spPr>
          <a:xfrm>
            <a:off x="7297767" y="1847122"/>
            <a:ext cx="297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CQF Common </a:t>
            </a:r>
            <a:r>
              <a:rPr lang="en-US" dirty="0">
                <a:highlight>
                  <a:srgbClr val="FFFF00"/>
                </a:highlight>
              </a:rPr>
              <a:t>shared libraries</a:t>
            </a:r>
            <a:r>
              <a:rPr lang="en-US" dirty="0"/>
              <a:t> into Using CQL With FHIR (STU2)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A41B3-96B4-C6D6-44C6-6331920EEA9F}"/>
              </a:ext>
            </a:extLst>
          </p:cNvPr>
          <p:cNvSpPr txBox="1"/>
          <p:nvPr/>
        </p:nvSpPr>
        <p:spPr>
          <a:xfrm>
            <a:off x="7297767" y="5279915"/>
            <a:ext cx="297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CQF US to an HL7 balloted project with US Realm </a:t>
            </a:r>
            <a:r>
              <a:rPr lang="en-US" dirty="0">
                <a:highlight>
                  <a:srgbClr val="FFFF00"/>
                </a:highlight>
              </a:rPr>
              <a:t>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8800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AFEC-30E8-05C3-B086-4CDB8050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E92B-7BDB-80B9-0598-2B767712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move from CQF-US to an HL7 balloted IG requires a change to the URLs of shared libraries</a:t>
            </a:r>
          </a:p>
          <a:p>
            <a:r>
              <a:rPr lang="en-US" dirty="0"/>
              <a:t>Doing this sooner rather than later will reduce the impact of this change</a:t>
            </a:r>
          </a:p>
          <a:p>
            <a:r>
              <a:rPr lang="en-US" dirty="0"/>
              <a:t>Balloting sooner rather than later will support more robust community feedback</a:t>
            </a:r>
          </a:p>
        </p:txBody>
      </p:sp>
    </p:spTree>
    <p:extLst>
      <p:ext uri="{BB962C8B-B14F-4D97-AF65-F5344CB8AC3E}">
        <p14:creationId xmlns:p14="http://schemas.microsoft.com/office/powerpoint/2010/main" val="1613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1C5C-22DA-ACB0-FAD6-A9F35A43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5C53-BFB4-DD2F-23B4-8E86932D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B – HL7 Balloted IG, targeting a May Ballot</a:t>
            </a:r>
          </a:p>
          <a:p>
            <a:r>
              <a:rPr lang="en-US" dirty="0"/>
              <a:t>Remainder of this year focus on</a:t>
            </a:r>
          </a:p>
          <a:p>
            <a:pPr lvl="1"/>
            <a:r>
              <a:rPr lang="en-US" dirty="0"/>
              <a:t>Adding scope content to the IG to make clear where content needs to be developed</a:t>
            </a:r>
          </a:p>
          <a:p>
            <a:pPr lvl="1"/>
            <a:r>
              <a:rPr lang="en-US" dirty="0"/>
              <a:t>Working through that content on the remaining 5 community calls</a:t>
            </a:r>
          </a:p>
          <a:p>
            <a:pPr lvl="1"/>
            <a:r>
              <a:rPr lang="en-US" dirty="0"/>
              <a:t>Target as though we are balloting in January so we have good content going into the January and May </a:t>
            </a:r>
            <a:r>
              <a:rPr lang="en-US" dirty="0" err="1"/>
              <a:t>connectathons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5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324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CQF US Common Assets</vt:lpstr>
      <vt:lpstr>Options Overview</vt:lpstr>
      <vt:lpstr>Current State</vt:lpstr>
      <vt:lpstr>Transition to HL7 Balloted</vt:lpstr>
      <vt:lpstr>Transition Plan</vt:lpstr>
      <vt:lpstr>Recommendation and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Bryn</dc:creator>
  <cp:lastModifiedBy>Bryn</cp:lastModifiedBy>
  <cp:revision>13</cp:revision>
  <dcterms:created xsi:type="dcterms:W3CDTF">2024-10-14T19:32:43Z</dcterms:created>
  <dcterms:modified xsi:type="dcterms:W3CDTF">2024-10-15T18:00:02Z</dcterms:modified>
</cp:coreProperties>
</file>