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99530-AAB0-4A07-826F-3C794BC63EAF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6AFA5-B3B0-4247-9C65-C3DE74F481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1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5000" y="327025"/>
            <a:ext cx="5588000" cy="3143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5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841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446912" y="1801368"/>
            <a:ext cx="11295782" cy="395020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 bwMode="gray">
          <a:xfrm>
            <a:off x="446914" y="484632"/>
            <a:ext cx="11295782" cy="850392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6C14D5-25B9-40A9-A7B3-25F17FEDDC3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466324" y="6303596"/>
            <a:ext cx="276370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A1AAB1"/>
              </a:solidFill>
              <a:latin typeface="+mn-lt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63367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85000"/>
        </a:lnSpc>
        <a:spcBef>
          <a:spcPts val="0"/>
        </a:spcBef>
        <a:buNone/>
        <a:defRPr lang="en-US" sz="27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2000"/>
        </a:spcBef>
        <a:buClrTx/>
        <a:buSzPct val="100000"/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9863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71450" algn="l" defTabSz="914400" rtl="0" eaLnBrk="1" latinLnBrk="0" hangingPunct="1">
        <a:lnSpc>
          <a:spcPct val="90000"/>
        </a:lnSpc>
        <a:spcBef>
          <a:spcPts val="2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9025" indent="-114300" algn="l" defTabSz="914400" rtl="0" eaLnBrk="1" latinLnBrk="0" hangingPunct="1">
        <a:lnSpc>
          <a:spcPct val="90000"/>
        </a:lnSpc>
        <a:spcBef>
          <a:spcPts val="100"/>
        </a:spcBef>
        <a:buClrTx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5D4EB66-04BA-9AAB-C265-2B97FB4FA4B2}"/>
              </a:ext>
            </a:extLst>
          </p:cNvPr>
          <p:cNvGraphicFramePr>
            <a:graphicFrameLocks noGrp="1"/>
          </p:cNvGraphicFramePr>
          <p:nvPr/>
        </p:nvGraphicFramePr>
        <p:xfrm>
          <a:off x="430177" y="1052079"/>
          <a:ext cx="11408496" cy="4927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2755">
                  <a:extLst>
                    <a:ext uri="{9D8B030D-6E8A-4147-A177-3AD203B41FA5}">
                      <a16:colId xmlns:a16="http://schemas.microsoft.com/office/drawing/2014/main" val="1780153100"/>
                    </a:ext>
                  </a:extLst>
                </a:gridCol>
                <a:gridCol w="5283199">
                  <a:extLst>
                    <a:ext uri="{9D8B030D-6E8A-4147-A177-3AD203B41FA5}">
                      <a16:colId xmlns:a16="http://schemas.microsoft.com/office/drawing/2014/main" val="939129571"/>
                    </a:ext>
                  </a:extLst>
                </a:gridCol>
                <a:gridCol w="1449435">
                  <a:extLst>
                    <a:ext uri="{9D8B030D-6E8A-4147-A177-3AD203B41FA5}">
                      <a16:colId xmlns:a16="http://schemas.microsoft.com/office/drawing/2014/main" val="1521947778"/>
                    </a:ext>
                  </a:extLst>
                </a:gridCol>
                <a:gridCol w="1281061">
                  <a:extLst>
                    <a:ext uri="{9D8B030D-6E8A-4147-A177-3AD203B41FA5}">
                      <a16:colId xmlns:a16="http://schemas.microsoft.com/office/drawing/2014/main" val="622583136"/>
                    </a:ext>
                  </a:extLst>
                </a:gridCol>
                <a:gridCol w="1692046">
                  <a:extLst>
                    <a:ext uri="{9D8B030D-6E8A-4147-A177-3AD203B41FA5}">
                      <a16:colId xmlns:a16="http://schemas.microsoft.com/office/drawing/2014/main" val="2612278353"/>
                    </a:ext>
                  </a:extLst>
                </a:gridCol>
              </a:tblGrid>
              <a:tr h="8044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Contractors and Third Parties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Sponsor Systems </a:t>
                      </a:r>
                    </a:p>
                    <a:p>
                      <a:pPr algn="ctr"/>
                      <a:r>
                        <a:rPr lang="en-US" sz="1600" dirty="0"/>
                        <a:t>(Enabled by FHIR)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Transformers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Submittable Output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Submit to Regulators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805698"/>
                  </a:ext>
                </a:extLst>
              </a:tr>
              <a:tr h="1068454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Test Labs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Regulator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101942"/>
                  </a:ext>
                </a:extLst>
              </a:tr>
              <a:tr h="243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Regulator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684189"/>
                  </a:ext>
                </a:extLst>
              </a:tr>
              <a:tr h="77575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Manufacturing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918582"/>
                  </a:ext>
                </a:extLst>
              </a:tr>
              <a:tr h="5401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Regulator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743643"/>
                  </a:ext>
                </a:extLst>
              </a:tr>
              <a:tr h="508248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Authors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939925"/>
                  </a:ext>
                </a:extLst>
              </a:tr>
              <a:tr h="987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Regulator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90733"/>
                  </a:ext>
                </a:extLst>
              </a:tr>
            </a:tbl>
          </a:graphicData>
        </a:graphic>
      </p:graphicFrame>
      <p:pic>
        <p:nvPicPr>
          <p:cNvPr id="2065" name="Picture 2064">
            <a:extLst>
              <a:ext uri="{FF2B5EF4-FFF2-40B4-BE49-F238E27FC236}">
                <a16:creationId xmlns:a16="http://schemas.microsoft.com/office/drawing/2014/main" id="{741F2C39-6BEC-BDCA-436F-A0AE6EB53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819" y="5131214"/>
            <a:ext cx="448056" cy="5656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20310D-30B7-7FDF-62A8-C2F2A3FC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Data Pipeline – Pharmaceutical Quality (Industry)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8FC644-5DFA-8DC7-0586-51AA7A28A845}"/>
              </a:ext>
            </a:extLst>
          </p:cNvPr>
          <p:cNvSpPr/>
          <p:nvPr/>
        </p:nvSpPr>
        <p:spPr bwMode="gray">
          <a:xfrm>
            <a:off x="3469904" y="2174975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Identification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095571-DCE0-7A30-1083-DAE86B2C46A5}"/>
              </a:ext>
            </a:extLst>
          </p:cNvPr>
          <p:cNvSpPr/>
          <p:nvPr/>
        </p:nvSpPr>
        <p:spPr bwMode="gray">
          <a:xfrm>
            <a:off x="3469904" y="2433324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Composition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2EC6E-A155-8A84-1A76-72101C69DC34}"/>
              </a:ext>
            </a:extLst>
          </p:cNvPr>
          <p:cNvSpPr/>
          <p:nvPr/>
        </p:nvSpPr>
        <p:spPr bwMode="gray">
          <a:xfrm>
            <a:off x="3469904" y="2676016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Impurities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271256-7D95-460C-6E48-0C02F2196070}"/>
              </a:ext>
            </a:extLst>
          </p:cNvPr>
          <p:cNvSpPr/>
          <p:nvPr/>
        </p:nvSpPr>
        <p:spPr bwMode="gray">
          <a:xfrm>
            <a:off x="3469904" y="2923799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Organization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CA786-69BA-D7A1-B157-6DC296E86789}"/>
              </a:ext>
            </a:extLst>
          </p:cNvPr>
          <p:cNvSpPr/>
          <p:nvPr/>
        </p:nvSpPr>
        <p:spPr bwMode="gray">
          <a:xfrm>
            <a:off x="3469904" y="3197805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Batch/Lot Info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7AC2DA-0954-6BF3-A6F1-ABBB0B7C19DC}"/>
              </a:ext>
            </a:extLst>
          </p:cNvPr>
          <p:cNvSpPr/>
          <p:nvPr/>
        </p:nvSpPr>
        <p:spPr bwMode="gray">
          <a:xfrm>
            <a:off x="3469904" y="3471811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Batch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4C3529-54CA-D84B-7E65-7168097187D0}"/>
              </a:ext>
            </a:extLst>
          </p:cNvPr>
          <p:cNvSpPr/>
          <p:nvPr/>
        </p:nvSpPr>
        <p:spPr bwMode="gray">
          <a:xfrm>
            <a:off x="3469904" y="3718613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Batch Formula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33FE0C-D050-FA00-B89D-C41DDF2DFDC0}"/>
              </a:ext>
            </a:extLst>
          </p:cNvPr>
          <p:cNvSpPr/>
          <p:nvPr/>
        </p:nvSpPr>
        <p:spPr bwMode="gray">
          <a:xfrm>
            <a:off x="3469904" y="3975005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Process 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002A19-EE2B-71BE-E100-F70A943835A6}"/>
              </a:ext>
            </a:extLst>
          </p:cNvPr>
          <p:cNvSpPr/>
          <p:nvPr/>
        </p:nvSpPr>
        <p:spPr bwMode="gray">
          <a:xfrm>
            <a:off x="3469904" y="4233354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Analytical Procedures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3F8FC9-6F13-19BD-DBFE-960380B3C1C1}"/>
              </a:ext>
            </a:extLst>
          </p:cNvPr>
          <p:cNvSpPr/>
          <p:nvPr/>
        </p:nvSpPr>
        <p:spPr bwMode="gray">
          <a:xfrm>
            <a:off x="3469904" y="4476046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Container Closure 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5E8772-38CE-7A6E-4744-0EE319646702}"/>
              </a:ext>
            </a:extLst>
          </p:cNvPr>
          <p:cNvSpPr/>
          <p:nvPr/>
        </p:nvSpPr>
        <p:spPr bwMode="gray">
          <a:xfrm>
            <a:off x="3469904" y="4723829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Stability Study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A92E8-C272-95EA-113C-62179D2045F0}"/>
              </a:ext>
            </a:extLst>
          </p:cNvPr>
          <p:cNvSpPr/>
          <p:nvPr/>
        </p:nvSpPr>
        <p:spPr bwMode="gray">
          <a:xfrm>
            <a:off x="3469904" y="4997835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Specification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02A36A-8A04-B64A-1739-53277FFAB9B5}"/>
              </a:ext>
            </a:extLst>
          </p:cNvPr>
          <p:cNvSpPr/>
          <p:nvPr/>
        </p:nvSpPr>
        <p:spPr bwMode="gray">
          <a:xfrm>
            <a:off x="3469904" y="5271841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Compatibility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68899-121F-3DF4-EFA1-F7E2BAFB4522}"/>
              </a:ext>
            </a:extLst>
          </p:cNvPr>
          <p:cNvSpPr/>
          <p:nvPr/>
        </p:nvSpPr>
        <p:spPr bwMode="gray">
          <a:xfrm>
            <a:off x="3469904" y="5518643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Manufacturing Process</a:t>
            </a:r>
          </a:p>
        </p:txBody>
      </p:sp>
      <p:pic>
        <p:nvPicPr>
          <p:cNvPr id="2050" name="Picture 2" descr="Agile Process Line Icon Stock Illustration - Download Image Now - Icon,  Change, Software Update - iStock">
            <a:extLst>
              <a:ext uri="{FF2B5EF4-FFF2-40B4-BE49-F238E27FC236}">
                <a16:creationId xmlns:a16="http://schemas.microsoft.com/office/drawing/2014/main" id="{B447BC29-1665-2326-4087-B5B2C36DA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5" t="27706" r="26265" b="26928"/>
          <a:stretch/>
        </p:blipFill>
        <p:spPr bwMode="auto">
          <a:xfrm>
            <a:off x="7956262" y="2351410"/>
            <a:ext cx="433984" cy="41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gile Process Line Icon Stock Illustration - Download Image Now - Icon,  Change, Software Update - iStock">
            <a:extLst>
              <a:ext uri="{FF2B5EF4-FFF2-40B4-BE49-F238E27FC236}">
                <a16:creationId xmlns:a16="http://schemas.microsoft.com/office/drawing/2014/main" id="{008DEC92-0527-C8BE-FD65-E9AE7CF12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5" t="27706" r="26265" b="26928"/>
          <a:stretch/>
        </p:blipFill>
        <p:spPr bwMode="auto">
          <a:xfrm>
            <a:off x="7956262" y="3337587"/>
            <a:ext cx="433984" cy="41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Agile Process Line Icon Stock Illustration - Download Image Now - Icon,  Change, Software Update - iStock">
            <a:extLst>
              <a:ext uri="{FF2B5EF4-FFF2-40B4-BE49-F238E27FC236}">
                <a16:creationId xmlns:a16="http://schemas.microsoft.com/office/drawing/2014/main" id="{3020A843-A9FC-AD35-4DEF-0706484F1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5" t="27706" r="26265" b="26928"/>
          <a:stretch/>
        </p:blipFill>
        <p:spPr bwMode="auto">
          <a:xfrm>
            <a:off x="7956262" y="4260992"/>
            <a:ext cx="433984" cy="41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Agile Process Line Icon Stock Illustration - Download Image Now - Icon,  Change, Software Update - iStock">
            <a:extLst>
              <a:ext uri="{FF2B5EF4-FFF2-40B4-BE49-F238E27FC236}">
                <a16:creationId xmlns:a16="http://schemas.microsoft.com/office/drawing/2014/main" id="{9B6BC56A-0F7C-3735-5E54-41D4D7F7B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5" t="27706" r="26265" b="26928"/>
          <a:stretch/>
        </p:blipFill>
        <p:spPr bwMode="auto">
          <a:xfrm>
            <a:off x="7956262" y="5208483"/>
            <a:ext cx="433984" cy="41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1DBC79A-0311-2C0E-2CD9-E4B4F64592BB}"/>
              </a:ext>
            </a:extLst>
          </p:cNvPr>
          <p:cNvSpPr/>
          <p:nvPr/>
        </p:nvSpPr>
        <p:spPr bwMode="gray">
          <a:xfrm rot="16200000">
            <a:off x="3854639" y="3848189"/>
            <a:ext cx="3756806" cy="41590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800" b="1" dirty="0">
                <a:solidFill>
                  <a:schemeClr val="accent1"/>
                </a:solidFill>
                <a:latin typeface="+mj-lt"/>
              </a:rPr>
              <a:t>Confidentiality Filter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0244CB-6742-18F2-7B29-1639BFE5789F}"/>
              </a:ext>
            </a:extLst>
          </p:cNvPr>
          <p:cNvSpPr/>
          <p:nvPr/>
        </p:nvSpPr>
        <p:spPr bwMode="gray">
          <a:xfrm>
            <a:off x="6167381" y="2189789"/>
            <a:ext cx="1121367" cy="750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Bundle of Submittable Content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DA9593-F62F-2D70-02E6-2981A8952905}"/>
              </a:ext>
            </a:extLst>
          </p:cNvPr>
          <p:cNvSpPr/>
          <p:nvPr/>
        </p:nvSpPr>
        <p:spPr bwMode="gray">
          <a:xfrm>
            <a:off x="6161667" y="3174963"/>
            <a:ext cx="1121367" cy="7506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Bundle of Submittable Content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D51D3B-041E-2C05-57D5-56400909EB02}"/>
              </a:ext>
            </a:extLst>
          </p:cNvPr>
          <p:cNvSpPr/>
          <p:nvPr/>
        </p:nvSpPr>
        <p:spPr bwMode="gray">
          <a:xfrm>
            <a:off x="6184619" y="4087847"/>
            <a:ext cx="1121367" cy="7506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Bundle of Submittable Content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CA550F-B715-8571-E9C4-9C140FCBDB1E}"/>
              </a:ext>
            </a:extLst>
          </p:cNvPr>
          <p:cNvSpPr/>
          <p:nvPr/>
        </p:nvSpPr>
        <p:spPr bwMode="gray">
          <a:xfrm>
            <a:off x="6184619" y="5036286"/>
            <a:ext cx="1121367" cy="750695"/>
          </a:xfrm>
          <a:prstGeom prst="rect">
            <a:avLst/>
          </a:prstGeom>
          <a:solidFill>
            <a:srgbClr val="E6F4FF"/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Bundle of Submittable Content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72394-C0B3-E62C-ECAB-E57D9D65248D}"/>
              </a:ext>
            </a:extLst>
          </p:cNvPr>
          <p:cNvCxnSpPr>
            <a:cxnSpLocks/>
            <a:stCxn id="34" idx="3"/>
            <a:endCxn id="2050" idx="1"/>
          </p:cNvCxnSpPr>
          <p:nvPr/>
        </p:nvCxnSpPr>
        <p:spPr bwMode="gray">
          <a:xfrm flipV="1">
            <a:off x="7288748" y="2557308"/>
            <a:ext cx="667515" cy="7829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A75B1D-432E-497D-E1E3-1654FF5AE2EE}"/>
              </a:ext>
            </a:extLst>
          </p:cNvPr>
          <p:cNvCxnSpPr>
            <a:cxnSpLocks/>
            <a:stCxn id="35" idx="3"/>
            <a:endCxn id="30" idx="1"/>
          </p:cNvCxnSpPr>
          <p:nvPr/>
        </p:nvCxnSpPr>
        <p:spPr bwMode="gray">
          <a:xfrm flipV="1">
            <a:off x="7283034" y="3543484"/>
            <a:ext cx="673229" cy="6826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2249B8-EA9E-593E-EA56-7D9AE433430F}"/>
              </a:ext>
            </a:extLst>
          </p:cNvPr>
          <p:cNvCxnSpPr>
            <a:cxnSpLocks/>
            <a:stCxn id="36" idx="3"/>
            <a:endCxn id="31" idx="1"/>
          </p:cNvCxnSpPr>
          <p:nvPr/>
        </p:nvCxnSpPr>
        <p:spPr bwMode="gray">
          <a:xfrm>
            <a:off x="7305986" y="4463195"/>
            <a:ext cx="650277" cy="3695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A7955C3-A286-592B-9316-C51949671D82}"/>
              </a:ext>
            </a:extLst>
          </p:cNvPr>
          <p:cNvCxnSpPr>
            <a:cxnSpLocks/>
            <a:stCxn id="37" idx="3"/>
            <a:endCxn id="32" idx="1"/>
          </p:cNvCxnSpPr>
          <p:nvPr/>
        </p:nvCxnSpPr>
        <p:spPr bwMode="gray">
          <a:xfrm>
            <a:off x="7305986" y="5411634"/>
            <a:ext cx="650277" cy="2747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/>
            <a:tailEnd type="triangle"/>
          </a:ln>
          <a:effectLst/>
        </p:spPr>
      </p:cxnSp>
      <p:pic>
        <p:nvPicPr>
          <p:cNvPr id="2052" name="Picture 4" descr="Premium Vector | Modern flat design of xml file icon for web simple style">
            <a:extLst>
              <a:ext uri="{FF2B5EF4-FFF2-40B4-BE49-F238E27FC236}">
                <a16:creationId xmlns:a16="http://schemas.microsoft.com/office/drawing/2014/main" id="{BC33EEFD-A40D-A4FD-2F74-150B95081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8" t="5690" r="16493" b="6250"/>
          <a:stretch/>
        </p:blipFill>
        <p:spPr bwMode="auto">
          <a:xfrm>
            <a:off x="9248838" y="2264167"/>
            <a:ext cx="444674" cy="5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D96DC12-14ED-E667-F955-06101F109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838" y="4177639"/>
            <a:ext cx="448056" cy="578503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8F1EF0-0EB4-252D-A0FE-FB004AC37574}"/>
              </a:ext>
            </a:extLst>
          </p:cNvPr>
          <p:cNvCxnSpPr>
            <a:cxnSpLocks/>
          </p:cNvCxnSpPr>
          <p:nvPr/>
        </p:nvCxnSpPr>
        <p:spPr bwMode="gray">
          <a:xfrm>
            <a:off x="8411759" y="2551459"/>
            <a:ext cx="858592" cy="1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130A77-25ED-12F3-0C96-E67ABEECF23F}"/>
              </a:ext>
            </a:extLst>
          </p:cNvPr>
          <p:cNvCxnSpPr>
            <a:cxnSpLocks/>
            <a:stCxn id="32" idx="3"/>
          </p:cNvCxnSpPr>
          <p:nvPr/>
        </p:nvCxnSpPr>
        <p:spPr bwMode="gray">
          <a:xfrm>
            <a:off x="8390247" y="5414381"/>
            <a:ext cx="865251" cy="1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1BD4E9-A844-3A3D-906E-272A52FC656C}"/>
              </a:ext>
            </a:extLst>
          </p:cNvPr>
          <p:cNvCxnSpPr>
            <a:cxnSpLocks/>
            <a:stCxn id="30" idx="3"/>
          </p:cNvCxnSpPr>
          <p:nvPr/>
        </p:nvCxnSpPr>
        <p:spPr bwMode="gray">
          <a:xfrm>
            <a:off x="8390246" y="3543485"/>
            <a:ext cx="855210" cy="1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10C682-3BE1-A663-3F21-5CDE6A311B16}"/>
              </a:ext>
            </a:extLst>
          </p:cNvPr>
          <p:cNvCxnSpPr>
            <a:cxnSpLocks/>
            <a:stCxn id="31" idx="3"/>
            <a:endCxn id="53" idx="1"/>
          </p:cNvCxnSpPr>
          <p:nvPr/>
        </p:nvCxnSpPr>
        <p:spPr bwMode="gray">
          <a:xfrm>
            <a:off x="8390246" y="4466890"/>
            <a:ext cx="858592" cy="1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/>
            <a:tailEnd type="triangle"/>
          </a:ln>
          <a:effectLst/>
        </p:spPr>
      </p:cxnSp>
      <p:pic>
        <p:nvPicPr>
          <p:cNvPr id="2054" name="Picture 6" descr="FHIR Software and Services for Health IT Companies">
            <a:extLst>
              <a:ext uri="{FF2B5EF4-FFF2-40B4-BE49-F238E27FC236}">
                <a16:creationId xmlns:a16="http://schemas.microsoft.com/office/drawing/2014/main" id="{CDB2482F-F6A1-7DB0-7613-F7549D851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9" t="31040" r="71205" b="34178"/>
          <a:stretch/>
        </p:blipFill>
        <p:spPr bwMode="auto">
          <a:xfrm>
            <a:off x="4259044" y="1679249"/>
            <a:ext cx="381277" cy="4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6" descr="FHIR Software and Services for Health IT Companies">
            <a:extLst>
              <a:ext uri="{FF2B5EF4-FFF2-40B4-BE49-F238E27FC236}">
                <a16:creationId xmlns:a16="http://schemas.microsoft.com/office/drawing/2014/main" id="{F1E604CF-8026-CC4C-5004-3E74B6018F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9" t="31040" r="71205" b="34178"/>
          <a:stretch/>
        </p:blipFill>
        <p:spPr bwMode="auto">
          <a:xfrm>
            <a:off x="6486644" y="1679249"/>
            <a:ext cx="381277" cy="4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6" descr="FHIR Software and Services for Health IT Companies">
            <a:extLst>
              <a:ext uri="{FF2B5EF4-FFF2-40B4-BE49-F238E27FC236}">
                <a16:creationId xmlns:a16="http://schemas.microsoft.com/office/drawing/2014/main" id="{AEF8AD30-76FE-E5D7-DC78-D2BA5EEE7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9" t="31040" r="71205" b="34178"/>
          <a:stretch/>
        </p:blipFill>
        <p:spPr bwMode="auto">
          <a:xfrm>
            <a:off x="9235159" y="1866096"/>
            <a:ext cx="381277" cy="4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8B1206D-A267-A35C-FFC3-C11A426EABB3}"/>
              </a:ext>
            </a:extLst>
          </p:cNvPr>
          <p:cNvGrpSpPr/>
          <p:nvPr/>
        </p:nvGrpSpPr>
        <p:grpSpPr>
          <a:xfrm>
            <a:off x="2644327" y="2152595"/>
            <a:ext cx="527251" cy="581434"/>
            <a:chOff x="958850" y="2465691"/>
            <a:chExt cx="694447" cy="581434"/>
          </a:xfrm>
        </p:grpSpPr>
        <p:sp>
          <p:nvSpPr>
            <p:cNvPr id="24" name="Flowchart: Magnetic Disk 23">
              <a:extLst>
                <a:ext uri="{FF2B5EF4-FFF2-40B4-BE49-F238E27FC236}">
                  <a16:creationId xmlns:a16="http://schemas.microsoft.com/office/drawing/2014/main" id="{B2627998-4B22-9B3D-15B8-FA7546D3D283}"/>
                </a:ext>
              </a:extLst>
            </p:cNvPr>
            <p:cNvSpPr/>
            <p:nvPr/>
          </p:nvSpPr>
          <p:spPr bwMode="gray">
            <a:xfrm>
              <a:off x="958850" y="2797297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A4A2CB3E-6A0D-CD9B-582A-794FB3D021BC}"/>
                </a:ext>
              </a:extLst>
            </p:cNvPr>
            <p:cNvSpPr/>
            <p:nvPr/>
          </p:nvSpPr>
          <p:spPr bwMode="gray">
            <a:xfrm>
              <a:off x="958850" y="2631110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BFA45368-325E-5134-2E91-BA002D804A2D}"/>
                </a:ext>
              </a:extLst>
            </p:cNvPr>
            <p:cNvSpPr/>
            <p:nvPr/>
          </p:nvSpPr>
          <p:spPr bwMode="gray">
            <a:xfrm>
              <a:off x="958850" y="2465691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FB4180-5107-A0C5-6417-F98D45E6B54E}"/>
              </a:ext>
            </a:extLst>
          </p:cNvPr>
          <p:cNvGrpSpPr/>
          <p:nvPr/>
        </p:nvGrpSpPr>
        <p:grpSpPr>
          <a:xfrm>
            <a:off x="2644327" y="2882874"/>
            <a:ext cx="527251" cy="581434"/>
            <a:chOff x="958850" y="2465691"/>
            <a:chExt cx="694447" cy="581434"/>
          </a:xfrm>
        </p:grpSpPr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6452772A-623C-F55B-FD2E-7CCDC920EC12}"/>
                </a:ext>
              </a:extLst>
            </p:cNvPr>
            <p:cNvSpPr/>
            <p:nvPr/>
          </p:nvSpPr>
          <p:spPr bwMode="gray">
            <a:xfrm>
              <a:off x="958850" y="2797297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DEDDC8A1-CDB8-B04D-4D56-387818EE200F}"/>
                </a:ext>
              </a:extLst>
            </p:cNvPr>
            <p:cNvSpPr/>
            <p:nvPr/>
          </p:nvSpPr>
          <p:spPr bwMode="gray">
            <a:xfrm>
              <a:off x="958850" y="2631110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9" name="Flowchart: Magnetic Disk 28">
              <a:extLst>
                <a:ext uri="{FF2B5EF4-FFF2-40B4-BE49-F238E27FC236}">
                  <a16:creationId xmlns:a16="http://schemas.microsoft.com/office/drawing/2014/main" id="{F4788C9E-97CA-B57E-2DDE-4635B44D15AE}"/>
                </a:ext>
              </a:extLst>
            </p:cNvPr>
            <p:cNvSpPr/>
            <p:nvPr/>
          </p:nvSpPr>
          <p:spPr bwMode="gray">
            <a:xfrm>
              <a:off x="958850" y="2465691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922F439-1DE1-B63B-F90A-E6AE968A38A8}"/>
              </a:ext>
            </a:extLst>
          </p:cNvPr>
          <p:cNvGrpSpPr/>
          <p:nvPr/>
        </p:nvGrpSpPr>
        <p:grpSpPr>
          <a:xfrm>
            <a:off x="2644327" y="3619987"/>
            <a:ext cx="527251" cy="581434"/>
            <a:chOff x="958850" y="2465691"/>
            <a:chExt cx="694447" cy="581434"/>
          </a:xfrm>
        </p:grpSpPr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2E296C85-F2AC-25CE-B8FD-FFFA7A118F06}"/>
                </a:ext>
              </a:extLst>
            </p:cNvPr>
            <p:cNvSpPr/>
            <p:nvPr/>
          </p:nvSpPr>
          <p:spPr bwMode="gray">
            <a:xfrm>
              <a:off x="958850" y="2797297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3" name="Flowchart: Magnetic Disk 42">
              <a:extLst>
                <a:ext uri="{FF2B5EF4-FFF2-40B4-BE49-F238E27FC236}">
                  <a16:creationId xmlns:a16="http://schemas.microsoft.com/office/drawing/2014/main" id="{C9D144D3-9783-1522-CED7-A222B2E2D8A4}"/>
                </a:ext>
              </a:extLst>
            </p:cNvPr>
            <p:cNvSpPr/>
            <p:nvPr/>
          </p:nvSpPr>
          <p:spPr bwMode="gray">
            <a:xfrm>
              <a:off x="958850" y="2631110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4" name="Flowchart: Magnetic Disk 43">
              <a:extLst>
                <a:ext uri="{FF2B5EF4-FFF2-40B4-BE49-F238E27FC236}">
                  <a16:creationId xmlns:a16="http://schemas.microsoft.com/office/drawing/2014/main" id="{A34E1CA4-0D55-9259-76C4-15F3B6187AA2}"/>
                </a:ext>
              </a:extLst>
            </p:cNvPr>
            <p:cNvSpPr/>
            <p:nvPr/>
          </p:nvSpPr>
          <p:spPr bwMode="gray">
            <a:xfrm>
              <a:off x="958850" y="2465691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23938D2-0C07-0762-0D15-787ED2C4B31C}"/>
              </a:ext>
            </a:extLst>
          </p:cNvPr>
          <p:cNvGrpSpPr/>
          <p:nvPr/>
        </p:nvGrpSpPr>
        <p:grpSpPr>
          <a:xfrm>
            <a:off x="2644327" y="4366038"/>
            <a:ext cx="527251" cy="581434"/>
            <a:chOff x="958850" y="2465691"/>
            <a:chExt cx="694447" cy="581434"/>
          </a:xfrm>
        </p:grpSpPr>
        <p:sp>
          <p:nvSpPr>
            <p:cNvPr id="47" name="Flowchart: Magnetic Disk 46">
              <a:extLst>
                <a:ext uri="{FF2B5EF4-FFF2-40B4-BE49-F238E27FC236}">
                  <a16:creationId xmlns:a16="http://schemas.microsoft.com/office/drawing/2014/main" id="{F8DD2AF2-2AB2-C325-4C51-69373364117B}"/>
                </a:ext>
              </a:extLst>
            </p:cNvPr>
            <p:cNvSpPr/>
            <p:nvPr/>
          </p:nvSpPr>
          <p:spPr bwMode="gray">
            <a:xfrm>
              <a:off x="958850" y="2797297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8" name="Flowchart: Magnetic Disk 47">
              <a:extLst>
                <a:ext uri="{FF2B5EF4-FFF2-40B4-BE49-F238E27FC236}">
                  <a16:creationId xmlns:a16="http://schemas.microsoft.com/office/drawing/2014/main" id="{FED59AE2-9AE2-DD16-2553-FB37A381D765}"/>
                </a:ext>
              </a:extLst>
            </p:cNvPr>
            <p:cNvSpPr/>
            <p:nvPr/>
          </p:nvSpPr>
          <p:spPr bwMode="gray">
            <a:xfrm>
              <a:off x="958850" y="2631110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9" name="Flowchart: Magnetic Disk 48">
              <a:extLst>
                <a:ext uri="{FF2B5EF4-FFF2-40B4-BE49-F238E27FC236}">
                  <a16:creationId xmlns:a16="http://schemas.microsoft.com/office/drawing/2014/main" id="{AE7BE45D-D473-D3EC-73E1-2BDF49621C3C}"/>
                </a:ext>
              </a:extLst>
            </p:cNvPr>
            <p:cNvSpPr/>
            <p:nvPr/>
          </p:nvSpPr>
          <p:spPr bwMode="gray">
            <a:xfrm>
              <a:off x="958850" y="2465691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D17E83-5FBD-D30B-1975-7B715B6CCAEA}"/>
              </a:ext>
            </a:extLst>
          </p:cNvPr>
          <p:cNvGrpSpPr/>
          <p:nvPr/>
        </p:nvGrpSpPr>
        <p:grpSpPr>
          <a:xfrm>
            <a:off x="2644327" y="5131214"/>
            <a:ext cx="527251" cy="581434"/>
            <a:chOff x="958850" y="2465691"/>
            <a:chExt cx="694447" cy="581434"/>
          </a:xfrm>
        </p:grpSpPr>
        <p:sp>
          <p:nvSpPr>
            <p:cNvPr id="51" name="Flowchart: Magnetic Disk 50">
              <a:extLst>
                <a:ext uri="{FF2B5EF4-FFF2-40B4-BE49-F238E27FC236}">
                  <a16:creationId xmlns:a16="http://schemas.microsoft.com/office/drawing/2014/main" id="{77225FF8-081F-4326-4A82-1B43ABED1E30}"/>
                </a:ext>
              </a:extLst>
            </p:cNvPr>
            <p:cNvSpPr/>
            <p:nvPr/>
          </p:nvSpPr>
          <p:spPr bwMode="gray">
            <a:xfrm>
              <a:off x="958850" y="2797297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59" name="Flowchart: Magnetic Disk 58">
              <a:extLst>
                <a:ext uri="{FF2B5EF4-FFF2-40B4-BE49-F238E27FC236}">
                  <a16:creationId xmlns:a16="http://schemas.microsoft.com/office/drawing/2014/main" id="{42B1AACD-9644-EA3B-167D-9C8946BEE3C5}"/>
                </a:ext>
              </a:extLst>
            </p:cNvPr>
            <p:cNvSpPr/>
            <p:nvPr/>
          </p:nvSpPr>
          <p:spPr bwMode="gray">
            <a:xfrm>
              <a:off x="958850" y="2631110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60" name="Flowchart: Magnetic Disk 59">
              <a:extLst>
                <a:ext uri="{FF2B5EF4-FFF2-40B4-BE49-F238E27FC236}">
                  <a16:creationId xmlns:a16="http://schemas.microsoft.com/office/drawing/2014/main" id="{C3557DEE-4DE8-13F2-6BB2-1A10CBF9E186}"/>
                </a:ext>
              </a:extLst>
            </p:cNvPr>
            <p:cNvSpPr/>
            <p:nvPr/>
          </p:nvSpPr>
          <p:spPr bwMode="gray">
            <a:xfrm>
              <a:off x="958850" y="2465691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cxnSp>
        <p:nvCxnSpPr>
          <p:cNvPr id="2076" name="Straight Arrow Connector 2075">
            <a:extLst>
              <a:ext uri="{FF2B5EF4-FFF2-40B4-BE49-F238E27FC236}">
                <a16:creationId xmlns:a16="http://schemas.microsoft.com/office/drawing/2014/main" id="{22944869-044A-53BD-0B90-F082CBD16092}"/>
              </a:ext>
            </a:extLst>
          </p:cNvPr>
          <p:cNvCxnSpPr>
            <a:cxnSpLocks/>
          </p:cNvCxnSpPr>
          <p:nvPr/>
        </p:nvCxnSpPr>
        <p:spPr bwMode="gray">
          <a:xfrm>
            <a:off x="3224496" y="2442928"/>
            <a:ext cx="182880" cy="384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077" name="Straight Arrow Connector 2076">
            <a:extLst>
              <a:ext uri="{FF2B5EF4-FFF2-40B4-BE49-F238E27FC236}">
                <a16:creationId xmlns:a16="http://schemas.microsoft.com/office/drawing/2014/main" id="{69F8830B-3658-84D4-1B11-F0907220A73C}"/>
              </a:ext>
            </a:extLst>
          </p:cNvPr>
          <p:cNvCxnSpPr>
            <a:cxnSpLocks/>
          </p:cNvCxnSpPr>
          <p:nvPr/>
        </p:nvCxnSpPr>
        <p:spPr bwMode="gray">
          <a:xfrm>
            <a:off x="3224496" y="3173207"/>
            <a:ext cx="182880" cy="0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99A5C35-35B8-4764-44ED-5DFEDF9E78E3}"/>
              </a:ext>
            </a:extLst>
          </p:cNvPr>
          <p:cNvCxnSpPr>
            <a:cxnSpLocks/>
          </p:cNvCxnSpPr>
          <p:nvPr/>
        </p:nvCxnSpPr>
        <p:spPr bwMode="gray">
          <a:xfrm>
            <a:off x="3224496" y="3910320"/>
            <a:ext cx="182880" cy="0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03A8702-EBF5-A0B0-0CE0-9B18F7EEF430}"/>
              </a:ext>
            </a:extLst>
          </p:cNvPr>
          <p:cNvCxnSpPr>
            <a:cxnSpLocks/>
          </p:cNvCxnSpPr>
          <p:nvPr/>
        </p:nvCxnSpPr>
        <p:spPr bwMode="gray">
          <a:xfrm>
            <a:off x="3224496" y="4656371"/>
            <a:ext cx="182880" cy="0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A85901E-7CC8-D594-673A-1293D9445042}"/>
              </a:ext>
            </a:extLst>
          </p:cNvPr>
          <p:cNvCxnSpPr>
            <a:cxnSpLocks/>
          </p:cNvCxnSpPr>
          <p:nvPr/>
        </p:nvCxnSpPr>
        <p:spPr bwMode="gray">
          <a:xfrm flipV="1">
            <a:off x="3224496" y="5415315"/>
            <a:ext cx="182880" cy="6233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2059" name="Picture 6" descr="FHIR Software and Services for Health IT Companies">
            <a:extLst>
              <a:ext uri="{FF2B5EF4-FFF2-40B4-BE49-F238E27FC236}">
                <a16:creationId xmlns:a16="http://schemas.microsoft.com/office/drawing/2014/main" id="{0994D069-CED4-C9F6-6AC9-05785B01F5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9" t="31040" r="71205" b="34178"/>
          <a:stretch/>
        </p:blipFill>
        <p:spPr bwMode="auto">
          <a:xfrm>
            <a:off x="2728393" y="1679249"/>
            <a:ext cx="381277" cy="4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Premium Vector | Api technology icon on white vector">
            <a:extLst>
              <a:ext uri="{FF2B5EF4-FFF2-40B4-BE49-F238E27FC236}">
                <a16:creationId xmlns:a16="http://schemas.microsoft.com/office/drawing/2014/main" id="{57825261-D6BB-CC16-6877-CA09CCC1B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7" t="23972" r="23758" b="21909"/>
          <a:stretch/>
        </p:blipFill>
        <p:spPr bwMode="auto">
          <a:xfrm>
            <a:off x="9935596" y="2324435"/>
            <a:ext cx="444674" cy="45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Premium Vector | Api technology icon on white vector">
            <a:extLst>
              <a:ext uri="{FF2B5EF4-FFF2-40B4-BE49-F238E27FC236}">
                <a16:creationId xmlns:a16="http://schemas.microsoft.com/office/drawing/2014/main" id="{F1A0CCA1-8269-1C44-BCE7-0BE2863A5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7" t="23972" r="23758" b="21909"/>
          <a:stretch/>
        </p:blipFill>
        <p:spPr bwMode="auto">
          <a:xfrm>
            <a:off x="1904879" y="2305588"/>
            <a:ext cx="444674" cy="45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" descr="Premium Vector | Api technology icon on white vector">
            <a:extLst>
              <a:ext uri="{FF2B5EF4-FFF2-40B4-BE49-F238E27FC236}">
                <a16:creationId xmlns:a16="http://schemas.microsoft.com/office/drawing/2014/main" id="{4A204CBD-4897-A60E-6FDE-576932A0C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7" t="23972" r="23758" b="21909"/>
          <a:stretch/>
        </p:blipFill>
        <p:spPr bwMode="auto">
          <a:xfrm>
            <a:off x="1933302" y="3683349"/>
            <a:ext cx="444674" cy="45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2" descr="Premium Vector | Api technology icon on white vector">
            <a:extLst>
              <a:ext uri="{FF2B5EF4-FFF2-40B4-BE49-F238E27FC236}">
                <a16:creationId xmlns:a16="http://schemas.microsoft.com/office/drawing/2014/main" id="{07860651-133E-8843-FAB5-3A03658C7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7" t="23972" r="23758" b="21909"/>
          <a:stretch/>
        </p:blipFill>
        <p:spPr bwMode="auto">
          <a:xfrm>
            <a:off x="1903664" y="5008878"/>
            <a:ext cx="444674" cy="45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6" descr="FHIR Software and Services for Health IT Companies">
            <a:extLst>
              <a:ext uri="{FF2B5EF4-FFF2-40B4-BE49-F238E27FC236}">
                <a16:creationId xmlns:a16="http://schemas.microsoft.com/office/drawing/2014/main" id="{E7797D3C-C844-56AA-4F2C-E405BDA56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9" t="31040" r="71205" b="34178"/>
          <a:stretch/>
        </p:blipFill>
        <p:spPr bwMode="auto">
          <a:xfrm>
            <a:off x="1957773" y="1679249"/>
            <a:ext cx="381277" cy="4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6" name="Straight Arrow Connector 2055">
            <a:extLst>
              <a:ext uri="{FF2B5EF4-FFF2-40B4-BE49-F238E27FC236}">
                <a16:creationId xmlns:a16="http://schemas.microsoft.com/office/drawing/2014/main" id="{BB96D46B-E577-B4DB-9D59-0528F4495CD1}"/>
              </a:ext>
            </a:extLst>
          </p:cNvPr>
          <p:cNvCxnSpPr>
            <a:cxnSpLocks/>
          </p:cNvCxnSpPr>
          <p:nvPr/>
        </p:nvCxnSpPr>
        <p:spPr bwMode="gray">
          <a:xfrm>
            <a:off x="2398996" y="2442928"/>
            <a:ext cx="182880" cy="384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060" name="Straight Arrow Connector 2059">
            <a:extLst>
              <a:ext uri="{FF2B5EF4-FFF2-40B4-BE49-F238E27FC236}">
                <a16:creationId xmlns:a16="http://schemas.microsoft.com/office/drawing/2014/main" id="{92BA831F-46F9-9185-5D77-A5716805C6CB}"/>
              </a:ext>
            </a:extLst>
          </p:cNvPr>
          <p:cNvCxnSpPr>
            <a:cxnSpLocks/>
          </p:cNvCxnSpPr>
          <p:nvPr/>
        </p:nvCxnSpPr>
        <p:spPr bwMode="gray">
          <a:xfrm>
            <a:off x="2398996" y="3173207"/>
            <a:ext cx="182880" cy="0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061" name="Straight Arrow Connector 2060">
            <a:extLst>
              <a:ext uri="{FF2B5EF4-FFF2-40B4-BE49-F238E27FC236}">
                <a16:creationId xmlns:a16="http://schemas.microsoft.com/office/drawing/2014/main" id="{2D757C62-055D-6A32-9E9F-9094FD5FBE83}"/>
              </a:ext>
            </a:extLst>
          </p:cNvPr>
          <p:cNvCxnSpPr>
            <a:cxnSpLocks/>
          </p:cNvCxnSpPr>
          <p:nvPr/>
        </p:nvCxnSpPr>
        <p:spPr bwMode="gray">
          <a:xfrm>
            <a:off x="2398996" y="3910320"/>
            <a:ext cx="182880" cy="0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062" name="Straight Arrow Connector 2061">
            <a:extLst>
              <a:ext uri="{FF2B5EF4-FFF2-40B4-BE49-F238E27FC236}">
                <a16:creationId xmlns:a16="http://schemas.microsoft.com/office/drawing/2014/main" id="{4C183AF1-C724-1426-2E16-93AD577EBA4E}"/>
              </a:ext>
            </a:extLst>
          </p:cNvPr>
          <p:cNvCxnSpPr>
            <a:cxnSpLocks/>
          </p:cNvCxnSpPr>
          <p:nvPr/>
        </p:nvCxnSpPr>
        <p:spPr bwMode="gray">
          <a:xfrm>
            <a:off x="2398996" y="4656371"/>
            <a:ext cx="182880" cy="0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6B48BDAB-A6F3-025E-1640-F2C1CC33D8B1}"/>
              </a:ext>
            </a:extLst>
          </p:cNvPr>
          <p:cNvCxnSpPr>
            <a:cxnSpLocks/>
          </p:cNvCxnSpPr>
          <p:nvPr/>
        </p:nvCxnSpPr>
        <p:spPr bwMode="gray">
          <a:xfrm flipV="1">
            <a:off x="2398996" y="5415315"/>
            <a:ext cx="182880" cy="6233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2067" name="Picture 6" descr="FHIR Software and Services for Health IT Companies">
            <a:extLst>
              <a:ext uri="{FF2B5EF4-FFF2-40B4-BE49-F238E27FC236}">
                <a16:creationId xmlns:a16="http://schemas.microsoft.com/office/drawing/2014/main" id="{18A5513D-BC0F-426B-DC88-BC9C09098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9" t="31040" r="71205" b="34178"/>
          <a:stretch/>
        </p:blipFill>
        <p:spPr bwMode="auto">
          <a:xfrm>
            <a:off x="9943507" y="1920692"/>
            <a:ext cx="381277" cy="4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247333-9036-BAF3-AC33-310EB0932053}"/>
              </a:ext>
            </a:extLst>
          </p:cNvPr>
          <p:cNvSpPr/>
          <p:nvPr/>
        </p:nvSpPr>
        <p:spPr bwMode="gray">
          <a:xfrm>
            <a:off x="3469904" y="5765445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rgbClr val="0095FF"/>
              </a:buClr>
              <a:buSzPct val="90000"/>
            </a:pPr>
            <a:r>
              <a:rPr lang="en-US" sz="1050" dirty="0">
                <a:solidFill>
                  <a:srgbClr val="0000C9"/>
                </a:solidFill>
                <a:latin typeface="Arial" panose="020B0604020202020204"/>
              </a:rPr>
              <a:t>Manufacturing Process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38FBE26-C292-CA9F-0E2D-97A3A8FDCC8D}"/>
              </a:ext>
            </a:extLst>
          </p:cNvPr>
          <p:cNvSpPr/>
          <p:nvPr/>
        </p:nvSpPr>
        <p:spPr bwMode="gray">
          <a:xfrm>
            <a:off x="435916" y="6037803"/>
            <a:ext cx="1714044" cy="365669"/>
          </a:xfrm>
          <a:prstGeom prst="rightArrow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Step I</a:t>
            </a:r>
          </a:p>
        </p:txBody>
      </p:sp>
      <p:sp>
        <p:nvSpPr>
          <p:cNvPr id="2048" name="Arrow: Right 2047">
            <a:extLst>
              <a:ext uri="{FF2B5EF4-FFF2-40B4-BE49-F238E27FC236}">
                <a16:creationId xmlns:a16="http://schemas.microsoft.com/office/drawing/2014/main" id="{F9466274-B03B-5E12-0492-4A76ED50121F}"/>
              </a:ext>
            </a:extLst>
          </p:cNvPr>
          <p:cNvSpPr/>
          <p:nvPr/>
        </p:nvSpPr>
        <p:spPr bwMode="gray">
          <a:xfrm>
            <a:off x="7508184" y="6037803"/>
            <a:ext cx="1366151" cy="365669"/>
          </a:xfrm>
          <a:prstGeom prst="rightArrow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Step III</a:t>
            </a:r>
          </a:p>
        </p:txBody>
      </p:sp>
      <p:sp>
        <p:nvSpPr>
          <p:cNvPr id="2068" name="Arrow: Right 2067">
            <a:extLst>
              <a:ext uri="{FF2B5EF4-FFF2-40B4-BE49-F238E27FC236}">
                <a16:creationId xmlns:a16="http://schemas.microsoft.com/office/drawing/2014/main" id="{56793ADF-A6AF-CB4A-7424-D6B2B2398981}"/>
              </a:ext>
            </a:extLst>
          </p:cNvPr>
          <p:cNvSpPr/>
          <p:nvPr/>
        </p:nvSpPr>
        <p:spPr bwMode="gray">
          <a:xfrm>
            <a:off x="8925245" y="6037803"/>
            <a:ext cx="1232688" cy="365669"/>
          </a:xfrm>
          <a:prstGeom prst="rightArrow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Step IV</a:t>
            </a:r>
          </a:p>
        </p:txBody>
      </p:sp>
      <p:sp>
        <p:nvSpPr>
          <p:cNvPr id="2069" name="Arrow: Right 2068">
            <a:extLst>
              <a:ext uri="{FF2B5EF4-FFF2-40B4-BE49-F238E27FC236}">
                <a16:creationId xmlns:a16="http://schemas.microsoft.com/office/drawing/2014/main" id="{EA8DF137-D58F-8881-F035-E5C88BAB87E9}"/>
              </a:ext>
            </a:extLst>
          </p:cNvPr>
          <p:cNvSpPr/>
          <p:nvPr/>
        </p:nvSpPr>
        <p:spPr bwMode="gray">
          <a:xfrm>
            <a:off x="10208844" y="6037803"/>
            <a:ext cx="1616184" cy="365669"/>
          </a:xfrm>
          <a:prstGeom prst="rightArrow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Step V</a:t>
            </a:r>
          </a:p>
        </p:txBody>
      </p:sp>
      <p:sp>
        <p:nvSpPr>
          <p:cNvPr id="2070" name="Arrow: Right 2069">
            <a:extLst>
              <a:ext uri="{FF2B5EF4-FFF2-40B4-BE49-F238E27FC236}">
                <a16:creationId xmlns:a16="http://schemas.microsoft.com/office/drawing/2014/main" id="{D6F9277C-700B-9790-4789-17E7D79A9A83}"/>
              </a:ext>
            </a:extLst>
          </p:cNvPr>
          <p:cNvSpPr/>
          <p:nvPr/>
        </p:nvSpPr>
        <p:spPr bwMode="gray">
          <a:xfrm>
            <a:off x="2207364" y="6037803"/>
            <a:ext cx="5249908" cy="365669"/>
          </a:xfrm>
          <a:prstGeom prst="rightArrow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Step II</a:t>
            </a:r>
          </a:p>
        </p:txBody>
      </p:sp>
      <p:pic>
        <p:nvPicPr>
          <p:cNvPr id="2071" name="Picture 2" descr="Premium Vector | Api technology icon on white vector">
            <a:extLst>
              <a:ext uri="{FF2B5EF4-FFF2-40B4-BE49-F238E27FC236}">
                <a16:creationId xmlns:a16="http://schemas.microsoft.com/office/drawing/2014/main" id="{319BFCC1-865F-28FA-9F65-04EC5EABD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7" t="23972" r="23758" b="21909"/>
          <a:stretch/>
        </p:blipFill>
        <p:spPr bwMode="auto">
          <a:xfrm>
            <a:off x="9947508" y="3334521"/>
            <a:ext cx="444674" cy="45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6" descr="FHIR Software and Services for Health IT Companies">
            <a:extLst>
              <a:ext uri="{FF2B5EF4-FFF2-40B4-BE49-F238E27FC236}">
                <a16:creationId xmlns:a16="http://schemas.microsoft.com/office/drawing/2014/main" id="{A378492C-54BE-BC42-B651-A8F28CF42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9" t="31040" r="71205" b="34178"/>
          <a:stretch/>
        </p:blipFill>
        <p:spPr bwMode="auto">
          <a:xfrm>
            <a:off x="9979207" y="2893264"/>
            <a:ext cx="381277" cy="4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son file - Free interface icons">
            <a:extLst>
              <a:ext uri="{FF2B5EF4-FFF2-40B4-BE49-F238E27FC236}">
                <a16:creationId xmlns:a16="http://schemas.microsoft.com/office/drawing/2014/main" id="{BFCD00BD-3A0E-E77D-96C1-00BE8811D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270" y="3228017"/>
            <a:ext cx="630936" cy="63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6" descr="FHIR Software and Services for Health IT Companies">
            <a:extLst>
              <a:ext uri="{FF2B5EF4-FFF2-40B4-BE49-F238E27FC236}">
                <a16:creationId xmlns:a16="http://schemas.microsoft.com/office/drawing/2014/main" id="{78C92F46-2B17-6DEC-5D86-F7D511F34A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9" t="31040" r="71205" b="34178"/>
          <a:stretch/>
        </p:blipFill>
        <p:spPr bwMode="auto">
          <a:xfrm>
            <a:off x="9290094" y="2916645"/>
            <a:ext cx="381277" cy="4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0973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PFE2021">
      <a:dk1>
        <a:srgbClr val="000000"/>
      </a:dk1>
      <a:lt1>
        <a:srgbClr val="FFFFFF"/>
      </a:lt1>
      <a:dk2>
        <a:srgbClr val="F49C34"/>
      </a:dk2>
      <a:lt2>
        <a:srgbClr val="F8DF5A"/>
      </a:lt2>
      <a:accent1>
        <a:srgbClr val="0000C9"/>
      </a:accent1>
      <a:accent2>
        <a:srgbClr val="0095FF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0095FF"/>
      </a:hlink>
      <a:folHlink>
        <a:srgbClr val="A1AAB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>
            <a:lumMod val="95000"/>
          </a:schemeClr>
        </a:solidFill>
        <a:ln w="2857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29" tIns="45715" rIns="91429" bIns="45715" numCol="1" rtlCol="0" anchor="ctr" anchorCtr="0" compatLnSpc="1">
        <a:prstTxWarp prst="textNoShape">
          <a:avLst/>
        </a:prstTxWarp>
        <a:noAutofit/>
      </a:bodyPr>
      <a:lstStyle>
        <a:defPPr algn="ctr" fontAlgn="base">
          <a:lnSpc>
            <a:spcPct val="90000"/>
          </a:lnSpc>
          <a:spcAft>
            <a:spcPct val="0"/>
          </a:spcAft>
          <a:buClr>
            <a:schemeClr val="accent2"/>
          </a:buClr>
          <a:buSzPct val="90000"/>
          <a:defRPr b="1" dirty="0">
            <a:solidFill>
              <a:schemeClr val="accent1"/>
            </a:solidFill>
            <a:latin typeface="+mj-lt"/>
          </a:defRPr>
        </a:defPPr>
      </a:lstStyle>
    </a:spDef>
    <a:lnDef>
      <a:spPr bwMode="gray">
        <a:noFill/>
        <a:ln w="12700" cap="rnd">
          <a:solidFill>
            <a:schemeClr val="bg1">
              <a:lumMod val="75000"/>
            </a:schemeClr>
          </a:solidFill>
          <a:prstDash val="solid"/>
          <a:round/>
          <a:headEnd/>
          <a:tailEnd/>
        </a:ln>
        <a:effectLst/>
      </a:spPr>
      <a:bodyPr/>
      <a:lstStyle/>
    </a:lnDef>
    <a:txDef>
      <a:spPr bwMode="gray"/>
      <a:bodyPr wrap="square" lIns="45720" tIns="45720" rIns="45720" bIns="45720" rtlCol="0">
        <a:noAutofit/>
      </a:bodyPr>
      <a:lstStyle>
        <a:defPPr marL="171450" indent="-171450" algn="l">
          <a:lnSpc>
            <a:spcPct val="90000"/>
          </a:lnSpc>
          <a:spcBef>
            <a:spcPts val="1000"/>
          </a:spcBef>
          <a:buFont typeface="Arial" panose="020B0604020202020204" pitchFamily="34" charset="0"/>
          <a:buChar char="•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D_16x9_Global-Regulatory-Sciences.pptx" id="{4FCFDA34-760A-4BF8-AD42-9EDD45523F97}" vid="{35E8CDC2-4F74-48FD-8459-045A65E7B2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94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FHIR Data Pipeline – Pharmaceutical Quality (Industry)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Data Pipeline – Pharmaceutical Quality (Industry)</dc:title>
  <dc:creator>Diana Wright</dc:creator>
  <cp:lastModifiedBy>Diana Wright</cp:lastModifiedBy>
  <cp:revision>2</cp:revision>
  <dcterms:created xsi:type="dcterms:W3CDTF">2023-11-15T21:51:38Z</dcterms:created>
  <dcterms:modified xsi:type="dcterms:W3CDTF">2023-11-16T21:24:12Z</dcterms:modified>
</cp:coreProperties>
</file>