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26"/>
  </p:notesMasterIdLst>
  <p:handoutMasterIdLst>
    <p:handoutMasterId r:id="rId27"/>
  </p:handoutMasterIdLst>
  <p:sldIdLst>
    <p:sldId id="2451" r:id="rId5"/>
    <p:sldId id="2478" r:id="rId6"/>
    <p:sldId id="2473" r:id="rId7"/>
    <p:sldId id="2472" r:id="rId8"/>
    <p:sldId id="2462" r:id="rId9"/>
    <p:sldId id="2461" r:id="rId10"/>
    <p:sldId id="2454" r:id="rId11"/>
    <p:sldId id="2480" r:id="rId12"/>
    <p:sldId id="2457" r:id="rId13"/>
    <p:sldId id="2464" r:id="rId14"/>
    <p:sldId id="2467" r:id="rId15"/>
    <p:sldId id="2469" r:id="rId16"/>
    <p:sldId id="2468" r:id="rId17"/>
    <p:sldId id="2458" r:id="rId18"/>
    <p:sldId id="2459" r:id="rId19"/>
    <p:sldId id="2460" r:id="rId20"/>
    <p:sldId id="2477" r:id="rId21"/>
    <p:sldId id="2481" r:id="rId22"/>
    <p:sldId id="2482" r:id="rId23"/>
    <p:sldId id="2474" r:id="rId24"/>
    <p:sldId id="2475" r:id="rId25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yriad Web Pro" panose="020B0503030403020204" pitchFamily="34" charset="77"/>
      <p:regular r:id="rId32"/>
      <p:bold r:id="rId33"/>
      <p:italic r:id="rId34"/>
      <p:boldItalic r:id="rId3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722804-1E00-482F-8142-73A0A1706E65}">
          <p14:sldIdLst>
            <p14:sldId id="2451"/>
            <p14:sldId id="2478"/>
            <p14:sldId id="2473"/>
            <p14:sldId id="2472"/>
            <p14:sldId id="2462"/>
            <p14:sldId id="2461"/>
            <p14:sldId id="2454"/>
            <p14:sldId id="2480"/>
            <p14:sldId id="2457"/>
            <p14:sldId id="2464"/>
            <p14:sldId id="2467"/>
            <p14:sldId id="2469"/>
            <p14:sldId id="2468"/>
            <p14:sldId id="2458"/>
            <p14:sldId id="2459"/>
            <p14:sldId id="2460"/>
            <p14:sldId id="2477"/>
            <p14:sldId id="2481"/>
            <p14:sldId id="2482"/>
            <p14:sldId id="2474"/>
            <p14:sldId id="2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sh, Cynthia (Cindy) (CDC/DDPHSS/NCHS/OD)" initials="pdz1" lastIdx="2" clrIdx="0">
    <p:extLst>
      <p:ext uri="{19B8F6BF-5375-455C-9EA6-DF929625EA0E}">
        <p15:presenceInfo xmlns:p15="http://schemas.microsoft.com/office/powerpoint/2012/main" userId="Bush, Cynthia (Cindy) (CDC/DDPHSS/NCHS/OD)" providerId="None"/>
      </p:ext>
    </p:extLst>
  </p:cmAuthor>
  <p:cmAuthor id="2" name="Brett, Kate M. (CDC/DDPHSS/NCHS/DVS)" initials="BKM(" lastIdx="7" clrIdx="1">
    <p:extLst>
      <p:ext uri="{19B8F6BF-5375-455C-9EA6-DF929625EA0E}">
        <p15:presenceInfo xmlns:p15="http://schemas.microsoft.com/office/powerpoint/2012/main" userId="S::kmb5@cdc.gov::071bb611-bc95-41cd-8e3a-18d364a11295" providerId="AD"/>
      </p:ext>
    </p:extLst>
  </p:cmAuthor>
  <p:cmAuthor id="3" name="Mehta, Prachi D. (CDC/DDPHSS/NCHS/DVS)" initials="MPD(" lastIdx="5" clrIdx="2">
    <p:extLst>
      <p:ext uri="{19B8F6BF-5375-455C-9EA6-DF929625EA0E}">
        <p15:presenceInfo xmlns:p15="http://schemas.microsoft.com/office/powerpoint/2012/main" userId="S::pnm9@cdc.gov::07be6832-1607-4d33-a4db-f80fbcd8b0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4E9E"/>
    <a:srgbClr val="FBD5AB"/>
    <a:srgbClr val="006858"/>
    <a:srgbClr val="398A7D"/>
    <a:srgbClr val="618E7C"/>
    <a:srgbClr val="FF9966"/>
    <a:srgbClr val="D3D3D3"/>
    <a:srgbClr val="008BB0"/>
    <a:srgbClr val="0088B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94966" autoAdjust="0"/>
  </p:normalViewPr>
  <p:slideViewPr>
    <p:cSldViewPr snapToGrid="0">
      <p:cViewPr varScale="1">
        <p:scale>
          <a:sx n="162" d="100"/>
          <a:sy n="162" d="100"/>
        </p:scale>
        <p:origin x="8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28"/>
    </p:cViewPr>
  </p:sorterViewPr>
  <p:notesViewPr>
    <p:cSldViewPr snapToGrid="0" showGuides="1">
      <p:cViewPr varScale="1">
        <p:scale>
          <a:sx n="49" d="100"/>
          <a:sy n="49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CCD9D4F3-1CB6-4E57-BC6A-8FDD6DF1AC3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352C7E1-5E17-4B76-93F9-C135FF01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CH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s of the U.S. Department of Health and Human Services and the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889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39553"/>
            <a:ext cx="8229600" cy="86683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2144512"/>
            <a:ext cx="6400800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959514"/>
            <a:ext cx="6400800" cy="9715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006858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90152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</p:spTree>
    <p:extLst>
      <p:ext uri="{BB962C8B-B14F-4D97-AF65-F5344CB8AC3E}">
        <p14:creationId xmlns:p14="http://schemas.microsoft.com/office/powerpoint/2010/main" val="41086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NCHS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342900" indent="-342900">
              <a:buClr>
                <a:srgbClr val="006A71"/>
              </a:buClr>
              <a:buFont typeface="Wingdings" panose="05000000000000000000" pitchFamily="2" charset="2"/>
              <a:buChar char="§"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Clr>
                <a:srgbClr val="008BB0"/>
              </a:buClr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>
                <a:srgbClr val="695E4A"/>
              </a:buClr>
              <a:defRPr sz="20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S/DATA_2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35032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1" y="442569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52" r:id="rId3"/>
    <p:sldLayoutId id="2147483823" r:id="rId4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rdr/branches/master/ValueSet-vrdr-place-of-death-vs.html" TargetMode="External"/><Relationship Id="rId2" Type="http://schemas.openxmlformats.org/officeDocument/2006/relationships/hyperlink" Target="https://phinvads.cdc.gov/vads/ViewValueSet.action%3Foid%3D2.16.840.1.114222.4.11.72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uild.fhir.org/ig/HL7/vrdr/IJE_File_Layouts_Version_2021_FHI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htingaleproject/vrdr-dot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nightingaleproject/vital_records_fhir_messaging_ig/branches/main/index.html" TargetMode="External"/><Relationship Id="rId2" Type="http://schemas.openxmlformats.org/officeDocument/2006/relationships/hyperlink" Target="http://build.fhir.org/ig/HL7/vrd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9443-4E8D-4D11-BEA9-77DAE22B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6" y="1039553"/>
            <a:ext cx="8461332" cy="1532197"/>
          </a:xfrm>
        </p:spPr>
        <p:txBody>
          <a:bodyPr/>
          <a:lstStyle/>
          <a:p>
            <a:pPr algn="ctr"/>
            <a:r>
              <a:rPr lang="en-US" dirty="0"/>
              <a:t>Updated FHIR Implementation Guides for </a:t>
            </a:r>
            <a:br>
              <a:rPr lang="en-US" dirty="0"/>
            </a:br>
            <a:r>
              <a:rPr lang="en-US" dirty="0"/>
              <a:t>Vital Records Workflow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005DA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5BBC5-A462-4D13-820A-FB113B37D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070" y="2842881"/>
            <a:ext cx="6583680" cy="1405600"/>
          </a:xfrm>
        </p:spPr>
        <p:txBody>
          <a:bodyPr/>
          <a:lstStyle/>
          <a:p>
            <a:pPr algn="ctr"/>
            <a:r>
              <a:rPr lang="en-US" sz="1800"/>
              <a:t>Saul </a:t>
            </a:r>
            <a:r>
              <a:rPr lang="en-US" sz="1800" dirty="0"/>
              <a:t>A. Kravitz, MITRE</a:t>
            </a:r>
          </a:p>
          <a:p>
            <a:pPr algn="ctr"/>
            <a:endParaRPr lang="en-US" sz="1800" i="1" dirty="0"/>
          </a:p>
          <a:p>
            <a:pPr algn="ctr"/>
            <a:r>
              <a:rPr lang="en-US" sz="1800" i="1" dirty="0"/>
              <a:t>NVSS Modernization Technical COP Meeting</a:t>
            </a:r>
          </a:p>
          <a:p>
            <a:pPr algn="ctr"/>
            <a:r>
              <a:rPr lang="en-US" sz="1800" i="1" dirty="0"/>
              <a:t>Wednesday, April 27, 2022</a:t>
            </a:r>
          </a:p>
          <a:p>
            <a:pPr algn="ctr"/>
            <a:endParaRPr lang="en-US" sz="15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1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9D5F-98E9-BE4A-A4ED-6511C9CE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9" y="0"/>
            <a:ext cx="8686800" cy="608164"/>
          </a:xfrm>
        </p:spPr>
        <p:txBody>
          <a:bodyPr/>
          <a:lstStyle/>
          <a:p>
            <a:r>
              <a:rPr lang="en-US" dirty="0"/>
              <a:t>VRDR STU v1.3 FHIR Implementation Guide: complete*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A978-99A7-6047-8498-EA725B8B3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54783"/>
            <a:ext cx="8229600" cy="3341688"/>
          </a:xfrm>
        </p:spPr>
        <p:txBody>
          <a:bodyPr/>
          <a:lstStyle/>
          <a:p>
            <a:r>
              <a:rPr lang="en-US" dirty="0"/>
              <a:t>Maps </a:t>
            </a:r>
            <a:r>
              <a:rPr lang="en-US" b="1" u="sng" dirty="0"/>
              <a:t>all</a:t>
            </a:r>
            <a:r>
              <a:rPr lang="en-US" dirty="0"/>
              <a:t> IJE fields currently in use to FHIR Profiles</a:t>
            </a:r>
          </a:p>
          <a:p>
            <a:r>
              <a:rPr lang="en-US" dirty="0"/>
              <a:t>Supports all known use cases: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Submission of Death Records to NCHS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TRX and MRE-equivalent Coding Responses to Jurisdictions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Inter-jurisdictional exchange of Full Death Record (a + b)</a:t>
            </a:r>
          </a:p>
          <a:p>
            <a:r>
              <a:rPr lang="en-US" dirty="0"/>
              <a:t>Provides </a:t>
            </a:r>
            <a:r>
              <a:rPr lang="en-US" b="1" dirty="0"/>
              <a:t>full</a:t>
            </a:r>
            <a:r>
              <a:rPr lang="en-US" dirty="0"/>
              <a:t> documentation of the mapping</a:t>
            </a:r>
          </a:p>
          <a:p>
            <a:pPr lvl="1"/>
            <a:r>
              <a:rPr lang="en-US" dirty="0"/>
              <a:t>Data dictionary IJE field is mapped to FHIR profile/element mapping</a:t>
            </a:r>
          </a:p>
          <a:p>
            <a:pPr lvl="1"/>
            <a:r>
              <a:rPr lang="en-US" dirty="0"/>
              <a:t>Complete value sets included in Implementation Guide</a:t>
            </a:r>
          </a:p>
          <a:p>
            <a:pPr lvl="1"/>
            <a:r>
              <a:rPr lang="en-US" dirty="0"/>
              <a:t>Examples for all profiles and extensions</a:t>
            </a:r>
          </a:p>
          <a:p>
            <a:r>
              <a:rPr lang="en-US" dirty="0"/>
              <a:t>Plan to start HL7 process after feedback from testing event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46377-EB4C-9D40-91C7-BC00B6678C9E}"/>
              </a:ext>
            </a:extLst>
          </p:cNvPr>
          <p:cNvSpPr txBox="1"/>
          <p:nvPr/>
        </p:nvSpPr>
        <p:spPr>
          <a:xfrm>
            <a:off x="5797061" y="461752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Minor changes still being made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1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6035-7454-8C49-A9D8-1CA774BB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14990"/>
          </a:xfrm>
        </p:spPr>
        <p:txBody>
          <a:bodyPr/>
          <a:lstStyle/>
          <a:p>
            <a:r>
              <a:rPr lang="en-US" dirty="0"/>
              <a:t>VRDR Changes Since Balloted Version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C626-50D4-FB45-AF3D-C0E8854312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30805"/>
            <a:ext cx="8229600" cy="3341688"/>
          </a:xfrm>
        </p:spPr>
        <p:txBody>
          <a:bodyPr/>
          <a:lstStyle/>
          <a:p>
            <a:r>
              <a:rPr lang="en-US" dirty="0"/>
              <a:t>All value sets included within IG using FHIR-standard </a:t>
            </a:r>
            <a:r>
              <a:rPr lang="en-US" dirty="0" err="1"/>
              <a:t>codesystems</a:t>
            </a:r>
            <a:r>
              <a:rPr lang="en-US" dirty="0"/>
              <a:t> where possible.  </a:t>
            </a:r>
            <a:r>
              <a:rPr lang="en-US" b="1" dirty="0"/>
              <a:t>No</a:t>
            </a:r>
            <a:r>
              <a:rPr lang="en-US" dirty="0"/>
              <a:t> dependence on PHINVADs.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PlaceOfDeath</a:t>
            </a:r>
            <a:r>
              <a:rPr lang="en-US" dirty="0"/>
              <a:t> Value Set   v1.2 (</a:t>
            </a:r>
            <a:r>
              <a:rPr lang="en-US" dirty="0">
                <a:hlinkClick r:id="rId2"/>
              </a:rPr>
              <a:t>ballot</a:t>
            </a:r>
            <a:r>
              <a:rPr lang="en-US" dirty="0"/>
              <a:t>),   v1.3 (</a:t>
            </a:r>
            <a:r>
              <a:rPr lang="en-US" dirty="0">
                <a:hlinkClick r:id="rId3"/>
              </a:rPr>
              <a:t>current</a:t>
            </a:r>
            <a:r>
              <a:rPr lang="en-US" dirty="0"/>
              <a:t>)</a:t>
            </a:r>
          </a:p>
          <a:p>
            <a:r>
              <a:rPr lang="en-US" dirty="0"/>
              <a:t>Concept Maps for mapping IJE coding to FHIR coding included</a:t>
            </a:r>
          </a:p>
          <a:p>
            <a:pPr lvl="1"/>
            <a:r>
              <a:rPr lang="en-US" dirty="0"/>
              <a:t>Example:  </a:t>
            </a:r>
            <a:r>
              <a:rPr lang="en-US" dirty="0" err="1"/>
              <a:t>PlaceOfDeath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Concept Map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DDCF4-A87F-9D45-9F7B-1B2C811AE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91" y="2959372"/>
            <a:ext cx="5978769" cy="19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592A-ECB1-CD4E-A3D6-03B7C407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VRDR Changes Since Balloted Version (2)</a:t>
            </a:r>
            <a:br>
              <a:rPr lang="en-US" dirty="0"/>
            </a:br>
            <a:r>
              <a:rPr lang="en-US" dirty="0"/>
              <a:t>Data Dictionary Shows IJE Field Map to FHIR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0921-C008-614B-9E5C-E4E80820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http://build.fhir.org/ig/HL7/vrdr/IJE_File_Layouts_Version_2021_FHIR.html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AE7F7-F483-4C4E-A68C-8474D960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" y="2011545"/>
            <a:ext cx="8891451" cy="3063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70EBF-6FC3-434C-8878-3C267FFCD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42" y="1648663"/>
            <a:ext cx="8847383" cy="3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1AFD-2F81-E34E-A9F9-A508792E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1883"/>
          </a:xfrm>
        </p:spPr>
        <p:txBody>
          <a:bodyPr/>
          <a:lstStyle/>
          <a:p>
            <a:r>
              <a:rPr lang="en-US" dirty="0"/>
              <a:t>VRDR Changes Since Balloted Version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8F3E1-239F-CB41-AC06-32AE746C7B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6169" y="824767"/>
            <a:ext cx="8229600" cy="3341688"/>
          </a:xfrm>
        </p:spPr>
        <p:txBody>
          <a:bodyPr/>
          <a:lstStyle/>
          <a:p>
            <a:r>
              <a:rPr lang="en-US" dirty="0"/>
              <a:t>Consistent encoding of States, Jurisdictions, and Countries</a:t>
            </a:r>
          </a:p>
          <a:p>
            <a:pPr lvl="1"/>
            <a:r>
              <a:rPr lang="en-US" dirty="0"/>
              <a:t>String bound to value set with 2 letter codes</a:t>
            </a:r>
          </a:p>
          <a:p>
            <a:r>
              <a:rPr lang="en-US" dirty="0"/>
              <a:t>All address components outside of FHIR standard (e.g., county and city codes) added as extensions</a:t>
            </a:r>
          </a:p>
          <a:p>
            <a:r>
              <a:rPr lang="en-US" dirty="0"/>
              <a:t>Avoid overloading existing fields with new meanings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SexAtDeath</a:t>
            </a:r>
            <a:r>
              <a:rPr lang="en-US" dirty="0"/>
              <a:t>(SEX), Race and Ethnicity(RACE1, RACE1E)</a:t>
            </a:r>
          </a:p>
          <a:p>
            <a:r>
              <a:rPr lang="en-US" dirty="0"/>
              <a:t>Consistent handling of partial dates and times throughout</a:t>
            </a:r>
          </a:p>
          <a:p>
            <a:r>
              <a:rPr lang="en-US" dirty="0"/>
              <a:t>Consistent </a:t>
            </a:r>
            <a:r>
              <a:rPr lang="en-US" dirty="0" err="1"/>
              <a:t>urls</a:t>
            </a:r>
            <a:r>
              <a:rPr lang="en-US" dirty="0"/>
              <a:t> for </a:t>
            </a:r>
            <a:r>
              <a:rPr lang="en-US" dirty="0" err="1"/>
              <a:t>vrdr</a:t>
            </a:r>
            <a:r>
              <a:rPr lang="en-US" dirty="0"/>
              <a:t> profiles, extensions, </a:t>
            </a:r>
            <a:r>
              <a:rPr lang="en-US" dirty="0" err="1"/>
              <a:t>valuesets</a:t>
            </a:r>
            <a:r>
              <a:rPr lang="en-US" dirty="0"/>
              <a:t>, and </a:t>
            </a:r>
            <a:r>
              <a:rPr lang="en-US" dirty="0" err="1"/>
              <a:t>codesystems</a:t>
            </a:r>
            <a:endParaRPr lang="en-US" dirty="0"/>
          </a:p>
          <a:p>
            <a:r>
              <a:rPr lang="en-US" dirty="0"/>
              <a:t>Complete examples</a:t>
            </a:r>
          </a:p>
          <a:p>
            <a:r>
              <a:rPr lang="en-US" dirty="0"/>
              <a:t>Part1 and Part2 Causes of Death mapped to Observations instead of Conditions</a:t>
            </a:r>
          </a:p>
        </p:txBody>
      </p:sp>
    </p:spTree>
    <p:extLst>
      <p:ext uri="{BB962C8B-B14F-4D97-AF65-F5344CB8AC3E}">
        <p14:creationId xmlns:p14="http://schemas.microsoft.com/office/powerpoint/2010/main" val="307869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Death Record Submission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62F4-47EC-7246-B150-7184CD69BB95}"/>
              </a:ext>
            </a:extLst>
          </p:cNvPr>
          <p:cNvSpPr/>
          <p:nvPr/>
        </p:nvSpPr>
        <p:spPr>
          <a:xfrm>
            <a:off x="3472961" y="1017680"/>
            <a:ext cx="2517527" cy="310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Certificate </a:t>
            </a:r>
            <a:r>
              <a:rPr lang="en-US" sz="1050" dirty="0">
                <a:solidFill>
                  <a:schemeClr val="tx1"/>
                </a:solidFill>
              </a:rPr>
              <a:t>(Composition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41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Death Record Document (Bundle/Document)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928653" y="13519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</a:t>
            </a:r>
            <a:r>
              <a:rPr lang="en-US" sz="1050" dirty="0">
                <a:solidFill>
                  <a:schemeClr val="tx1"/>
                </a:solidFill>
              </a:rPr>
              <a:t>(Patient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Birth Record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928653" y="226561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Father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B01B0-152E-9741-8C8A-8B290EC3E509}"/>
              </a:ext>
            </a:extLst>
          </p:cNvPr>
          <p:cNvSpPr/>
          <p:nvPr/>
        </p:nvSpPr>
        <p:spPr>
          <a:xfrm>
            <a:off x="928653" y="257015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Spouse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A56FBA-FF44-6248-BFE8-51C9B5B611AE}"/>
              </a:ext>
            </a:extLst>
          </p:cNvPr>
          <p:cNvSpPr/>
          <p:nvPr/>
        </p:nvSpPr>
        <p:spPr>
          <a:xfrm>
            <a:off x="928653" y="28746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E211AD-A8D7-C544-84FC-A81030AD111D}"/>
              </a:ext>
            </a:extLst>
          </p:cNvPr>
          <p:cNvSpPr/>
          <p:nvPr/>
        </p:nvSpPr>
        <p:spPr>
          <a:xfrm>
            <a:off x="928653" y="31792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Education Level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3F4E4-48E1-CB4F-83E6-09A03881F912}"/>
              </a:ext>
            </a:extLst>
          </p:cNvPr>
          <p:cNvSpPr/>
          <p:nvPr/>
        </p:nvSpPr>
        <p:spPr>
          <a:xfrm>
            <a:off x="928653" y="348377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Usual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8E647-8B3E-9F4B-9581-6E418693D1EB}"/>
              </a:ext>
            </a:extLst>
          </p:cNvPr>
          <p:cNvSpPr/>
          <p:nvPr/>
        </p:nvSpPr>
        <p:spPr>
          <a:xfrm>
            <a:off x="928653" y="378831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Military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73820-2B1F-B84E-B358-666A5BFF2D67}"/>
              </a:ext>
            </a:extLst>
          </p:cNvPr>
          <p:cNvSpPr/>
          <p:nvPr/>
        </p:nvSpPr>
        <p:spPr>
          <a:xfrm>
            <a:off x="928653" y="4092846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Emerging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352D23-897E-6748-B959-439C9EB901FB}"/>
              </a:ext>
            </a:extLst>
          </p:cNvPr>
          <p:cNvSpPr/>
          <p:nvPr/>
        </p:nvSpPr>
        <p:spPr>
          <a:xfrm>
            <a:off x="928653" y="4413868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(Input)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3382100" y="165501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Autopsy Performed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3382100" y="195955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3382100" y="226409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3382100" y="256863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Pregnancy 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3382100" y="287317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Examiner Contacted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3382100" y="317771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Incident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F123A7-A1FC-7047-8BE9-5700449BCF53}"/>
              </a:ext>
            </a:extLst>
          </p:cNvPr>
          <p:cNvSpPr/>
          <p:nvPr/>
        </p:nvSpPr>
        <p:spPr>
          <a:xfrm>
            <a:off x="3382100" y="348225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9A8897-7944-8B40-8810-1175BED7CB77}"/>
              </a:ext>
            </a:extLst>
          </p:cNvPr>
          <p:cNvSpPr/>
          <p:nvPr/>
        </p:nvSpPr>
        <p:spPr>
          <a:xfrm>
            <a:off x="3382100" y="378679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Surgery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19278-07E5-434C-975B-6B2B74E98782}"/>
              </a:ext>
            </a:extLst>
          </p:cNvPr>
          <p:cNvSpPr/>
          <p:nvPr/>
        </p:nvSpPr>
        <p:spPr>
          <a:xfrm>
            <a:off x="3382100" y="4091331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Tobacco Use Contributed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E94BD-7F61-A14E-8516-10AB544747B5}"/>
              </a:ext>
            </a:extLst>
          </p:cNvPr>
          <p:cNvSpPr/>
          <p:nvPr/>
        </p:nvSpPr>
        <p:spPr>
          <a:xfrm>
            <a:off x="5990488" y="165501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BA2D00-3DC5-4A40-83A9-7D74C246FCEE}"/>
              </a:ext>
            </a:extLst>
          </p:cNvPr>
          <p:cNvSpPr/>
          <p:nvPr/>
        </p:nvSpPr>
        <p:spPr>
          <a:xfrm>
            <a:off x="5990488" y="195955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D7E0ED-8675-C149-B388-02F00AF89FEC}"/>
              </a:ext>
            </a:extLst>
          </p:cNvPr>
          <p:cNvSpPr/>
          <p:nvPr/>
        </p:nvSpPr>
        <p:spPr>
          <a:xfrm>
            <a:off x="5990488" y="226409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Pathway </a:t>
            </a:r>
            <a:r>
              <a:rPr lang="en-US" sz="1050" dirty="0">
                <a:solidFill>
                  <a:schemeClr val="tx1"/>
                </a:solidFill>
              </a:rPr>
              <a:t>(List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894151-95E6-4D49-BE99-31E5B0F7C738}"/>
              </a:ext>
            </a:extLst>
          </p:cNvPr>
          <p:cNvSpPr/>
          <p:nvPr/>
        </p:nvSpPr>
        <p:spPr>
          <a:xfrm>
            <a:off x="5990488" y="256863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Certifier </a:t>
            </a:r>
            <a:r>
              <a:rPr lang="en-US" sz="1050" dirty="0">
                <a:solidFill>
                  <a:schemeClr val="tx1"/>
                </a:solidFill>
              </a:rPr>
              <a:t>(Practitioner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F8BF1-ED56-1342-9306-D4E4E5A759A3}"/>
              </a:ext>
            </a:extLst>
          </p:cNvPr>
          <p:cNvSpPr/>
          <p:nvPr/>
        </p:nvSpPr>
        <p:spPr>
          <a:xfrm>
            <a:off x="5990488" y="287317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Certif.  </a:t>
            </a:r>
            <a:r>
              <a:rPr lang="en-US" sz="1050" dirty="0">
                <a:solidFill>
                  <a:schemeClr val="tx1"/>
                </a:solidFill>
              </a:rPr>
              <a:t>(Procedure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08F6C-E9A8-7049-81A7-5A9195B4319B}"/>
              </a:ext>
            </a:extLst>
          </p:cNvPr>
          <p:cNvSpPr/>
          <p:nvPr/>
        </p:nvSpPr>
        <p:spPr>
          <a:xfrm>
            <a:off x="5990488" y="317771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Manner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408B49-006D-8D47-B1BA-22EDC71F0521}"/>
              </a:ext>
            </a:extLst>
          </p:cNvPr>
          <p:cNvSpPr/>
          <p:nvPr/>
        </p:nvSpPr>
        <p:spPr>
          <a:xfrm>
            <a:off x="5990488" y="377860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Disp.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53140-748E-D443-BFEA-97511B60E969}"/>
              </a:ext>
            </a:extLst>
          </p:cNvPr>
          <p:cNvSpPr/>
          <p:nvPr/>
        </p:nvSpPr>
        <p:spPr>
          <a:xfrm>
            <a:off x="5990488" y="408314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Disp</a:t>
            </a:r>
            <a:r>
              <a:rPr lang="en-US" sz="1400" dirty="0">
                <a:solidFill>
                  <a:schemeClr val="tx1"/>
                </a:solidFill>
              </a:rPr>
              <a:t> Location</a:t>
            </a:r>
            <a:r>
              <a:rPr lang="en-US" sz="1050" dirty="0">
                <a:solidFill>
                  <a:schemeClr val="tx1"/>
                </a:solidFill>
              </a:rPr>
              <a:t> 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204AC-51A1-7742-A467-C18B94E115AA}"/>
              </a:ext>
            </a:extLst>
          </p:cNvPr>
          <p:cNvSpPr/>
          <p:nvPr/>
        </p:nvSpPr>
        <p:spPr>
          <a:xfrm>
            <a:off x="5990488" y="438768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Funeral Home </a:t>
            </a:r>
            <a:r>
              <a:rPr lang="en-US" sz="1050" dirty="0">
                <a:solidFill>
                  <a:schemeClr val="tx1"/>
                </a:solidFill>
              </a:rPr>
              <a:t>(Organization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169184" y="1075008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3806184" y="1346610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DEC73-6E49-574F-9166-EA7AB0C35D6F}"/>
              </a:ext>
            </a:extLst>
          </p:cNvPr>
          <p:cNvSpPr txBox="1"/>
          <p:nvPr/>
        </p:nvSpPr>
        <p:spPr>
          <a:xfrm>
            <a:off x="6422956" y="1324633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86294-79BF-044E-89C1-C82BDDF4CB71}"/>
              </a:ext>
            </a:extLst>
          </p:cNvPr>
          <p:cNvSpPr txBox="1"/>
          <p:nvPr/>
        </p:nvSpPr>
        <p:spPr>
          <a:xfrm>
            <a:off x="6431403" y="3523168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Disposition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937037" y="1956894"/>
            <a:ext cx="2136935" cy="253512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Mother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(Related Person)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F41A5-02EC-CC4B-8AD9-10AE8526BC19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</p:spTree>
    <p:extLst>
      <p:ext uri="{BB962C8B-B14F-4D97-AF65-F5344CB8AC3E}">
        <p14:creationId xmlns:p14="http://schemas.microsoft.com/office/powerpoint/2010/main" val="10637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Coded Demographic Profiles (MRE Equivalent)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334108" y="717399"/>
            <a:ext cx="5365126" cy="233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46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Demographic Coded Content Bundle (Bundle)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(Coded)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268830" y="1387204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Race/Ethnicity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956453-B140-694F-B943-C7C45CAD6088}"/>
              </a:ext>
            </a:extLst>
          </p:cNvPr>
          <p:cNvSpPr/>
          <p:nvPr/>
        </p:nvSpPr>
        <p:spPr>
          <a:xfrm>
            <a:off x="928653" y="1991005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(Input)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Coded Cause of Death (TRX)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334108" y="717399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63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Cause of Death Coded Content Bundle (Bundle)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5789363" y="163481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Activity at Time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5789364" y="193935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Automated Underlying COD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5789363" y="224389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Manual Underlying COD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5789363" y="254843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 Axis COD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5789363" y="285297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Place of Injury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5789363" y="315751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Coding Status Values </a:t>
            </a:r>
            <a:r>
              <a:rPr lang="en-US" sz="900" dirty="0">
                <a:solidFill>
                  <a:schemeClr val="tx1"/>
                </a:solidFill>
              </a:rPr>
              <a:t>(Parameters)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6291840" y="1343916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Coded Cause of Death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B98CD-3CD5-D34C-8CCC-D7A822ACDE9B}"/>
              </a:ext>
            </a:extLst>
          </p:cNvPr>
          <p:cNvSpPr/>
          <p:nvPr/>
        </p:nvSpPr>
        <p:spPr>
          <a:xfrm>
            <a:off x="706843" y="1613936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Autopsy Performed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D38DD6-1A6D-BA41-B3AE-84A2FE37A842}"/>
              </a:ext>
            </a:extLst>
          </p:cNvPr>
          <p:cNvSpPr/>
          <p:nvPr/>
        </p:nvSpPr>
        <p:spPr>
          <a:xfrm>
            <a:off x="706843" y="1952214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Pregnancy 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3B175-D945-CB4B-8F46-B5EE527F48ED}"/>
              </a:ext>
            </a:extLst>
          </p:cNvPr>
          <p:cNvSpPr/>
          <p:nvPr/>
        </p:nvSpPr>
        <p:spPr>
          <a:xfrm>
            <a:off x="706843" y="2256750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Incident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8151E-A00B-2449-B7D1-7B5FF561F89D}"/>
              </a:ext>
            </a:extLst>
          </p:cNvPr>
          <p:cNvSpPr/>
          <p:nvPr/>
        </p:nvSpPr>
        <p:spPr>
          <a:xfrm>
            <a:off x="706843" y="2586584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Surgery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040708-3B18-AF45-ABBA-82B1B01FC7F6}"/>
              </a:ext>
            </a:extLst>
          </p:cNvPr>
          <p:cNvSpPr/>
          <p:nvPr/>
        </p:nvSpPr>
        <p:spPr>
          <a:xfrm>
            <a:off x="723610" y="2909203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Tobacco Use Contributed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81E34C-4BC0-1647-8C86-921C9ECF8B2F}"/>
              </a:ext>
            </a:extLst>
          </p:cNvPr>
          <p:cNvSpPr txBox="1"/>
          <p:nvPr/>
        </p:nvSpPr>
        <p:spPr>
          <a:xfrm>
            <a:off x="1130927" y="1305531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FE7154-9E9B-4D45-AA2B-CAD28343F56C}"/>
              </a:ext>
            </a:extLst>
          </p:cNvPr>
          <p:cNvSpPr/>
          <p:nvPr/>
        </p:nvSpPr>
        <p:spPr>
          <a:xfrm>
            <a:off x="3239920" y="1635754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66F964-CF10-A04E-BE36-08EA98B995E2}"/>
              </a:ext>
            </a:extLst>
          </p:cNvPr>
          <p:cNvSpPr/>
          <p:nvPr/>
        </p:nvSpPr>
        <p:spPr>
          <a:xfrm>
            <a:off x="3239920" y="1940294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314AE3-3F11-984B-AF49-C4E662261977}"/>
              </a:ext>
            </a:extLst>
          </p:cNvPr>
          <p:cNvSpPr/>
          <p:nvPr/>
        </p:nvSpPr>
        <p:spPr>
          <a:xfrm>
            <a:off x="3239920" y="2244834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Pathway </a:t>
            </a:r>
            <a:r>
              <a:rPr lang="en-US" sz="1050" dirty="0">
                <a:solidFill>
                  <a:schemeClr val="tx1"/>
                </a:solidFill>
              </a:rPr>
              <a:t>(List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91BC11-6D34-6C4D-852A-A1CBE48B4F3A}"/>
              </a:ext>
            </a:extLst>
          </p:cNvPr>
          <p:cNvSpPr/>
          <p:nvPr/>
        </p:nvSpPr>
        <p:spPr>
          <a:xfrm>
            <a:off x="3256687" y="256108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Certif.  </a:t>
            </a:r>
            <a:r>
              <a:rPr lang="en-US" sz="1050" dirty="0">
                <a:solidFill>
                  <a:schemeClr val="tx1"/>
                </a:solidFill>
              </a:rPr>
              <a:t>(Procedure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7DEFBD-03B4-624C-9945-306008E84CB0}"/>
              </a:ext>
            </a:extLst>
          </p:cNvPr>
          <p:cNvSpPr/>
          <p:nvPr/>
        </p:nvSpPr>
        <p:spPr>
          <a:xfrm>
            <a:off x="3256687" y="286562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Manner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E7A43-786C-E34B-91DB-6B2E1A17D6F2}"/>
              </a:ext>
            </a:extLst>
          </p:cNvPr>
          <p:cNvSpPr txBox="1"/>
          <p:nvPr/>
        </p:nvSpPr>
        <p:spPr>
          <a:xfrm>
            <a:off x="3672388" y="1305372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BC716-9D1B-C34A-AD83-EDDEC3ADF6E3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</p:spTree>
    <p:extLst>
      <p:ext uri="{BB962C8B-B14F-4D97-AF65-F5344CB8AC3E}">
        <p14:creationId xmlns:p14="http://schemas.microsoft.com/office/powerpoint/2010/main" val="411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51575"/>
            <a:ext cx="8488387" cy="615514"/>
          </a:xfrm>
        </p:spPr>
        <p:txBody>
          <a:bodyPr/>
          <a:lstStyle/>
          <a:p>
            <a:r>
              <a:rPr lang="en-US" dirty="0"/>
              <a:t>Death Record For Inter-Jurisdictional Exchange: 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62F4-47EC-7246-B150-7184CD69BB95}"/>
              </a:ext>
            </a:extLst>
          </p:cNvPr>
          <p:cNvSpPr/>
          <p:nvPr/>
        </p:nvSpPr>
        <p:spPr>
          <a:xfrm>
            <a:off x="3472961" y="1017680"/>
            <a:ext cx="2517527" cy="310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Certificate </a:t>
            </a:r>
            <a:r>
              <a:rPr lang="en-US" sz="1050" dirty="0">
                <a:solidFill>
                  <a:schemeClr val="tx1"/>
                </a:solidFill>
              </a:rPr>
              <a:t>(Composition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41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Death Record Document (Bundle/Document)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562413" y="138973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Decedent </a:t>
            </a:r>
            <a:r>
              <a:rPr lang="en-US" sz="900" dirty="0">
                <a:solidFill>
                  <a:schemeClr val="tx1"/>
                </a:solidFill>
              </a:rPr>
              <a:t>(Patient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562413" y="169427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Birth Record Identifier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562413" y="230335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Father </a:t>
            </a:r>
            <a:r>
              <a:rPr lang="en-US" sz="900" dirty="0">
                <a:solidFill>
                  <a:schemeClr val="tx1"/>
                </a:solidFill>
              </a:rPr>
              <a:t>(</a:t>
            </a:r>
            <a:r>
              <a:rPr lang="en-US" sz="900" dirty="0" err="1">
                <a:solidFill>
                  <a:schemeClr val="tx1"/>
                </a:solidFill>
              </a:rPr>
              <a:t>RelatedPerson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B01B0-152E-9741-8C8A-8B290EC3E509}"/>
              </a:ext>
            </a:extLst>
          </p:cNvPr>
          <p:cNvSpPr/>
          <p:nvPr/>
        </p:nvSpPr>
        <p:spPr>
          <a:xfrm>
            <a:off x="562413" y="260789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Spouse </a:t>
            </a:r>
            <a:r>
              <a:rPr lang="en-US" sz="900" dirty="0">
                <a:solidFill>
                  <a:schemeClr val="tx1"/>
                </a:solidFill>
              </a:rPr>
              <a:t>(</a:t>
            </a:r>
            <a:r>
              <a:rPr lang="en-US" sz="900" dirty="0" err="1">
                <a:solidFill>
                  <a:schemeClr val="tx1"/>
                </a:solidFill>
              </a:rPr>
              <a:t>RelatedPerson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A56FBA-FF44-6248-BFE8-51C9B5B611AE}"/>
              </a:ext>
            </a:extLst>
          </p:cNvPr>
          <p:cNvSpPr/>
          <p:nvPr/>
        </p:nvSpPr>
        <p:spPr>
          <a:xfrm>
            <a:off x="562413" y="291243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Decedent 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E211AD-A8D7-C544-84FC-A81030AD111D}"/>
              </a:ext>
            </a:extLst>
          </p:cNvPr>
          <p:cNvSpPr/>
          <p:nvPr/>
        </p:nvSpPr>
        <p:spPr>
          <a:xfrm>
            <a:off x="562413" y="321697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Education Level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3F4E4-48E1-CB4F-83E6-09A03881F912}"/>
              </a:ext>
            </a:extLst>
          </p:cNvPr>
          <p:cNvSpPr/>
          <p:nvPr/>
        </p:nvSpPr>
        <p:spPr>
          <a:xfrm>
            <a:off x="562413" y="352151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Usual 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8E647-8B3E-9F4B-9581-6E418693D1EB}"/>
              </a:ext>
            </a:extLst>
          </p:cNvPr>
          <p:cNvSpPr/>
          <p:nvPr/>
        </p:nvSpPr>
        <p:spPr>
          <a:xfrm>
            <a:off x="562413" y="382605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Military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73820-2B1F-B84E-B358-666A5BFF2D67}"/>
              </a:ext>
            </a:extLst>
          </p:cNvPr>
          <p:cNvSpPr/>
          <p:nvPr/>
        </p:nvSpPr>
        <p:spPr>
          <a:xfrm>
            <a:off x="562413" y="4130587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Emerging Issues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352D23-897E-6748-B959-439C9EB901FB}"/>
              </a:ext>
            </a:extLst>
          </p:cNvPr>
          <p:cNvSpPr/>
          <p:nvPr/>
        </p:nvSpPr>
        <p:spPr>
          <a:xfrm>
            <a:off x="562413" y="4451609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Race/Ethnicity (Input)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2343742" y="201171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Autopsy Performed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2343742" y="231625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Death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2343742" y="262079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Death Location </a:t>
            </a:r>
            <a:r>
              <a:rPr lang="en-US" sz="800" dirty="0">
                <a:solidFill>
                  <a:schemeClr val="tx1"/>
                </a:solidFill>
              </a:rPr>
              <a:t>(Location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2343742" y="292533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Pregnancy 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2343742" y="322987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Examiner Contacted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2343742" y="353441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Injury Incident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F123A7-A1FC-7047-8BE9-5700449BCF53}"/>
              </a:ext>
            </a:extLst>
          </p:cNvPr>
          <p:cNvSpPr/>
          <p:nvPr/>
        </p:nvSpPr>
        <p:spPr>
          <a:xfrm>
            <a:off x="2343742" y="383895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Injury Location </a:t>
            </a:r>
            <a:r>
              <a:rPr lang="en-US" sz="800" dirty="0">
                <a:solidFill>
                  <a:schemeClr val="tx1"/>
                </a:solidFill>
              </a:rPr>
              <a:t>(Location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9A8897-7944-8B40-8810-1175BED7CB77}"/>
              </a:ext>
            </a:extLst>
          </p:cNvPr>
          <p:cNvSpPr/>
          <p:nvPr/>
        </p:nvSpPr>
        <p:spPr>
          <a:xfrm>
            <a:off x="2343742" y="414349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Surgery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19278-07E5-434C-975B-6B2B74E98782}"/>
              </a:ext>
            </a:extLst>
          </p:cNvPr>
          <p:cNvSpPr/>
          <p:nvPr/>
        </p:nvSpPr>
        <p:spPr>
          <a:xfrm>
            <a:off x="2343742" y="4448035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Tobacco Use Contributed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E94BD-7F61-A14E-8516-10AB544747B5}"/>
              </a:ext>
            </a:extLst>
          </p:cNvPr>
          <p:cNvSpPr/>
          <p:nvPr/>
        </p:nvSpPr>
        <p:spPr>
          <a:xfrm>
            <a:off x="4333729" y="178154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 Part 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BA2D00-3DC5-4A40-83A9-7D74C246FCEE}"/>
              </a:ext>
            </a:extLst>
          </p:cNvPr>
          <p:cNvSpPr/>
          <p:nvPr/>
        </p:nvSpPr>
        <p:spPr>
          <a:xfrm>
            <a:off x="4333729" y="208608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 Part 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D7E0ED-8675-C149-B388-02F00AF89FEC}"/>
              </a:ext>
            </a:extLst>
          </p:cNvPr>
          <p:cNvSpPr/>
          <p:nvPr/>
        </p:nvSpPr>
        <p:spPr>
          <a:xfrm>
            <a:off x="4333729" y="239062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 Pathway </a:t>
            </a:r>
            <a:r>
              <a:rPr lang="en-US" sz="700" dirty="0">
                <a:solidFill>
                  <a:schemeClr val="tx1"/>
                </a:solidFill>
              </a:rPr>
              <a:t>(List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894151-95E6-4D49-BE99-31E5B0F7C738}"/>
              </a:ext>
            </a:extLst>
          </p:cNvPr>
          <p:cNvSpPr/>
          <p:nvPr/>
        </p:nvSpPr>
        <p:spPr>
          <a:xfrm>
            <a:off x="4333729" y="269516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Certifier </a:t>
            </a:r>
            <a:r>
              <a:rPr lang="en-US" sz="700" dirty="0">
                <a:solidFill>
                  <a:schemeClr val="tx1"/>
                </a:solidFill>
              </a:rPr>
              <a:t>(Practitioner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F8BF1-ED56-1342-9306-D4E4E5A759A3}"/>
              </a:ext>
            </a:extLst>
          </p:cNvPr>
          <p:cNvSpPr/>
          <p:nvPr/>
        </p:nvSpPr>
        <p:spPr>
          <a:xfrm>
            <a:off x="4333729" y="299970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Death Certif.  </a:t>
            </a:r>
            <a:r>
              <a:rPr lang="en-US" sz="700" dirty="0">
                <a:solidFill>
                  <a:schemeClr val="tx1"/>
                </a:solidFill>
              </a:rPr>
              <a:t>(Procedure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08F6C-E9A8-7049-81A7-5A9195B4319B}"/>
              </a:ext>
            </a:extLst>
          </p:cNvPr>
          <p:cNvSpPr/>
          <p:nvPr/>
        </p:nvSpPr>
        <p:spPr>
          <a:xfrm>
            <a:off x="4333729" y="330424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Manner of Death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408B49-006D-8D47-B1BA-22EDC71F0521}"/>
              </a:ext>
            </a:extLst>
          </p:cNvPr>
          <p:cNvSpPr/>
          <p:nvPr/>
        </p:nvSpPr>
        <p:spPr>
          <a:xfrm>
            <a:off x="4333729" y="3905135"/>
            <a:ext cx="1617789" cy="153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Disp. Method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53140-748E-D443-BFEA-97511B60E969}"/>
              </a:ext>
            </a:extLst>
          </p:cNvPr>
          <p:cNvSpPr/>
          <p:nvPr/>
        </p:nvSpPr>
        <p:spPr>
          <a:xfrm>
            <a:off x="4333729" y="4209675"/>
            <a:ext cx="1617789" cy="153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Disp</a:t>
            </a:r>
            <a:r>
              <a:rPr lang="en-US" sz="1000" dirty="0">
                <a:solidFill>
                  <a:schemeClr val="tx1"/>
                </a:solidFill>
              </a:rPr>
              <a:t> Location</a:t>
            </a:r>
            <a:r>
              <a:rPr lang="en-US" sz="700" dirty="0">
                <a:solidFill>
                  <a:schemeClr val="tx1"/>
                </a:solidFill>
              </a:rPr>
              <a:t> (Location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204AC-51A1-7742-A467-C18B94E115AA}"/>
              </a:ext>
            </a:extLst>
          </p:cNvPr>
          <p:cNvSpPr/>
          <p:nvPr/>
        </p:nvSpPr>
        <p:spPr>
          <a:xfrm>
            <a:off x="4333729" y="4514215"/>
            <a:ext cx="1617789" cy="153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Funeral Home </a:t>
            </a:r>
            <a:r>
              <a:rPr lang="en-US" sz="700" dirty="0">
                <a:solidFill>
                  <a:schemeClr val="tx1"/>
                </a:solidFill>
              </a:rPr>
              <a:t>(Organization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562696" y="1155823"/>
            <a:ext cx="155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2504938" y="1703942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DEC73-6E49-574F-9166-EA7AB0C35D6F}"/>
              </a:ext>
            </a:extLst>
          </p:cNvPr>
          <p:cNvSpPr txBox="1"/>
          <p:nvPr/>
        </p:nvSpPr>
        <p:spPr>
          <a:xfrm>
            <a:off x="4588292" y="1536754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86294-79BF-044E-89C1-C82BDDF4CB71}"/>
              </a:ext>
            </a:extLst>
          </p:cNvPr>
          <p:cNvSpPr txBox="1"/>
          <p:nvPr/>
        </p:nvSpPr>
        <p:spPr>
          <a:xfrm>
            <a:off x="4441950" y="3659546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Disposition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570797" y="1995278"/>
            <a:ext cx="1621763" cy="192228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Mother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(Related Person)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F41A5-02EC-CC4B-8AD9-10AE8526BC19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DA0784-1FD3-2941-9416-729DCE412BF7}"/>
              </a:ext>
            </a:extLst>
          </p:cNvPr>
          <p:cNvSpPr/>
          <p:nvPr/>
        </p:nvSpPr>
        <p:spPr>
          <a:xfrm>
            <a:off x="6688875" y="178154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Activity at Time of Death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C588B6-1302-0B49-8D37-34C8F809E58E}"/>
              </a:ext>
            </a:extLst>
          </p:cNvPr>
          <p:cNvSpPr/>
          <p:nvPr/>
        </p:nvSpPr>
        <p:spPr>
          <a:xfrm>
            <a:off x="6688876" y="208608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Automated Underlying COD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07BC9F-15C0-214A-A9B7-C81FDA682C4E}"/>
              </a:ext>
            </a:extLst>
          </p:cNvPr>
          <p:cNvSpPr/>
          <p:nvPr/>
        </p:nvSpPr>
        <p:spPr>
          <a:xfrm>
            <a:off x="6688875" y="239062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Manual Underlying COD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2AB17-0C96-014E-9817-C5E29A1C7E06}"/>
              </a:ext>
            </a:extLst>
          </p:cNvPr>
          <p:cNvSpPr/>
          <p:nvPr/>
        </p:nvSpPr>
        <p:spPr>
          <a:xfrm>
            <a:off x="6688875" y="269516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Entity Axis COD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FDD6D8-2B8F-9442-A23E-9978DBC6B094}"/>
              </a:ext>
            </a:extLst>
          </p:cNvPr>
          <p:cNvSpPr/>
          <p:nvPr/>
        </p:nvSpPr>
        <p:spPr>
          <a:xfrm>
            <a:off x="6688875" y="299970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Place of Injury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14238F-387F-D543-8811-EB691AEA4464}"/>
              </a:ext>
            </a:extLst>
          </p:cNvPr>
          <p:cNvSpPr/>
          <p:nvPr/>
        </p:nvSpPr>
        <p:spPr>
          <a:xfrm>
            <a:off x="6688875" y="330424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Coding Status Values </a:t>
            </a:r>
            <a:r>
              <a:rPr lang="en-US" sz="700" dirty="0">
                <a:solidFill>
                  <a:schemeClr val="tx1"/>
                </a:solidFill>
              </a:rPr>
              <a:t>(Parameters)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33A2CE-6FA1-E045-A8E4-BE9F319CF27A}"/>
              </a:ext>
            </a:extLst>
          </p:cNvPr>
          <p:cNvSpPr txBox="1"/>
          <p:nvPr/>
        </p:nvSpPr>
        <p:spPr>
          <a:xfrm>
            <a:off x="6931917" y="1521668"/>
            <a:ext cx="139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  <a:latin typeface="Calibri" panose="020F0502020204030204" pitchFamily="34" charset="0"/>
              </a:rPr>
              <a:t>Coded Cause of Death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A6575A-C7EB-F64F-B268-26A9B66FF651}"/>
              </a:ext>
            </a:extLst>
          </p:cNvPr>
          <p:cNvSpPr/>
          <p:nvPr/>
        </p:nvSpPr>
        <p:spPr>
          <a:xfrm>
            <a:off x="6699336" y="4039670"/>
            <a:ext cx="1873867" cy="192228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Race/Ethnicity (Coded)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8E5DD4-9989-0248-8F86-2890C3845AAB}"/>
              </a:ext>
            </a:extLst>
          </p:cNvPr>
          <p:cNvSpPr txBox="1"/>
          <p:nvPr/>
        </p:nvSpPr>
        <p:spPr>
          <a:xfrm>
            <a:off x="7126671" y="3711721"/>
            <a:ext cx="1290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Race/Ethnicity</a:t>
            </a:r>
          </a:p>
        </p:txBody>
      </p:sp>
    </p:spTree>
    <p:extLst>
      <p:ext uri="{BB962C8B-B14F-4D97-AF65-F5344CB8AC3E}">
        <p14:creationId xmlns:p14="http://schemas.microsoft.com/office/powerpoint/2010/main" val="428878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Mortality Roster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5825359" cy="202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327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Mortality Roster Bundle (Bundle)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928653" y="13519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</a:t>
            </a:r>
            <a:r>
              <a:rPr lang="en-US" sz="1050" dirty="0">
                <a:solidFill>
                  <a:schemeClr val="tx1"/>
                </a:solidFill>
              </a:rPr>
              <a:t>(Patient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928653" y="1948637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Father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3405747" y="1364108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Date (</a:t>
            </a:r>
            <a:r>
              <a:rPr lang="en-US" sz="1100" dirty="0">
                <a:solidFill>
                  <a:schemeClr val="tx1"/>
                </a:solidFill>
              </a:rPr>
              <a:t>Observation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3405748" y="1656893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169184" y="1075008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3785956" y="1090380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937037" y="1639921"/>
            <a:ext cx="2136935" cy="253512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Mother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(Related Person)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Surveillance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62F4-47EC-7246-B150-7184CD69BB95}"/>
              </a:ext>
            </a:extLst>
          </p:cNvPr>
          <p:cNvSpPr/>
          <p:nvPr/>
        </p:nvSpPr>
        <p:spPr>
          <a:xfrm>
            <a:off x="3472961" y="1017680"/>
            <a:ext cx="2517527" cy="310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Certificate </a:t>
            </a:r>
            <a:r>
              <a:rPr lang="en-US" sz="1050" dirty="0">
                <a:solidFill>
                  <a:schemeClr val="tx1"/>
                </a:solidFill>
              </a:rPr>
              <a:t>(Composition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Surveillance Bundle (Bundle)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928653" y="13519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</a:t>
            </a:r>
            <a:r>
              <a:rPr lang="en-US" sz="1050" dirty="0">
                <a:solidFill>
                  <a:schemeClr val="tx1"/>
                </a:solidFill>
              </a:rPr>
              <a:t>(Patient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Birth Record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928653" y="226561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Father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B01B0-152E-9741-8C8A-8B290EC3E509}"/>
              </a:ext>
            </a:extLst>
          </p:cNvPr>
          <p:cNvSpPr/>
          <p:nvPr/>
        </p:nvSpPr>
        <p:spPr>
          <a:xfrm>
            <a:off x="928653" y="257015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Spouse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A56FBA-FF44-6248-BFE8-51C9B5B611AE}"/>
              </a:ext>
            </a:extLst>
          </p:cNvPr>
          <p:cNvSpPr/>
          <p:nvPr/>
        </p:nvSpPr>
        <p:spPr>
          <a:xfrm>
            <a:off x="928653" y="28746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E211AD-A8D7-C544-84FC-A81030AD111D}"/>
              </a:ext>
            </a:extLst>
          </p:cNvPr>
          <p:cNvSpPr/>
          <p:nvPr/>
        </p:nvSpPr>
        <p:spPr>
          <a:xfrm>
            <a:off x="928653" y="31792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Education Level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3F4E4-48E1-CB4F-83E6-09A03881F912}"/>
              </a:ext>
            </a:extLst>
          </p:cNvPr>
          <p:cNvSpPr/>
          <p:nvPr/>
        </p:nvSpPr>
        <p:spPr>
          <a:xfrm>
            <a:off x="928653" y="348377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Usual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8E647-8B3E-9F4B-9581-6E418693D1EB}"/>
              </a:ext>
            </a:extLst>
          </p:cNvPr>
          <p:cNvSpPr/>
          <p:nvPr/>
        </p:nvSpPr>
        <p:spPr>
          <a:xfrm>
            <a:off x="928653" y="378831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Military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73820-2B1F-B84E-B358-666A5BFF2D67}"/>
              </a:ext>
            </a:extLst>
          </p:cNvPr>
          <p:cNvSpPr/>
          <p:nvPr/>
        </p:nvSpPr>
        <p:spPr>
          <a:xfrm>
            <a:off x="928653" y="4092846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Emerging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352D23-897E-6748-B959-439C9EB901FB}"/>
              </a:ext>
            </a:extLst>
          </p:cNvPr>
          <p:cNvSpPr/>
          <p:nvPr/>
        </p:nvSpPr>
        <p:spPr>
          <a:xfrm>
            <a:off x="928653" y="4413868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(Input)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3382100" y="165501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Autopsy Performed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3382100" y="195955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3382100" y="226409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3382100" y="256863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Pregnancy 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3382100" y="287317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Examiner Contacted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3382100" y="317771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Incident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F123A7-A1FC-7047-8BE9-5700449BCF53}"/>
              </a:ext>
            </a:extLst>
          </p:cNvPr>
          <p:cNvSpPr/>
          <p:nvPr/>
        </p:nvSpPr>
        <p:spPr>
          <a:xfrm>
            <a:off x="3382100" y="348225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9A8897-7944-8B40-8810-1175BED7CB77}"/>
              </a:ext>
            </a:extLst>
          </p:cNvPr>
          <p:cNvSpPr/>
          <p:nvPr/>
        </p:nvSpPr>
        <p:spPr>
          <a:xfrm>
            <a:off x="3382100" y="378679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Surgery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19278-07E5-434C-975B-6B2B74E98782}"/>
              </a:ext>
            </a:extLst>
          </p:cNvPr>
          <p:cNvSpPr/>
          <p:nvPr/>
        </p:nvSpPr>
        <p:spPr>
          <a:xfrm>
            <a:off x="3382100" y="4091331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Tobacco Use Contributed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E94BD-7F61-A14E-8516-10AB544747B5}"/>
              </a:ext>
            </a:extLst>
          </p:cNvPr>
          <p:cNvSpPr/>
          <p:nvPr/>
        </p:nvSpPr>
        <p:spPr>
          <a:xfrm>
            <a:off x="5990488" y="165501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BA2D00-3DC5-4A40-83A9-7D74C246FCEE}"/>
              </a:ext>
            </a:extLst>
          </p:cNvPr>
          <p:cNvSpPr/>
          <p:nvPr/>
        </p:nvSpPr>
        <p:spPr>
          <a:xfrm>
            <a:off x="5990488" y="195955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D7E0ED-8675-C149-B388-02F00AF89FEC}"/>
              </a:ext>
            </a:extLst>
          </p:cNvPr>
          <p:cNvSpPr/>
          <p:nvPr/>
        </p:nvSpPr>
        <p:spPr>
          <a:xfrm>
            <a:off x="5990488" y="226409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Pathway </a:t>
            </a:r>
            <a:r>
              <a:rPr lang="en-US" sz="1050" dirty="0">
                <a:solidFill>
                  <a:schemeClr val="tx1"/>
                </a:solidFill>
              </a:rPr>
              <a:t>(List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894151-95E6-4D49-BE99-31E5B0F7C738}"/>
              </a:ext>
            </a:extLst>
          </p:cNvPr>
          <p:cNvSpPr/>
          <p:nvPr/>
        </p:nvSpPr>
        <p:spPr>
          <a:xfrm>
            <a:off x="5990488" y="256863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Certifier </a:t>
            </a:r>
            <a:r>
              <a:rPr lang="en-US" sz="1050" dirty="0">
                <a:solidFill>
                  <a:schemeClr val="tx1"/>
                </a:solidFill>
              </a:rPr>
              <a:t>(Practitioner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F8BF1-ED56-1342-9306-D4E4E5A759A3}"/>
              </a:ext>
            </a:extLst>
          </p:cNvPr>
          <p:cNvSpPr/>
          <p:nvPr/>
        </p:nvSpPr>
        <p:spPr>
          <a:xfrm>
            <a:off x="5990488" y="287317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Certif.  </a:t>
            </a:r>
            <a:r>
              <a:rPr lang="en-US" sz="1050" dirty="0">
                <a:solidFill>
                  <a:schemeClr val="tx1"/>
                </a:solidFill>
              </a:rPr>
              <a:t>(Procedure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08F6C-E9A8-7049-81A7-5A9195B4319B}"/>
              </a:ext>
            </a:extLst>
          </p:cNvPr>
          <p:cNvSpPr/>
          <p:nvPr/>
        </p:nvSpPr>
        <p:spPr>
          <a:xfrm>
            <a:off x="5990488" y="317771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Manner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408B49-006D-8D47-B1BA-22EDC71F0521}"/>
              </a:ext>
            </a:extLst>
          </p:cNvPr>
          <p:cNvSpPr/>
          <p:nvPr/>
        </p:nvSpPr>
        <p:spPr>
          <a:xfrm>
            <a:off x="5990488" y="377860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Disp.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53140-748E-D443-BFEA-97511B60E969}"/>
              </a:ext>
            </a:extLst>
          </p:cNvPr>
          <p:cNvSpPr/>
          <p:nvPr/>
        </p:nvSpPr>
        <p:spPr>
          <a:xfrm>
            <a:off x="5990488" y="408314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Disp</a:t>
            </a:r>
            <a:r>
              <a:rPr lang="en-US" sz="1400" dirty="0">
                <a:solidFill>
                  <a:schemeClr val="tx1"/>
                </a:solidFill>
              </a:rPr>
              <a:t> Location</a:t>
            </a:r>
            <a:r>
              <a:rPr lang="en-US" sz="1050" dirty="0">
                <a:solidFill>
                  <a:schemeClr val="tx1"/>
                </a:solidFill>
              </a:rPr>
              <a:t> 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204AC-51A1-7742-A467-C18B94E115AA}"/>
              </a:ext>
            </a:extLst>
          </p:cNvPr>
          <p:cNvSpPr/>
          <p:nvPr/>
        </p:nvSpPr>
        <p:spPr>
          <a:xfrm>
            <a:off x="5990488" y="438768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Funeral Home </a:t>
            </a:r>
            <a:r>
              <a:rPr lang="en-US" sz="1050" dirty="0">
                <a:solidFill>
                  <a:schemeClr val="tx1"/>
                </a:solidFill>
              </a:rPr>
              <a:t>(Organization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169184" y="1075008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3806184" y="1346610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DEC73-6E49-574F-9166-EA7AB0C35D6F}"/>
              </a:ext>
            </a:extLst>
          </p:cNvPr>
          <p:cNvSpPr txBox="1"/>
          <p:nvPr/>
        </p:nvSpPr>
        <p:spPr>
          <a:xfrm>
            <a:off x="6422956" y="1324633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86294-79BF-044E-89C1-C82BDDF4CB71}"/>
              </a:ext>
            </a:extLst>
          </p:cNvPr>
          <p:cNvSpPr txBox="1"/>
          <p:nvPr/>
        </p:nvSpPr>
        <p:spPr>
          <a:xfrm>
            <a:off x="6431403" y="3523168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Disposition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937037" y="1956894"/>
            <a:ext cx="2136935" cy="253512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Mother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(Related Person)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F41A5-02EC-CC4B-8AD9-10AE8526BC19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604F966D-C4B9-3B79-FCE6-D1E6160B9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2239" y="1064724"/>
            <a:ext cx="250851" cy="250851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D8FE7BBD-6C66-5C5F-37DF-AF29192E5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67" y="1659906"/>
            <a:ext cx="250851" cy="250851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668608D6-D902-F5A5-D31E-7749E521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26" y="3185843"/>
            <a:ext cx="250851" cy="250851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CFAE2DC1-4064-A88C-CDD4-B4EE62F91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50" y="3498728"/>
            <a:ext cx="250851" cy="250851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3F84E198-4579-9032-7CA2-048085DD1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53" y="3807898"/>
            <a:ext cx="250851" cy="250851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1504A0A1-C83F-5E3E-F439-59A66E196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234" y="4094701"/>
            <a:ext cx="250851" cy="250851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21E22693-0FCC-D339-997E-48127870F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7535" y="2879788"/>
            <a:ext cx="250851" cy="250851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B4F8CF4B-CDA9-8DA1-3349-B0BE9381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5640" y="2551726"/>
            <a:ext cx="250851" cy="250851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AA62A85C-FCD5-DC4F-CCEB-B965AE88E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5640" y="2879787"/>
            <a:ext cx="250851" cy="250851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6ED60910-9F49-60F7-C081-7A7ACDAF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872" y="3781985"/>
            <a:ext cx="250851" cy="250851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3694031-635A-904F-BC78-8D185D77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871" y="4083499"/>
            <a:ext cx="250851" cy="250851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9945EFE1-D089-19EA-1E22-76BACD671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870" y="4374040"/>
            <a:ext cx="250851" cy="250851"/>
          </a:xfrm>
          <a:prstGeom prst="rect">
            <a:avLst/>
          </a:prstGeom>
        </p:spPr>
      </p:pic>
      <p:pic>
        <p:nvPicPr>
          <p:cNvPr id="49" name="Graphic 48" descr="Question Mark with solid fill">
            <a:extLst>
              <a:ext uri="{FF2B5EF4-FFF2-40B4-BE49-F238E27FC236}">
                <a16:creationId xmlns:a16="http://schemas.microsoft.com/office/drawing/2014/main" id="{3DC8D790-49A0-A535-381A-93A980BF7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845" y="4439619"/>
            <a:ext cx="196659" cy="196659"/>
          </a:xfrm>
          <a:prstGeom prst="rect">
            <a:avLst/>
          </a:prstGeom>
        </p:spPr>
      </p:pic>
      <p:pic>
        <p:nvPicPr>
          <p:cNvPr id="57" name="Graphic 56" descr="Add with solid fill">
            <a:extLst>
              <a:ext uri="{FF2B5EF4-FFF2-40B4-BE49-F238E27FC236}">
                <a16:creationId xmlns:a16="http://schemas.microsoft.com/office/drawing/2014/main" id="{01DE5764-0EAB-202E-6B06-29B445017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5640" y="1655015"/>
            <a:ext cx="289085" cy="289085"/>
          </a:xfrm>
          <a:prstGeom prst="rect">
            <a:avLst/>
          </a:prstGeom>
        </p:spPr>
      </p:pic>
      <p:pic>
        <p:nvPicPr>
          <p:cNvPr id="59" name="Graphic 58" descr="Add with solid fill">
            <a:extLst>
              <a:ext uri="{FF2B5EF4-FFF2-40B4-BE49-F238E27FC236}">
                <a16:creationId xmlns:a16="http://schemas.microsoft.com/office/drawing/2014/main" id="{DDF4E76D-3A34-13B6-F3D8-16999D64B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98870" y="1956221"/>
            <a:ext cx="289085" cy="289085"/>
          </a:xfrm>
          <a:prstGeom prst="rect">
            <a:avLst/>
          </a:prstGeom>
        </p:spPr>
      </p:pic>
      <p:pic>
        <p:nvPicPr>
          <p:cNvPr id="61" name="Graphic 60" descr="Harvey Balls 50% with solid fill">
            <a:extLst>
              <a:ext uri="{FF2B5EF4-FFF2-40B4-BE49-F238E27FC236}">
                <a16:creationId xmlns:a16="http://schemas.microsoft.com/office/drawing/2014/main" id="{DF38416F-CB0B-EFA6-7A36-67E2F6684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6050" y="1345681"/>
            <a:ext cx="289191" cy="289191"/>
          </a:xfrm>
          <a:prstGeom prst="rect">
            <a:avLst/>
          </a:prstGeom>
        </p:spPr>
      </p:pic>
      <p:pic>
        <p:nvPicPr>
          <p:cNvPr id="62" name="Graphic 61" descr="Harvey Balls 50% with solid fill">
            <a:extLst>
              <a:ext uri="{FF2B5EF4-FFF2-40B4-BE49-F238E27FC236}">
                <a16:creationId xmlns:a16="http://schemas.microsoft.com/office/drawing/2014/main" id="{E63072C4-1DB5-5C15-E40A-3F01E05D3A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4034" y="2242978"/>
            <a:ext cx="289191" cy="289191"/>
          </a:xfrm>
          <a:prstGeom prst="rect">
            <a:avLst/>
          </a:prstGeom>
        </p:spPr>
      </p:pic>
      <p:pic>
        <p:nvPicPr>
          <p:cNvPr id="63" name="Graphic 62" descr="Close with solid fill">
            <a:extLst>
              <a:ext uri="{FF2B5EF4-FFF2-40B4-BE49-F238E27FC236}">
                <a16:creationId xmlns:a16="http://schemas.microsoft.com/office/drawing/2014/main" id="{ECF4909C-4364-8DC5-B301-B687EE86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7" y="4790855"/>
            <a:ext cx="250851" cy="250851"/>
          </a:xfrm>
          <a:prstGeom prst="rect">
            <a:avLst/>
          </a:prstGeom>
        </p:spPr>
      </p:pic>
      <p:pic>
        <p:nvPicPr>
          <p:cNvPr id="64" name="Graphic 63" descr="Harvey Balls 50% with solid fill">
            <a:extLst>
              <a:ext uri="{FF2B5EF4-FFF2-40B4-BE49-F238E27FC236}">
                <a16:creationId xmlns:a16="http://schemas.microsoft.com/office/drawing/2014/main" id="{7080F042-301E-0B9F-5FB0-0AAAA4E2D8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134" y="4789378"/>
            <a:ext cx="289191" cy="289191"/>
          </a:xfrm>
          <a:prstGeom prst="rect">
            <a:avLst/>
          </a:prstGeom>
        </p:spPr>
      </p:pic>
      <p:pic>
        <p:nvPicPr>
          <p:cNvPr id="65" name="Graphic 64" descr="Question Mark with solid fill">
            <a:extLst>
              <a:ext uri="{FF2B5EF4-FFF2-40B4-BE49-F238E27FC236}">
                <a16:creationId xmlns:a16="http://schemas.microsoft.com/office/drawing/2014/main" id="{B6DDBAC3-4063-CDC3-280B-F019707B7A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76431" y="4849613"/>
            <a:ext cx="196659" cy="196659"/>
          </a:xfrm>
          <a:prstGeom prst="rect">
            <a:avLst/>
          </a:prstGeom>
        </p:spPr>
      </p:pic>
      <p:pic>
        <p:nvPicPr>
          <p:cNvPr id="66" name="Graphic 65" descr="Add with solid fill">
            <a:extLst>
              <a:ext uri="{FF2B5EF4-FFF2-40B4-BE49-F238E27FC236}">
                <a16:creationId xmlns:a16="http://schemas.microsoft.com/office/drawing/2014/main" id="{AD87CB9B-C838-7A6B-51E0-3B2DC17C7A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1996" y="4763016"/>
            <a:ext cx="289085" cy="28908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7EE67A8-72EE-4A32-6014-9E1BB27104DF}"/>
              </a:ext>
            </a:extLst>
          </p:cNvPr>
          <p:cNvSpPr txBox="1"/>
          <p:nvPr/>
        </p:nvSpPr>
        <p:spPr>
          <a:xfrm>
            <a:off x="282954" y="4787393"/>
            <a:ext cx="90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Dropped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940C9C-5AD5-95FE-B4CC-2A2EDC16C585}"/>
              </a:ext>
            </a:extLst>
          </p:cNvPr>
          <p:cNvSpPr txBox="1"/>
          <p:nvPr/>
        </p:nvSpPr>
        <p:spPr>
          <a:xfrm>
            <a:off x="1320599" y="4774006"/>
            <a:ext cx="90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Partial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8B5AFB-B7B2-803C-D9D9-25362C8587C5}"/>
              </a:ext>
            </a:extLst>
          </p:cNvPr>
          <p:cNvSpPr txBox="1"/>
          <p:nvPr/>
        </p:nvSpPr>
        <p:spPr>
          <a:xfrm>
            <a:off x="2122671" y="4784948"/>
            <a:ext cx="163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Alternate needed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24639D-9859-872C-DD0B-E8B2930FFC8C}"/>
              </a:ext>
            </a:extLst>
          </p:cNvPr>
          <p:cNvSpPr txBox="1"/>
          <p:nvPr/>
        </p:nvSpPr>
        <p:spPr>
          <a:xfrm>
            <a:off x="3989315" y="4774005"/>
            <a:ext cx="903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Extended</a:t>
            </a:r>
          </a:p>
        </p:txBody>
      </p:sp>
    </p:spTree>
    <p:extLst>
      <p:ext uri="{BB962C8B-B14F-4D97-AF65-F5344CB8AC3E}">
        <p14:creationId xmlns:p14="http://schemas.microsoft.com/office/powerpoint/2010/main" val="16385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912-6939-0C4F-9F49-60EE963D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9AA4C-0AB1-3D4F-B6CB-16117729B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FHIR Implementation Guides (IGs) supporting the NVSS modernization of death records are </a:t>
            </a:r>
            <a:r>
              <a:rPr lang="en-US" b="1" dirty="0"/>
              <a:t>complete, stable and documented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 new IG development is planned, only bug fixes.</a:t>
            </a:r>
          </a:p>
          <a:p>
            <a:pPr lvl="1"/>
            <a:r>
              <a:rPr lang="en-US" dirty="0"/>
              <a:t>Current VRDR STU2 IG is nearing publication-readiness.</a:t>
            </a:r>
          </a:p>
          <a:p>
            <a:r>
              <a:rPr lang="en-US" dirty="0"/>
              <a:t>Participation in the upcoming testing event is important</a:t>
            </a:r>
          </a:p>
          <a:p>
            <a:pPr lvl="1"/>
            <a:r>
              <a:rPr lang="en-US" dirty="0"/>
              <a:t>Testing is a pathway to certification.</a:t>
            </a:r>
          </a:p>
          <a:p>
            <a:pPr lvl="1"/>
            <a:r>
              <a:rPr lang="en-US" dirty="0"/>
              <a:t>Updated IGs</a:t>
            </a:r>
          </a:p>
          <a:p>
            <a:pPr lvl="1"/>
            <a:r>
              <a:rPr lang="en-US" dirty="0"/>
              <a:t>Expanded testing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26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91A6-BF4C-4B46-B46D-615EB2E6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1883"/>
          </a:xfrm>
        </p:spPr>
        <p:txBody>
          <a:bodyPr/>
          <a:lstStyle/>
          <a:p>
            <a:r>
              <a:rPr lang="en-US" dirty="0"/>
              <a:t>Tools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3945-720A-6B4A-ABA4-C9EC5D591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tools being updated to support new versions of IGs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VRDR and </a:t>
            </a:r>
            <a:r>
              <a:rPr lang="en-US" dirty="0" err="1"/>
              <a:t>VRDR.Messaging</a:t>
            </a:r>
            <a:r>
              <a:rPr lang="en-US" dirty="0"/>
              <a:t> dot net libraries</a:t>
            </a:r>
          </a:p>
          <a:p>
            <a:pPr lvl="1"/>
            <a:r>
              <a:rPr lang="en-US" dirty="0"/>
              <a:t>Java Library</a:t>
            </a:r>
          </a:p>
          <a:p>
            <a:pPr lvl="1"/>
            <a:r>
              <a:rPr lang="en-US" dirty="0"/>
              <a:t>Canary including updated test cases</a:t>
            </a:r>
          </a:p>
        </p:txBody>
      </p:sp>
    </p:spTree>
    <p:extLst>
      <p:ext uri="{BB962C8B-B14F-4D97-AF65-F5344CB8AC3E}">
        <p14:creationId xmlns:p14="http://schemas.microsoft.com/office/powerpoint/2010/main" val="6184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5F91-8C87-F642-8BB4-BE65CE24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4298"/>
          </a:xfrm>
        </p:spPr>
        <p:txBody>
          <a:bodyPr/>
          <a:lstStyle/>
          <a:p>
            <a:r>
              <a:rPr lang="en-US" dirty="0"/>
              <a:t>VRDR and VRDR Messaging .NET Libraries</a:t>
            </a:r>
            <a:r>
              <a:rPr lang="en-US" b="0" dirty="0"/>
              <a:t>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7586-F9F5-5946-83D7-2A8E48C20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release by mid-May</a:t>
            </a:r>
          </a:p>
          <a:p>
            <a:r>
              <a:rPr lang="en-US" dirty="0"/>
              <a:t>Open Source .NET (C#) code for​</a:t>
            </a:r>
          </a:p>
          <a:p>
            <a:pPr lvl="1"/>
            <a:r>
              <a:rPr lang="en-US" dirty="0"/>
              <a:t>Producing and consuming the Vital Records Death Reporting (VRDR) Health Level 7 (HL7) Fast Healthcare Interoperability Resources (FHIR) standard.​</a:t>
            </a:r>
          </a:p>
          <a:p>
            <a:pPr lvl="1"/>
            <a:r>
              <a:rPr lang="en-US" dirty="0"/>
              <a:t>Producing and consuming FHIR messages for the exchange of VRDR documents.​</a:t>
            </a:r>
          </a:p>
          <a:p>
            <a:pPr lvl="1"/>
            <a:r>
              <a:rPr lang="en-US" dirty="0"/>
              <a:t>Support for converting VRDR FHIR records to and from the Inter-Jurisdictional Exchange (IJE) Mortality format, as well as companion microservice for performing conversions.​</a:t>
            </a:r>
          </a:p>
          <a:p>
            <a:r>
              <a:rPr lang="en-US" u="sng" dirty="0">
                <a:hlinkClick r:id="rId2"/>
              </a:rPr>
              <a:t>https://github.com/nightingaleproject/vrdr-dotnet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050-9D2C-2443-A3CE-F6BEFEDA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0" y="270455"/>
            <a:ext cx="8815753" cy="526713"/>
          </a:xfrm>
        </p:spPr>
        <p:txBody>
          <a:bodyPr/>
          <a:lstStyle/>
          <a:p>
            <a:r>
              <a:rPr lang="en-US" dirty="0"/>
              <a:t>Vital Records FHIR Implementation Guides:</a:t>
            </a:r>
            <a:br>
              <a:rPr lang="en-US" dirty="0"/>
            </a:br>
            <a:r>
              <a:rPr lang="en-US" dirty="0"/>
              <a:t>Why are they changing?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EDCB0-B512-324A-8372-FDE342861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Addressing issues that arose in STU2 ballot (reconciliation)</a:t>
            </a:r>
          </a:p>
          <a:p>
            <a:r>
              <a:rPr lang="en-US" dirty="0"/>
              <a:t>Avoid future changes and associated costs</a:t>
            </a:r>
          </a:p>
          <a:p>
            <a:pPr lvl="1"/>
            <a:r>
              <a:rPr lang="en-US" dirty="0"/>
              <a:t>Published VRDR STU2 should reflect </a:t>
            </a:r>
            <a:r>
              <a:rPr lang="en-US" b="1" dirty="0"/>
              <a:t>all known </a:t>
            </a:r>
            <a:r>
              <a:rPr lang="en-US" dirty="0"/>
              <a:t>requirements for NCHS and Inter-Jurisdictional Usage.  </a:t>
            </a:r>
          </a:p>
          <a:p>
            <a:pPr lvl="1"/>
            <a:r>
              <a:rPr lang="en-US" dirty="0"/>
              <a:t>Full support for IJE elements.</a:t>
            </a:r>
          </a:p>
          <a:p>
            <a:pPr lvl="1"/>
            <a:r>
              <a:rPr lang="en-US" dirty="0"/>
              <a:t>Should change only if requirements change or errors identified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AE13-EFDF-144C-AB09-126297CD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82887"/>
            <a:ext cx="8229600" cy="444651"/>
          </a:xfrm>
        </p:spPr>
        <p:txBody>
          <a:bodyPr/>
          <a:lstStyle/>
          <a:p>
            <a:r>
              <a:rPr lang="en-US" dirty="0"/>
              <a:t>June Testing Event:  Important to Participate*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EFE8-0468-2940-8C08-D517AF45B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331" y="627185"/>
            <a:ext cx="8833337" cy="3341688"/>
          </a:xfrm>
        </p:spPr>
        <p:txBody>
          <a:bodyPr/>
          <a:lstStyle/>
          <a:p>
            <a:r>
              <a:rPr lang="en-US" dirty="0"/>
              <a:t>Testing is a pathway to certification.</a:t>
            </a:r>
          </a:p>
          <a:p>
            <a:r>
              <a:rPr lang="en-US" dirty="0"/>
              <a:t>FHIR Implementation Guides (yes both of them) have changed</a:t>
            </a:r>
          </a:p>
          <a:p>
            <a:pPr lvl="1"/>
            <a:r>
              <a:rPr lang="en-US" dirty="0"/>
              <a:t>Just like recertification of software for MS Windows following upgrade</a:t>
            </a:r>
          </a:p>
          <a:p>
            <a:r>
              <a:rPr lang="en-US" dirty="0"/>
              <a:t>Data exchange requirements have expanded </a:t>
            </a:r>
          </a:p>
          <a:p>
            <a:pPr lvl="1"/>
            <a:r>
              <a:rPr lang="en-US" dirty="0"/>
              <a:t>62 new fields in test data, including:</a:t>
            </a:r>
          </a:p>
          <a:p>
            <a:pPr lvl="2"/>
            <a:r>
              <a:rPr lang="en-US" dirty="0"/>
              <a:t>Edit bypass fields (e.g., PREG_BYPASS)</a:t>
            </a:r>
          </a:p>
          <a:p>
            <a:pPr lvl="2"/>
            <a:r>
              <a:rPr lang="en-US" dirty="0"/>
              <a:t>All race/ethnicity fields (e.g., RACE15)</a:t>
            </a:r>
          </a:p>
          <a:p>
            <a:pPr lvl="2"/>
            <a:r>
              <a:rPr lang="en-US" dirty="0"/>
              <a:t>Residence address coded city/county, </a:t>
            </a:r>
            <a:r>
              <a:rPr lang="en-US" dirty="0" err="1"/>
              <a:t>predir</a:t>
            </a:r>
            <a:r>
              <a:rPr lang="en-US" dirty="0"/>
              <a:t>/</a:t>
            </a:r>
            <a:r>
              <a:rPr lang="en-US" dirty="0" err="1"/>
              <a:t>postdir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 (e.g., PREDIR_R)</a:t>
            </a:r>
          </a:p>
          <a:p>
            <a:pPr lvl="2"/>
            <a:r>
              <a:rPr lang="en-US" dirty="0"/>
              <a:t>Emerging Issues Parameters (e.g., PLACE1_1)</a:t>
            </a:r>
          </a:p>
          <a:p>
            <a:pPr lvl="1"/>
            <a:r>
              <a:rPr lang="en-US" dirty="0"/>
              <a:t>Coded demographic and cause of death data in new ‘True FHIR’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2CEFB-226B-DD4B-9AE9-223D48225DF3}"/>
              </a:ext>
            </a:extLst>
          </p:cNvPr>
          <p:cNvSpPr txBox="1"/>
          <p:nvPr/>
        </p:nvSpPr>
        <p:spPr>
          <a:xfrm>
            <a:off x="3591133" y="4691281"/>
            <a:ext cx="555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* Even if your jurisdiction or vendor has tested previously</a:t>
            </a:r>
          </a:p>
        </p:txBody>
      </p:sp>
    </p:spTree>
    <p:extLst>
      <p:ext uri="{BB962C8B-B14F-4D97-AF65-F5344CB8AC3E}">
        <p14:creationId xmlns:p14="http://schemas.microsoft.com/office/powerpoint/2010/main" val="28134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A65F57-DAC5-094D-A0A3-E3D194230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96" y="712484"/>
            <a:ext cx="5257800" cy="3799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F0419-51DF-584E-A38D-D02FA59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4" y="115849"/>
            <a:ext cx="8229600" cy="436958"/>
          </a:xfrm>
        </p:spPr>
        <p:txBody>
          <a:bodyPr/>
          <a:lstStyle/>
          <a:p>
            <a:r>
              <a:rPr lang="en-US" dirty="0"/>
              <a:t>Death Records Architecture:  2 FHIR IGs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84044-9552-9E41-ACDB-3EDB4DB0F492}"/>
              </a:ext>
            </a:extLst>
          </p:cNvPr>
          <p:cNvSpPr txBox="1"/>
          <p:nvPr/>
        </p:nvSpPr>
        <p:spPr>
          <a:xfrm>
            <a:off x="128954" y="1821664"/>
            <a:ext cx="2105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HL7 VRDR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ID =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D9800-42AE-9F42-BAE4-68CC4F3E39E7}"/>
              </a:ext>
            </a:extLst>
          </p:cNvPr>
          <p:cNvSpPr txBox="1"/>
          <p:nvPr/>
        </p:nvSpPr>
        <p:spPr>
          <a:xfrm>
            <a:off x="128954" y="2319895"/>
            <a:ext cx="2764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00FF"/>
                </a:highlight>
                <a:latin typeface="Calibri" panose="020F0502020204030204" pitchFamily="34" charset="0"/>
              </a:rPr>
              <a:t>NCHS Messaging IG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= Envelope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4408D-1B9E-DB49-9B85-1392D235793B}"/>
              </a:ext>
            </a:extLst>
          </p:cNvPr>
          <p:cNvSpPr/>
          <p:nvPr/>
        </p:nvSpPr>
        <p:spPr>
          <a:xfrm>
            <a:off x="52754" y="1594338"/>
            <a:ext cx="2841124" cy="13129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90BB-502B-B141-8773-F77414C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6006"/>
          </a:xfrm>
        </p:spPr>
        <p:txBody>
          <a:bodyPr/>
          <a:lstStyle/>
          <a:p>
            <a:r>
              <a:rPr lang="en-US" dirty="0"/>
              <a:t>Vital Records Death Workflow Supported by </a:t>
            </a:r>
            <a:br>
              <a:rPr lang="en-US" dirty="0"/>
            </a:br>
            <a:r>
              <a:rPr lang="en-US" dirty="0"/>
              <a:t>Two FHIR IGs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CDDCE-BF85-1140-B89C-06B3ECA9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NCHS Vital Records Messaging – v0.9</a:t>
            </a:r>
          </a:p>
          <a:p>
            <a:pPr lvl="1"/>
            <a:r>
              <a:rPr lang="en-US" dirty="0"/>
              <a:t>Messaging framework/envelopes</a:t>
            </a:r>
          </a:p>
          <a:p>
            <a:pPr lvl="1"/>
            <a:r>
              <a:rPr lang="en-US" dirty="0">
                <a:hlinkClick r:id="rId2"/>
              </a:rPr>
              <a:t>http://build.fhir.org/ig/HL7/vrdr/</a:t>
            </a:r>
            <a:r>
              <a:rPr lang="en-US" dirty="0"/>
              <a:t> </a:t>
            </a:r>
          </a:p>
          <a:p>
            <a:r>
              <a:rPr lang="en-US" dirty="0">
                <a:highlight>
                  <a:srgbClr val="00FFFF"/>
                </a:highlight>
              </a:rPr>
              <a:t>HL7 Vital Records Death Reporting (VRDR) – v1.3</a:t>
            </a:r>
          </a:p>
          <a:p>
            <a:pPr lvl="1"/>
            <a:r>
              <a:rPr lang="en-US" dirty="0"/>
              <a:t>Content of messages</a:t>
            </a:r>
          </a:p>
          <a:p>
            <a:pPr lvl="1"/>
            <a:r>
              <a:rPr lang="en-US" dirty="0">
                <a:hlinkClick r:id="rId3"/>
              </a:rPr>
              <a:t>http://build.fhir.org/ig/nightingaleproject/vital_records_fhir_messaging_ig/branches/main/index.html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5B50D-4B8E-D746-83AE-3879FB6CD3F9}"/>
              </a:ext>
            </a:extLst>
          </p:cNvPr>
          <p:cNvSpPr txBox="1"/>
          <p:nvPr/>
        </p:nvSpPr>
        <p:spPr>
          <a:xfrm>
            <a:off x="5213433" y="1201924"/>
            <a:ext cx="132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Now in FHIR IG!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88905-B111-284E-8A7B-C31B7746BE83}"/>
              </a:ext>
            </a:extLst>
          </p:cNvPr>
          <p:cNvSpPr txBox="1"/>
          <p:nvPr/>
        </p:nvSpPr>
        <p:spPr>
          <a:xfrm>
            <a:off x="5940264" y="2324137"/>
            <a:ext cx="128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Now complete!</a:t>
            </a:r>
          </a:p>
        </p:txBody>
      </p:sp>
    </p:spTree>
    <p:extLst>
      <p:ext uri="{BB962C8B-B14F-4D97-AF65-F5344CB8AC3E}">
        <p14:creationId xmlns:p14="http://schemas.microsoft.com/office/powerpoint/2010/main" val="25696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A978-99A7-6047-8498-EA725B8B3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091" y="857250"/>
            <a:ext cx="8229600" cy="3341688"/>
          </a:xfrm>
        </p:spPr>
        <p:txBody>
          <a:bodyPr/>
          <a:lstStyle/>
          <a:p>
            <a:r>
              <a:rPr lang="en-US" dirty="0"/>
              <a:t>Now provided as a complete FHIR Implementation guide</a:t>
            </a:r>
          </a:p>
          <a:p>
            <a:r>
              <a:rPr lang="en-US" dirty="0"/>
              <a:t>Supports all messages in Vital Records Workflow</a:t>
            </a:r>
          </a:p>
          <a:p>
            <a:pPr lvl="1"/>
            <a:r>
              <a:rPr lang="en-US" dirty="0"/>
              <a:t>Submission/Update of Death Records to NCHS</a:t>
            </a:r>
          </a:p>
          <a:p>
            <a:pPr lvl="1"/>
            <a:r>
              <a:rPr lang="en-US" dirty="0"/>
              <a:t>Submission/Update of Coding (Demographic and Cause of Death) to Jurisdictions</a:t>
            </a:r>
          </a:p>
          <a:p>
            <a:pPr lvl="1"/>
            <a:r>
              <a:rPr lang="en-US" dirty="0"/>
              <a:t>Void and Alias of Death Records</a:t>
            </a:r>
          </a:p>
          <a:p>
            <a:pPr lvl="1"/>
            <a:r>
              <a:rPr lang="en-US" dirty="0"/>
              <a:t>Coding Status</a:t>
            </a:r>
          </a:p>
          <a:p>
            <a:r>
              <a:rPr lang="en-US" dirty="0"/>
              <a:t>Death Record and Coded Content now defined in VRDR</a:t>
            </a:r>
          </a:p>
          <a:p>
            <a:pPr lvl="1"/>
            <a:r>
              <a:rPr lang="en-US" dirty="0"/>
              <a:t>Previously sent as FHIR Parameter-encoded IJE content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247AC7-2850-F04D-A797-55488B00F5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638908"/>
          </a:xfrm>
          <a:prstGeom prst="rect">
            <a:avLst/>
          </a:prstGeom>
        </p:spPr>
        <p:txBody>
          <a:bodyPr anchor="b" anchorCtr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006858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r>
              <a:rPr lang="en-US" sz="2400" dirty="0"/>
              <a:t>Vital Records Messaging FHIR Implementation Guide: complete*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3836A-630A-5844-B80D-ACF0170DFF96}"/>
              </a:ext>
            </a:extLst>
          </p:cNvPr>
          <p:cNvSpPr txBox="1"/>
          <p:nvPr/>
        </p:nvSpPr>
        <p:spPr>
          <a:xfrm>
            <a:off x="6477000" y="461752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Minor changes still being made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Structure of a Message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334108" y="717399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Message (Bundle)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DC8D1A-6318-A243-83BE-2BC5CA4187AC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Message Header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0AE09C-6394-3241-967A-7D14EDFF22AE}"/>
              </a:ext>
            </a:extLst>
          </p:cNvPr>
          <p:cNvSpPr/>
          <p:nvPr/>
        </p:nvSpPr>
        <p:spPr>
          <a:xfrm>
            <a:off x="928653" y="1991005"/>
            <a:ext cx="2145319" cy="2508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Parameters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39B55-6FCF-CA45-AF84-7116B1769106}"/>
              </a:ext>
            </a:extLst>
          </p:cNvPr>
          <p:cNvSpPr/>
          <p:nvPr/>
        </p:nvSpPr>
        <p:spPr>
          <a:xfrm>
            <a:off x="928653" y="2650794"/>
            <a:ext cx="2145319" cy="250851"/>
          </a:xfrm>
          <a:prstGeom prst="rect">
            <a:avLst/>
          </a:prstGeom>
          <a:solidFill>
            <a:srgbClr val="9A4E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Content of Message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62DDE-B1AD-E54D-913F-71834CDC6FBC}"/>
              </a:ext>
            </a:extLst>
          </p:cNvPr>
          <p:cNvSpPr txBox="1"/>
          <p:nvPr/>
        </p:nvSpPr>
        <p:spPr>
          <a:xfrm>
            <a:off x="3344164" y="1806339"/>
            <a:ext cx="326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Defined in Messaging IG (simple)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2431A-4CDE-1F4A-9AE1-1E16D6DE6FDD}"/>
              </a:ext>
            </a:extLst>
          </p:cNvPr>
          <p:cNvSpPr txBox="1"/>
          <p:nvPr/>
        </p:nvSpPr>
        <p:spPr>
          <a:xfrm>
            <a:off x="3344164" y="2571750"/>
            <a:ext cx="296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Defined in VRDR IG (complex)</a:t>
            </a:r>
          </a:p>
        </p:txBody>
      </p:sp>
    </p:spTree>
    <p:extLst>
      <p:ext uri="{BB962C8B-B14F-4D97-AF65-F5344CB8AC3E}">
        <p14:creationId xmlns:p14="http://schemas.microsoft.com/office/powerpoint/2010/main" val="19008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D41B-3A2B-5C41-85C3-E42A52C3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9693"/>
          </a:xfrm>
        </p:spPr>
        <p:txBody>
          <a:bodyPr/>
          <a:lstStyle/>
          <a:p>
            <a:r>
              <a:rPr lang="en-US" dirty="0"/>
              <a:t>Messaging IG Content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81807B7-160D-A747-A0A3-FE6C89C08548}"/>
              </a:ext>
            </a:extLst>
          </p:cNvPr>
          <p:cNvSpPr/>
          <p:nvPr/>
        </p:nvSpPr>
        <p:spPr>
          <a:xfrm>
            <a:off x="7209693" y="685799"/>
            <a:ext cx="203278" cy="29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9CDFD-AD97-0446-8EE0-FCAA3CBA7C51}"/>
              </a:ext>
            </a:extLst>
          </p:cNvPr>
          <p:cNvSpPr txBox="1"/>
          <p:nvPr/>
        </p:nvSpPr>
        <p:spPr>
          <a:xfrm>
            <a:off x="5616541" y="252705"/>
            <a:ext cx="3389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Message Content defined in VRDR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0F324-2755-5748-B222-051B3D73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1082387"/>
            <a:ext cx="8088923" cy="38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NCEH_ATSDR_combined">
  <a:themeElements>
    <a:clrScheme name="Custom 7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F1F5ACA7D9824AAB0E713D02484050" ma:contentTypeVersion="9" ma:contentTypeDescription="Create a new document." ma:contentTypeScope="" ma:versionID="3fa565de55aca24c241ec738d5c7103f">
  <xsd:schema xmlns:xsd="http://www.w3.org/2001/XMLSchema" xmlns:xs="http://www.w3.org/2001/XMLSchema" xmlns:p="http://schemas.microsoft.com/office/2006/metadata/properties" xmlns:ns3="b306ee79-2f51-4bda-a734-8653703d17c0" xmlns:ns4="3d326652-0b14-4e9a-87c1-dce06bb2442c" targetNamespace="http://schemas.microsoft.com/office/2006/metadata/properties" ma:root="true" ma:fieldsID="634740703396ac9b61506cf14c8cace4" ns3:_="" ns4:_="">
    <xsd:import namespace="b306ee79-2f51-4bda-a734-8653703d17c0"/>
    <xsd:import namespace="3d326652-0b14-4e9a-87c1-dce06bb244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6ee79-2f51-4bda-a734-8653703d17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326652-0b14-4e9a-87c1-dce06bb244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1FF9E9-09C7-4908-A8D0-CE0E24321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EE333-5A94-49FC-A782-AAD66C51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6ee79-2f51-4bda-a734-8653703d17c0"/>
    <ds:schemaRef ds:uri="3d326652-0b14-4e9a-87c1-dce06bb24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E47F36-E697-4ACC-97E8-FBFABEFE6FA1}">
  <ds:schemaRefs>
    <ds:schemaRef ds:uri="http://schemas.microsoft.com/office/2006/documentManagement/types"/>
    <ds:schemaRef ds:uri="http://purl.org/dc/elements/1.1/"/>
    <ds:schemaRef ds:uri="http://purl.org/dc/terms/"/>
    <ds:schemaRef ds:uri="3d326652-0b14-4e9a-87c1-dce06bb2442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306ee79-2f51-4bda-a734-8653703d17c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25811</TotalTime>
  <Words>1493</Words>
  <Application>Microsoft Macintosh PowerPoint</Application>
  <PresentationFormat>On-screen Show (16:9)</PresentationFormat>
  <Paragraphs>265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Myriad Web Pro</vt:lpstr>
      <vt:lpstr>Calibri</vt:lpstr>
      <vt:lpstr>Arial</vt:lpstr>
      <vt:lpstr>Wingdings</vt:lpstr>
      <vt:lpstr>Courier New</vt:lpstr>
      <vt:lpstr>NCEH_ATSDR_combined</vt:lpstr>
      <vt:lpstr>Updated FHIR Implementation Guides for  Vital Records Workflow  </vt:lpstr>
      <vt:lpstr>Key Messages</vt:lpstr>
      <vt:lpstr>Vital Records FHIR Implementation Guides: Why are they changing?</vt:lpstr>
      <vt:lpstr>June Testing Event:  Important to Participate*</vt:lpstr>
      <vt:lpstr>Death Records Architecture:  2 FHIR IGs</vt:lpstr>
      <vt:lpstr>Vital Records Death Workflow Supported by  Two FHIR IGs</vt:lpstr>
      <vt:lpstr>PowerPoint Presentation</vt:lpstr>
      <vt:lpstr>Structure of a Message</vt:lpstr>
      <vt:lpstr>Messaging IG Content</vt:lpstr>
      <vt:lpstr>VRDR STU v1.3 FHIR Implementation Guide: complete*</vt:lpstr>
      <vt:lpstr>VRDR Changes Since Balloted Version (1)</vt:lpstr>
      <vt:lpstr>VRDR Changes Since Balloted Version (2) Data Dictionary Shows IJE Field Map to FHIR </vt:lpstr>
      <vt:lpstr>VRDR Changes Since Balloted Version (3)</vt:lpstr>
      <vt:lpstr>Death Record Submission Profiles</vt:lpstr>
      <vt:lpstr>Coded Demographic Profiles (MRE Equivalent)</vt:lpstr>
      <vt:lpstr>Coded Cause of Death (TRX) Profiles</vt:lpstr>
      <vt:lpstr>Death Record For Inter-Jurisdictional Exchange:  Profiles</vt:lpstr>
      <vt:lpstr>Mortality Roster Profiles</vt:lpstr>
      <vt:lpstr>Surveillance Profiles</vt:lpstr>
      <vt:lpstr>Tools Updates</vt:lpstr>
      <vt:lpstr>VRDR and VRDR Messaging .NET Libraries​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Saul A Kravitz</cp:lastModifiedBy>
  <cp:revision>385</cp:revision>
  <cp:lastPrinted>2020-06-24T12:22:31Z</cp:lastPrinted>
  <dcterms:created xsi:type="dcterms:W3CDTF">2011-03-17T17:43:16Z</dcterms:created>
  <dcterms:modified xsi:type="dcterms:W3CDTF">2022-09-22T16:39:55Z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0x010100E5F1F5ACA7D9824AAB0E713D02484050</vt:lpwstr>
  </property>
  <property fmtid="{D5CDD505-2E9C-101B-9397-08002B2CF9AE}" pid="4" name="MSIP_Label_8af03ff0-41c5-4c41-b55e-fabb8fae94be_Enabled">
    <vt:lpwstr>true</vt:lpwstr>
  </property>
  <property fmtid="{D5CDD505-2E9C-101B-9397-08002B2CF9AE}" pid="5" name="MSIP_Label_8af03ff0-41c5-4c41-b55e-fabb8fae94be_SetDate">
    <vt:lpwstr>2021-04-19T19:37:00Z</vt:lpwstr>
  </property>
  <property fmtid="{D5CDD505-2E9C-101B-9397-08002B2CF9AE}" pid="6" name="MSIP_Label_8af03ff0-41c5-4c41-b55e-fabb8fae94be_Method">
    <vt:lpwstr>Privileged</vt:lpwstr>
  </property>
  <property fmtid="{D5CDD505-2E9C-101B-9397-08002B2CF9AE}" pid="7" name="MSIP_Label_8af03ff0-41c5-4c41-b55e-fabb8fae94be_Name">
    <vt:lpwstr>8af03ff0-41c5-4c41-b55e-fabb8fae94be</vt:lpwstr>
  </property>
  <property fmtid="{D5CDD505-2E9C-101B-9397-08002B2CF9AE}" pid="8" name="MSIP_Label_8af03ff0-41c5-4c41-b55e-fabb8fae94be_SiteId">
    <vt:lpwstr>9ce70869-60db-44fd-abe8-d2767077fc8f</vt:lpwstr>
  </property>
  <property fmtid="{D5CDD505-2E9C-101B-9397-08002B2CF9AE}" pid="9" name="MSIP_Label_8af03ff0-41c5-4c41-b55e-fabb8fae94be_ActionId">
    <vt:lpwstr>718238c6-8b5f-4602-9175-d2598400db9b</vt:lpwstr>
  </property>
  <property fmtid="{D5CDD505-2E9C-101B-9397-08002B2CF9AE}" pid="10" name="MSIP_Label_8af03ff0-41c5-4c41-b55e-fabb8fae94be_ContentBits">
    <vt:lpwstr>0</vt:lpwstr>
  </property>
</Properties>
</file>