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808" r:id="rId4"/>
  </p:sldMasterIdLst>
  <p:notesMasterIdLst>
    <p:notesMasterId r:id="rId25"/>
  </p:notesMasterIdLst>
  <p:handoutMasterIdLst>
    <p:handoutMasterId r:id="rId26"/>
  </p:handoutMasterIdLst>
  <p:sldIdLst>
    <p:sldId id="2451" r:id="rId5"/>
    <p:sldId id="2478" r:id="rId6"/>
    <p:sldId id="2473" r:id="rId7"/>
    <p:sldId id="2472" r:id="rId8"/>
    <p:sldId id="2462" r:id="rId9"/>
    <p:sldId id="2461" r:id="rId10"/>
    <p:sldId id="2454" r:id="rId11"/>
    <p:sldId id="2480" r:id="rId12"/>
    <p:sldId id="2457" r:id="rId13"/>
    <p:sldId id="2464" r:id="rId14"/>
    <p:sldId id="2467" r:id="rId15"/>
    <p:sldId id="2469" r:id="rId16"/>
    <p:sldId id="2468" r:id="rId17"/>
    <p:sldId id="2458" r:id="rId18"/>
    <p:sldId id="2459" r:id="rId19"/>
    <p:sldId id="2460" r:id="rId20"/>
    <p:sldId id="2477" r:id="rId21"/>
    <p:sldId id="2481" r:id="rId22"/>
    <p:sldId id="2474" r:id="rId23"/>
    <p:sldId id="2475" r:id="rId24"/>
  </p:sldIdLst>
  <p:sldSz cx="9144000" cy="5143500" type="screen16x9"/>
  <p:notesSz cx="7010400" cy="9296400"/>
  <p:embeddedFontLst>
    <p:embeddedFont>
      <p:font typeface="Calibri" panose="020F0502020204030204" pitchFamily="34" charset="0"/>
      <p:regular r:id="rId27"/>
      <p:bold r:id="rId28"/>
      <p:italic r:id="rId29"/>
      <p:boldItalic r:id="rId30"/>
    </p:embeddedFont>
    <p:embeddedFont>
      <p:font typeface="Myriad Web Pro" panose="020B0503030403020204" pitchFamily="34" charset="77"/>
      <p:regular r:id="rId31"/>
      <p:bold r:id="rId32"/>
      <p:italic r:id="rId33"/>
      <p:boldItalic r:id="rId34"/>
    </p:embeddedFont>
  </p:embeddedFont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Myriad Web Pro" panose="020B0503030403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Myriad Web Pro" panose="020B0503030403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Myriad Web Pro" panose="020B0503030403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Myriad Web Pro" panose="020B0503030403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Myriad Web Pro" panose="020B0503030403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Myriad Web Pro" panose="020B0503030403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Myriad Web Pro" panose="020B0503030403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Myriad Web Pro" panose="020B0503030403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Myriad Web Pro" panose="020B050303040302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3722804-1E00-482F-8142-73A0A1706E65}">
          <p14:sldIdLst>
            <p14:sldId id="2451"/>
            <p14:sldId id="2478"/>
            <p14:sldId id="2473"/>
            <p14:sldId id="2472"/>
            <p14:sldId id="2462"/>
            <p14:sldId id="2461"/>
            <p14:sldId id="2454"/>
            <p14:sldId id="2480"/>
            <p14:sldId id="2457"/>
            <p14:sldId id="2464"/>
            <p14:sldId id="2467"/>
            <p14:sldId id="2469"/>
            <p14:sldId id="2468"/>
            <p14:sldId id="2458"/>
            <p14:sldId id="2459"/>
            <p14:sldId id="2460"/>
            <p14:sldId id="2477"/>
            <p14:sldId id="2481"/>
            <p14:sldId id="2474"/>
            <p14:sldId id="247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ush, Cynthia (Cindy) (CDC/DDPHSS/NCHS/OD)" initials="pdz1" lastIdx="2" clrIdx="0">
    <p:extLst>
      <p:ext uri="{19B8F6BF-5375-455C-9EA6-DF929625EA0E}">
        <p15:presenceInfo xmlns:p15="http://schemas.microsoft.com/office/powerpoint/2012/main" userId="Bush, Cynthia (Cindy) (CDC/DDPHSS/NCHS/OD)" providerId="None"/>
      </p:ext>
    </p:extLst>
  </p:cmAuthor>
  <p:cmAuthor id="2" name="Brett, Kate M. (CDC/DDPHSS/NCHS/DVS)" initials="BKM(" lastIdx="7" clrIdx="1">
    <p:extLst>
      <p:ext uri="{19B8F6BF-5375-455C-9EA6-DF929625EA0E}">
        <p15:presenceInfo xmlns:p15="http://schemas.microsoft.com/office/powerpoint/2012/main" userId="S::kmb5@cdc.gov::071bb611-bc95-41cd-8e3a-18d364a11295" providerId="AD"/>
      </p:ext>
    </p:extLst>
  </p:cmAuthor>
  <p:cmAuthor id="3" name="Mehta, Prachi D. (CDC/DDPHSS/NCHS/DVS)" initials="MPD(" lastIdx="5" clrIdx="2">
    <p:extLst>
      <p:ext uri="{19B8F6BF-5375-455C-9EA6-DF929625EA0E}">
        <p15:presenceInfo xmlns:p15="http://schemas.microsoft.com/office/powerpoint/2012/main" userId="S::pnm9@cdc.gov::07be6832-1607-4d33-a4db-f80fbcd8b0b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A4E9E"/>
    <a:srgbClr val="FBD5AB"/>
    <a:srgbClr val="006858"/>
    <a:srgbClr val="398A7D"/>
    <a:srgbClr val="618E7C"/>
    <a:srgbClr val="FF9966"/>
    <a:srgbClr val="D3D3D3"/>
    <a:srgbClr val="008BB0"/>
    <a:srgbClr val="0088B7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94966" autoAdjust="0"/>
  </p:normalViewPr>
  <p:slideViewPr>
    <p:cSldViewPr snapToGrid="0">
      <p:cViewPr varScale="1">
        <p:scale>
          <a:sx n="162" d="100"/>
          <a:sy n="162" d="100"/>
        </p:scale>
        <p:origin x="880" y="1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5928"/>
    </p:cViewPr>
  </p:sorterViewPr>
  <p:notesViewPr>
    <p:cSldViewPr snapToGrid="0" showGuides="1">
      <p:cViewPr varScale="1">
        <p:scale>
          <a:sx n="49" d="100"/>
          <a:sy n="49" d="100"/>
        </p:scale>
        <p:origin x="2832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font" Target="fonts/font8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7.fntdata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3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6.fntdata"/><Relationship Id="rId37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font" Target="fonts/font2.fntdata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5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commentAuthors" Target="commentAuthor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145" cy="465743"/>
          </a:xfrm>
          <a:prstGeom prst="rect">
            <a:avLst/>
          </a:prstGeom>
        </p:spPr>
        <p:txBody>
          <a:bodyPr vert="horz" lIns="88139" tIns="44070" rIns="88139" bIns="4407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734" y="0"/>
            <a:ext cx="3038145" cy="465743"/>
          </a:xfrm>
          <a:prstGeom prst="rect">
            <a:avLst/>
          </a:prstGeom>
        </p:spPr>
        <p:txBody>
          <a:bodyPr vert="horz" lIns="88139" tIns="44070" rIns="88139" bIns="44070" rtlCol="0"/>
          <a:lstStyle>
            <a:lvl1pPr algn="r">
              <a:defRPr sz="1200"/>
            </a:lvl1pPr>
          </a:lstStyle>
          <a:p>
            <a:fld id="{CCD9D4F3-1CB6-4E57-BC6A-8FDD6DF1AC39}" type="datetimeFigureOut">
              <a:rPr lang="en-US" smtClean="0"/>
              <a:t>6/24/22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30658"/>
            <a:ext cx="3038145" cy="465742"/>
          </a:xfrm>
          <a:prstGeom prst="rect">
            <a:avLst/>
          </a:prstGeom>
        </p:spPr>
        <p:txBody>
          <a:bodyPr vert="horz" lIns="88139" tIns="44070" rIns="88139" bIns="4407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734" y="8830658"/>
            <a:ext cx="3038145" cy="465742"/>
          </a:xfrm>
          <a:prstGeom prst="rect">
            <a:avLst/>
          </a:prstGeom>
        </p:spPr>
        <p:txBody>
          <a:bodyPr vert="horz" lIns="88139" tIns="44070" rIns="88139" bIns="44070" rtlCol="0" anchor="b"/>
          <a:lstStyle>
            <a:lvl1pPr algn="r">
              <a:defRPr sz="1200"/>
            </a:lvl1pPr>
          </a:lstStyle>
          <a:p>
            <a:fld id="{A352C7E1-5E17-4B76-93F9-C135FF019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8258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38145" cy="464205"/>
          </a:xfrm>
          <a:prstGeom prst="rect">
            <a:avLst/>
          </a:prstGeom>
        </p:spPr>
        <p:txBody>
          <a:bodyPr vert="horz" lIns="88139" tIns="44070" rIns="88139" bIns="4407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734" y="1"/>
            <a:ext cx="3038145" cy="464205"/>
          </a:xfrm>
          <a:prstGeom prst="rect">
            <a:avLst/>
          </a:prstGeom>
        </p:spPr>
        <p:txBody>
          <a:bodyPr vert="horz" lIns="88139" tIns="44070" rIns="88139" bIns="4407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33C03299-4BB1-4AD2-828F-715F084383AD}" type="datetimeFigureOut">
              <a:rPr lang="en-US"/>
              <a:pPr>
                <a:defRPr/>
              </a:pPr>
              <a:t>6/24/22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8500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8139" tIns="44070" rIns="88139" bIns="4407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345" y="4416099"/>
            <a:ext cx="5607711" cy="4182457"/>
          </a:xfrm>
          <a:prstGeom prst="rect">
            <a:avLst/>
          </a:prstGeom>
        </p:spPr>
        <p:txBody>
          <a:bodyPr vert="horz" lIns="88139" tIns="44070" rIns="88139" bIns="4407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30659"/>
            <a:ext cx="3038145" cy="464205"/>
          </a:xfrm>
          <a:prstGeom prst="rect">
            <a:avLst/>
          </a:prstGeom>
        </p:spPr>
        <p:txBody>
          <a:bodyPr vert="horz" lIns="88139" tIns="44070" rIns="88139" bIns="4407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734" y="8830659"/>
            <a:ext cx="3038145" cy="464205"/>
          </a:xfrm>
          <a:prstGeom prst="rect">
            <a:avLst/>
          </a:prstGeom>
        </p:spPr>
        <p:txBody>
          <a:bodyPr vert="horz" lIns="88139" tIns="44070" rIns="88139" bIns="4407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EB38CAEC-4554-485B-9189-C45C7447A4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5838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B38CAEC-4554-485B-9189-C45C7447A404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9427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NCH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Logos of the U.S. Department of Health and Human Services and the Centers for Disease control and Prevention" title="logos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888973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1039553"/>
            <a:ext cx="8229600" cy="866834"/>
          </a:xfrm>
          <a:prstGeom prst="rect">
            <a:avLst/>
          </a:prstGeom>
        </p:spPr>
        <p:txBody>
          <a:bodyPr/>
          <a:lstStyle>
            <a:lvl1pPr algn="l">
              <a:lnSpc>
                <a:spcPts val="3000"/>
              </a:lnSpc>
              <a:defRPr sz="2800" b="1" baseline="0">
                <a:solidFill>
                  <a:srgbClr val="006858"/>
                </a:solidFill>
                <a:effectLst/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457200" y="2144512"/>
            <a:ext cx="6400800" cy="3429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="1" baseline="0">
                <a:solidFill>
                  <a:srgbClr val="006858"/>
                </a:solidFill>
                <a:effectLst/>
                <a:latin typeface="Calibr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57200" y="2959514"/>
            <a:ext cx="6400800" cy="971550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ts val="2000"/>
              </a:lnSpc>
              <a:buNone/>
              <a:defRPr sz="1800" baseline="0">
                <a:solidFill>
                  <a:srgbClr val="006858"/>
                </a:solidFill>
                <a:latin typeface="Calibri" pitchFamily="34" charset="0"/>
              </a:defRPr>
            </a:lvl1pPr>
            <a:lvl2pPr algn="ctr">
              <a:defRPr>
                <a:solidFill>
                  <a:schemeClr val="tx2"/>
                </a:solidFill>
              </a:defRPr>
            </a:lvl2pPr>
            <a:lvl3pPr algn="ctr">
              <a:defRPr>
                <a:solidFill>
                  <a:schemeClr val="tx2"/>
                </a:solidFill>
              </a:defRPr>
            </a:lvl3pPr>
            <a:lvl4pPr algn="ctr">
              <a:defRPr>
                <a:solidFill>
                  <a:schemeClr val="tx2"/>
                </a:solidFill>
              </a:defRPr>
            </a:lvl4pPr>
            <a:lvl5pPr algn="ctr">
              <a:defRPr>
                <a:solidFill>
                  <a:schemeClr val="tx2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457200" y="90152"/>
            <a:ext cx="6903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>
                    <a:lumMod val="95000"/>
                  </a:schemeClr>
                </a:solidFill>
                <a:latin typeface="Calibri" panose="020F0502020204030204" pitchFamily="34" charset="0"/>
              </a:rPr>
              <a:t>National Center for Health Statistics</a:t>
            </a:r>
          </a:p>
        </p:txBody>
      </p:sp>
    </p:spTree>
    <p:extLst>
      <p:ext uri="{BB962C8B-B14F-4D97-AF65-F5344CB8AC3E}">
        <p14:creationId xmlns:p14="http://schemas.microsoft.com/office/powerpoint/2010/main" val="4108667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Data Slide (for content heavy tables and char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b" anchorCtr="0"/>
          <a:lstStyle>
            <a:lvl1pPr algn="l">
              <a:lnSpc>
                <a:spcPts val="3000"/>
              </a:lnSpc>
              <a:defRPr sz="2800" b="1" baseline="0">
                <a:solidFill>
                  <a:srgbClr val="006858"/>
                </a:solidFill>
                <a:effectLst/>
                <a:latin typeface="Calibri" pitchFamily="34" charset="0"/>
              </a:defRPr>
            </a:lvl1pPr>
          </a:lstStyle>
          <a:p>
            <a:r>
              <a:rPr lang="en-US" dirty="0"/>
              <a:t>Bottom band: NCHS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457200" y="1158875"/>
            <a:ext cx="8229600" cy="3341688"/>
          </a:xfrm>
        </p:spPr>
        <p:txBody>
          <a:bodyPr/>
          <a:lstStyle>
            <a:lvl1pPr marL="342900" indent="-342900">
              <a:buClr>
                <a:srgbClr val="006A71"/>
              </a:buClr>
              <a:buFont typeface="Wingdings" panose="05000000000000000000" pitchFamily="2" charset="2"/>
              <a:buChar char="§"/>
              <a:defRPr sz="2000">
                <a:solidFill>
                  <a:schemeClr val="accent4">
                    <a:lumMod val="75000"/>
                  </a:schemeClr>
                </a:solidFill>
              </a:defRPr>
            </a:lvl1pPr>
            <a:lvl2pPr>
              <a:buClr>
                <a:srgbClr val="008BB0"/>
              </a:buClr>
              <a:defRPr sz="2000">
                <a:solidFill>
                  <a:schemeClr val="accent4">
                    <a:lumMod val="75000"/>
                  </a:schemeClr>
                </a:solidFill>
              </a:defRPr>
            </a:lvl2pPr>
            <a:lvl3pPr>
              <a:buClr>
                <a:srgbClr val="695E4A"/>
              </a:buClr>
              <a:defRPr sz="2000">
                <a:solidFill>
                  <a:schemeClr val="accent4">
                    <a:lumMod val="75000"/>
                  </a:schemeClr>
                </a:solidFill>
              </a:defRPr>
            </a:lvl3pPr>
            <a:lvl4pPr>
              <a:defRPr sz="2000">
                <a:solidFill>
                  <a:schemeClr val="accent4">
                    <a:lumMod val="75000"/>
                  </a:schemeClr>
                </a:solidFill>
              </a:defRPr>
            </a:lvl4pPr>
            <a:lvl5pPr>
              <a:defRPr sz="2000">
                <a:solidFill>
                  <a:schemeClr val="accent4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52946"/>
            <a:ext cx="9144000" cy="90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956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ULLETS/DATA_2s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b" anchorCtr="0"/>
          <a:lstStyle>
            <a:lvl1pPr algn="l">
              <a:lnSpc>
                <a:spcPts val="3000"/>
              </a:lnSpc>
              <a:defRPr sz="2800" b="1" baseline="0">
                <a:solidFill>
                  <a:srgbClr val="006858"/>
                </a:solidFill>
                <a:effectLst/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3879669" cy="3143250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541900"/>
              </a:buClr>
              <a:buSzPct val="70000"/>
              <a:buFont typeface="Wingdings" panose="05000000000000000000" pitchFamily="2" charset="2"/>
              <a:buChar char="§"/>
              <a:defRPr sz="2400" b="1" baseline="0">
                <a:solidFill>
                  <a:srgbClr val="000000"/>
                </a:solidFill>
                <a:latin typeface="Calibri" pitchFamily="34" charset="0"/>
              </a:defRPr>
            </a:lvl1pPr>
            <a:lvl2pPr marL="742950" indent="-285750">
              <a:buClr>
                <a:srgbClr val="00598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accent4">
                    <a:lumMod val="75000"/>
                  </a:schemeClr>
                </a:solidFill>
              </a:defRPr>
            </a:lvl2pPr>
            <a:lvl3pPr>
              <a:buClrTx/>
              <a:buSzPct val="100000"/>
              <a:buFont typeface="Arial" pitchFamily="34" charset="0"/>
              <a:buChar char="•"/>
              <a:defRPr sz="1800">
                <a:solidFill>
                  <a:schemeClr val="accent4">
                    <a:lumMod val="75000"/>
                  </a:schemeClr>
                </a:solidFill>
              </a:defRPr>
            </a:lvl3pPr>
            <a:lvl4pPr>
              <a:buClr>
                <a:schemeClr val="bg1"/>
              </a:buClr>
              <a:buSzPct val="70000"/>
              <a:buFont typeface="Courier New" pitchFamily="49" charset="0"/>
              <a:buChar char="o"/>
              <a:defRPr sz="1800" baseline="0">
                <a:solidFill>
                  <a:schemeClr val="bg2"/>
                </a:solidFill>
              </a:defRPr>
            </a:lvl4pPr>
            <a:lvl5pPr>
              <a:buClr>
                <a:schemeClr val="bg1"/>
              </a:buClr>
              <a:buSzPct val="70000"/>
              <a:buFont typeface="Arial" pitchFamily="34" charset="0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2"/>
            <a:endParaRPr lang="en-US" dirty="0"/>
          </a:p>
          <a:p>
            <a:pPr lvl="0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 userDrawn="1">
            <p:ph idx="10"/>
          </p:nvPr>
        </p:nvSpPr>
        <p:spPr>
          <a:xfrm>
            <a:off x="4807131" y="1200151"/>
            <a:ext cx="3879669" cy="3143250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541900"/>
              </a:buClr>
              <a:buSzPct val="70000"/>
              <a:buFont typeface="Wingdings" panose="05000000000000000000" pitchFamily="2" charset="2"/>
              <a:buChar char="§"/>
              <a:defRPr sz="2400" b="1" baseline="0">
                <a:solidFill>
                  <a:srgbClr val="000000"/>
                </a:solidFill>
                <a:latin typeface="Calibri" pitchFamily="34" charset="0"/>
              </a:defRPr>
            </a:lvl1pPr>
            <a:lvl2pPr marL="742950" indent="-285750">
              <a:buClr>
                <a:srgbClr val="00598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accent4">
                    <a:lumMod val="75000"/>
                  </a:schemeClr>
                </a:solidFill>
              </a:defRPr>
            </a:lvl2pPr>
            <a:lvl3pPr>
              <a:buClrTx/>
              <a:buSzPct val="100000"/>
              <a:buFont typeface="Arial" pitchFamily="34" charset="0"/>
              <a:buChar char="•"/>
              <a:defRPr sz="1800">
                <a:solidFill>
                  <a:schemeClr val="accent4">
                    <a:lumMod val="75000"/>
                  </a:schemeClr>
                </a:solidFill>
              </a:defRPr>
            </a:lvl3pPr>
            <a:lvl4pPr>
              <a:buClr>
                <a:schemeClr val="bg1"/>
              </a:buClr>
              <a:buSzPct val="70000"/>
              <a:buFont typeface="Courier New" pitchFamily="49" charset="0"/>
              <a:buChar char="o"/>
              <a:defRPr sz="1800" baseline="0">
                <a:solidFill>
                  <a:schemeClr val="bg2"/>
                </a:solidFill>
              </a:defRPr>
            </a:lvl4pPr>
            <a:lvl5pPr>
              <a:buClr>
                <a:schemeClr val="bg1"/>
              </a:buClr>
              <a:buSzPct val="70000"/>
              <a:buFont typeface="Arial" pitchFamily="34" charset="0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2"/>
            <a:endParaRPr lang="en-US" dirty="0"/>
          </a:p>
          <a:p>
            <a:pPr lvl="0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52946"/>
            <a:ext cx="9144000" cy="90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413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or_background">
    <p:bg>
      <p:bgPr>
        <a:solidFill>
          <a:srgbClr val="0068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3350323"/>
            <a:ext cx="8294913" cy="871538"/>
          </a:xfrm>
          <a:prstGeom prst="rect">
            <a:avLst/>
          </a:prstGeom>
        </p:spPr>
        <p:txBody>
          <a:bodyPr anchor="b"/>
          <a:lstStyle>
            <a:lvl1pPr algn="l">
              <a:defRPr sz="3600" b="1" baseline="0">
                <a:solidFill>
                  <a:schemeClr val="bg2"/>
                </a:solidFill>
                <a:effectLst/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457201" y="4425696"/>
            <a:ext cx="7772400" cy="426244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ts val="2200"/>
              </a:lnSpc>
              <a:buNone/>
              <a:defRPr sz="2000" baseline="0">
                <a:solidFill>
                  <a:schemeClr val="bg2"/>
                </a:solidFill>
                <a:latin typeface="Calibri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3067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370013"/>
            <a:ext cx="7886700" cy="326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69961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9" r:id="rId1"/>
    <p:sldLayoutId id="2147483860" r:id="rId2"/>
    <p:sldLayoutId id="2147483852" r:id="rId3"/>
    <p:sldLayoutId id="2147483823" r:id="rId4"/>
  </p:sldLayoutIdLst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yriad Web Pro" panose="020B0503030403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yriad Web Pro" panose="020B0503030403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yriad Web Pro" panose="020B0503030403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yriad Web Pro" panose="020B0503030403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yriad Web Pro" panose="020B0503030403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yriad Web Pro" panose="020B0503030403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yriad Web Pro" panose="020B0503030403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yriad Web Pro" panose="020B0503030403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rgbClr val="7F7F7F"/>
          </a:solidFill>
          <a:latin typeface="Calibri" panose="020F0502020204030204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rgbClr val="7F7F7F"/>
          </a:solidFill>
          <a:latin typeface="Calibri" panose="020F0502020204030204" pitchFamily="34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rgbClr val="7F7F7F"/>
          </a:solidFill>
          <a:latin typeface="Calibri" panose="020F0502020204030204" pitchFamily="34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rgbClr val="7F7F7F"/>
          </a:solidFill>
          <a:latin typeface="Calibri" panose="020F0502020204030204" pitchFamily="34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rgbClr val="7F7F7F"/>
          </a:solidFill>
          <a:latin typeface="Calibri" panose="020F050202020403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build.fhir.org/ig/HL7/vrdr/branches/master/ValueSet-vrdr-place-of-death-vs.html" TargetMode="External"/><Relationship Id="rId2" Type="http://schemas.openxmlformats.org/officeDocument/2006/relationships/hyperlink" Target="https://phinvads.cdc.gov/vads/ViewValueSet.action%3Foid%3D2.16.840.1.114222.4.11.7216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build.fhir.org/ig/HL7/vrdr/IJE_File_Layouts_Version_2021_FHIR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ightingaleproject/vrdr-dotne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build.fhir.org/ig/nightingaleproject/vital_records_fhir_messaging_ig/branches/main/index.html" TargetMode="External"/><Relationship Id="rId2" Type="http://schemas.openxmlformats.org/officeDocument/2006/relationships/hyperlink" Target="http://build.fhir.org/ig/HL7/vrdr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19443-4E8D-4D11-BEA9-77DAE22B8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526" y="1039553"/>
            <a:ext cx="8461332" cy="1532197"/>
          </a:xfrm>
        </p:spPr>
        <p:txBody>
          <a:bodyPr/>
          <a:lstStyle/>
          <a:p>
            <a:pPr algn="ctr"/>
            <a:r>
              <a:rPr lang="en-US" dirty="0"/>
              <a:t>Updated FHIR Implementation Guides for </a:t>
            </a:r>
            <a:br>
              <a:rPr lang="en-US" dirty="0"/>
            </a:br>
            <a:r>
              <a:rPr lang="en-US" dirty="0"/>
              <a:t>Vital Records Workflow</a:t>
            </a:r>
            <a:br>
              <a:rPr lang="en-US" dirty="0"/>
            </a:br>
            <a:br>
              <a:rPr lang="en-US" dirty="0"/>
            </a:br>
            <a:endParaRPr lang="en-US" dirty="0">
              <a:solidFill>
                <a:srgbClr val="005DAA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85BBC5-A462-4D13-820A-FB113B37D2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37070" y="2842881"/>
            <a:ext cx="6583680" cy="1405600"/>
          </a:xfrm>
        </p:spPr>
        <p:txBody>
          <a:bodyPr/>
          <a:lstStyle/>
          <a:p>
            <a:pPr algn="ctr"/>
            <a:r>
              <a:rPr lang="en-US" sz="1800"/>
              <a:t>Saul </a:t>
            </a:r>
            <a:r>
              <a:rPr lang="en-US" sz="1800" dirty="0"/>
              <a:t>A. Kravitz, MITRE</a:t>
            </a:r>
          </a:p>
          <a:p>
            <a:pPr algn="ctr"/>
            <a:endParaRPr lang="en-US" sz="1800" i="1" dirty="0"/>
          </a:p>
          <a:p>
            <a:pPr algn="ctr"/>
            <a:r>
              <a:rPr lang="en-US" sz="1800" i="1" dirty="0"/>
              <a:t>NVSS Modernization Technical COP Meeting</a:t>
            </a:r>
          </a:p>
          <a:p>
            <a:pPr algn="ctr"/>
            <a:r>
              <a:rPr lang="en-US" sz="1800" i="1" dirty="0"/>
              <a:t>Wednesday, April 27, 2022</a:t>
            </a:r>
          </a:p>
          <a:p>
            <a:pPr algn="ctr"/>
            <a:endParaRPr lang="en-US" sz="1500" i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7614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39D5F-98E9-BE4A-A4ED-6511C9CE0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109" y="0"/>
            <a:ext cx="8686800" cy="608164"/>
          </a:xfrm>
        </p:spPr>
        <p:txBody>
          <a:bodyPr/>
          <a:lstStyle/>
          <a:p>
            <a:r>
              <a:rPr lang="en-US" dirty="0"/>
              <a:t>VRDR STU v1.3 FHIR Implementation Guide: complete*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D5A978-99A7-6047-8498-EA725B8B3EA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" y="654783"/>
            <a:ext cx="8229600" cy="3341688"/>
          </a:xfrm>
        </p:spPr>
        <p:txBody>
          <a:bodyPr/>
          <a:lstStyle/>
          <a:p>
            <a:r>
              <a:rPr lang="en-US" dirty="0"/>
              <a:t>Maps </a:t>
            </a:r>
            <a:r>
              <a:rPr lang="en-US" b="1" u="sng" dirty="0"/>
              <a:t>all</a:t>
            </a:r>
            <a:r>
              <a:rPr lang="en-US" dirty="0"/>
              <a:t> IJE fields currently in use to FHIR Profiles</a:t>
            </a:r>
          </a:p>
          <a:p>
            <a:r>
              <a:rPr lang="en-US" dirty="0"/>
              <a:t>Supports all known use cases: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Submission of Death Records to NCHS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TRX and MRE-equivalent Coding Responses to Jurisdictions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Inter-jurisdictional exchange of Full Death Record (a + b)</a:t>
            </a:r>
          </a:p>
          <a:p>
            <a:r>
              <a:rPr lang="en-US" dirty="0"/>
              <a:t>Provides </a:t>
            </a:r>
            <a:r>
              <a:rPr lang="en-US" b="1" dirty="0"/>
              <a:t>full</a:t>
            </a:r>
            <a:r>
              <a:rPr lang="en-US" dirty="0"/>
              <a:t> documentation of the mapping</a:t>
            </a:r>
          </a:p>
          <a:p>
            <a:pPr lvl="1"/>
            <a:r>
              <a:rPr lang="en-US" dirty="0"/>
              <a:t>Data dictionary IJE field is mapped to FHIR profile/element mapping</a:t>
            </a:r>
          </a:p>
          <a:p>
            <a:pPr lvl="1"/>
            <a:r>
              <a:rPr lang="en-US" dirty="0"/>
              <a:t>Complete value sets included in Implementation Guide</a:t>
            </a:r>
          </a:p>
          <a:p>
            <a:pPr lvl="1"/>
            <a:r>
              <a:rPr lang="en-US" dirty="0"/>
              <a:t>Examples for all profiles and extensions</a:t>
            </a:r>
          </a:p>
          <a:p>
            <a:r>
              <a:rPr lang="en-US" dirty="0"/>
              <a:t>Plan to start HL7 process after feedback from testing event</a:t>
            </a:r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246377-EB4C-9D40-91C7-BC00B6678C9E}"/>
              </a:ext>
            </a:extLst>
          </p:cNvPr>
          <p:cNvSpPr txBox="1"/>
          <p:nvPr/>
        </p:nvSpPr>
        <p:spPr>
          <a:xfrm>
            <a:off x="5797061" y="4617522"/>
            <a:ext cx="2093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rgbClr val="000000"/>
                </a:solidFill>
                <a:latin typeface="Calibri" panose="020F0502020204030204" pitchFamily="34" charset="0"/>
              </a:rPr>
              <a:t>*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</a:rPr>
              <a:t>Minor changes still being made</a:t>
            </a:r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5818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36035-7454-8C49-A9D8-1CA774BBE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14990"/>
          </a:xfrm>
        </p:spPr>
        <p:txBody>
          <a:bodyPr/>
          <a:lstStyle/>
          <a:p>
            <a:r>
              <a:rPr lang="en-US" dirty="0"/>
              <a:t>VRDR Changes Since Balloted Version (1)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23C626-50D4-FB45-AF3D-C0E8854312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" y="1030805"/>
            <a:ext cx="8229600" cy="3341688"/>
          </a:xfrm>
        </p:spPr>
        <p:txBody>
          <a:bodyPr/>
          <a:lstStyle/>
          <a:p>
            <a:r>
              <a:rPr lang="en-US" dirty="0"/>
              <a:t>All value sets included within IG using FHIR-standard </a:t>
            </a:r>
            <a:r>
              <a:rPr lang="en-US" dirty="0" err="1"/>
              <a:t>codesystems</a:t>
            </a:r>
            <a:r>
              <a:rPr lang="en-US" dirty="0"/>
              <a:t> where possible.  </a:t>
            </a:r>
            <a:r>
              <a:rPr lang="en-US" b="1" dirty="0"/>
              <a:t>No</a:t>
            </a:r>
            <a:r>
              <a:rPr lang="en-US" dirty="0"/>
              <a:t> dependence on PHINVADs.</a:t>
            </a:r>
          </a:p>
          <a:p>
            <a:pPr lvl="1"/>
            <a:r>
              <a:rPr lang="en-US" dirty="0"/>
              <a:t>Example: </a:t>
            </a:r>
            <a:r>
              <a:rPr lang="en-US" dirty="0" err="1"/>
              <a:t>PlaceOfDeath</a:t>
            </a:r>
            <a:r>
              <a:rPr lang="en-US" dirty="0"/>
              <a:t> Value Set   v1.2 (</a:t>
            </a:r>
            <a:r>
              <a:rPr lang="en-US" dirty="0">
                <a:hlinkClick r:id="rId2"/>
              </a:rPr>
              <a:t>ballot</a:t>
            </a:r>
            <a:r>
              <a:rPr lang="en-US" dirty="0"/>
              <a:t>),   v1.3 (</a:t>
            </a:r>
            <a:r>
              <a:rPr lang="en-US" dirty="0">
                <a:hlinkClick r:id="rId3"/>
              </a:rPr>
              <a:t>current</a:t>
            </a:r>
            <a:r>
              <a:rPr lang="en-US" dirty="0"/>
              <a:t>)</a:t>
            </a:r>
          </a:p>
          <a:p>
            <a:r>
              <a:rPr lang="en-US" dirty="0"/>
              <a:t>Concept Maps for mapping IJE coding to FHIR coding included</a:t>
            </a:r>
          </a:p>
          <a:p>
            <a:pPr lvl="1"/>
            <a:r>
              <a:rPr lang="en-US" dirty="0"/>
              <a:t>Example:  </a:t>
            </a:r>
            <a:r>
              <a:rPr lang="en-US" dirty="0" err="1"/>
              <a:t>PlaceOfDeath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Concept Map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0DDDCF4-A87F-9D45-9F7B-1B2C811AEA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2291" y="2959372"/>
            <a:ext cx="5978769" cy="1914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073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3592A-ECB1-CD4E-A3D6-03B7C407F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VRDR Changes Since Balloted Version (2)</a:t>
            </a:r>
            <a:br>
              <a:rPr lang="en-US" dirty="0"/>
            </a:br>
            <a:r>
              <a:rPr lang="en-US" dirty="0"/>
              <a:t>Data Dictionary Shows IJE Field Map to FHIR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350921-C008-614B-9E5C-E4E80820FA4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1800" dirty="0">
                <a:hlinkClick r:id="rId2"/>
              </a:rPr>
              <a:t>http://build.fhir.org/ig/HL7/vrdr/IJE_File_Layouts_Version_2021_FHIR.html</a:t>
            </a:r>
            <a:r>
              <a:rPr lang="en-US" sz="1800" dirty="0"/>
              <a:t> </a:t>
            </a:r>
          </a:p>
          <a:p>
            <a:endParaRPr lang="en-US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EAE7F7-F483-4C4E-A68C-8474D96013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274" y="2011545"/>
            <a:ext cx="8891451" cy="30636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3D70EBF-6FC3-434C-8878-3C267FFCD9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342" y="1648663"/>
            <a:ext cx="8847383" cy="362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851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21AFD-2F81-E34E-A9F9-A508792ED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61883"/>
          </a:xfrm>
        </p:spPr>
        <p:txBody>
          <a:bodyPr/>
          <a:lstStyle/>
          <a:p>
            <a:r>
              <a:rPr lang="en-US" dirty="0"/>
              <a:t>VRDR Changes Since Balloted Version (3)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48F3E1-239F-CB41-AC06-32AE746C7B6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6169" y="824767"/>
            <a:ext cx="8229600" cy="3341688"/>
          </a:xfrm>
        </p:spPr>
        <p:txBody>
          <a:bodyPr/>
          <a:lstStyle/>
          <a:p>
            <a:r>
              <a:rPr lang="en-US" dirty="0"/>
              <a:t>Consistent encoding of States, Jurisdictions, and Countries</a:t>
            </a:r>
          </a:p>
          <a:p>
            <a:pPr lvl="1"/>
            <a:r>
              <a:rPr lang="en-US" dirty="0"/>
              <a:t>String bound to value set with 2 letter codes</a:t>
            </a:r>
          </a:p>
          <a:p>
            <a:r>
              <a:rPr lang="en-US" dirty="0"/>
              <a:t>All address components outside of FHIR standard (e.g., county and city codes) added as extensions</a:t>
            </a:r>
          </a:p>
          <a:p>
            <a:r>
              <a:rPr lang="en-US" dirty="0"/>
              <a:t>Avoid overloading existing fields with new meanings</a:t>
            </a:r>
          </a:p>
          <a:p>
            <a:pPr lvl="1"/>
            <a:r>
              <a:rPr lang="en-US" dirty="0"/>
              <a:t>E.g., </a:t>
            </a:r>
            <a:r>
              <a:rPr lang="en-US" dirty="0" err="1"/>
              <a:t>SexAtDeath</a:t>
            </a:r>
            <a:r>
              <a:rPr lang="en-US" dirty="0"/>
              <a:t>(SEX), Race and Ethnicity(RACE1, RACE1E)</a:t>
            </a:r>
          </a:p>
          <a:p>
            <a:r>
              <a:rPr lang="en-US" dirty="0"/>
              <a:t>Consistent handling of partial dates and times throughout</a:t>
            </a:r>
          </a:p>
          <a:p>
            <a:r>
              <a:rPr lang="en-US" dirty="0"/>
              <a:t>Consistent </a:t>
            </a:r>
            <a:r>
              <a:rPr lang="en-US" dirty="0" err="1"/>
              <a:t>urls</a:t>
            </a:r>
            <a:r>
              <a:rPr lang="en-US" dirty="0"/>
              <a:t> for </a:t>
            </a:r>
            <a:r>
              <a:rPr lang="en-US" dirty="0" err="1"/>
              <a:t>vrdr</a:t>
            </a:r>
            <a:r>
              <a:rPr lang="en-US" dirty="0"/>
              <a:t> profiles, extensions, </a:t>
            </a:r>
            <a:r>
              <a:rPr lang="en-US" dirty="0" err="1"/>
              <a:t>valuesets</a:t>
            </a:r>
            <a:r>
              <a:rPr lang="en-US" dirty="0"/>
              <a:t>, and </a:t>
            </a:r>
            <a:r>
              <a:rPr lang="en-US" dirty="0" err="1"/>
              <a:t>codesystems</a:t>
            </a:r>
            <a:endParaRPr lang="en-US" dirty="0"/>
          </a:p>
          <a:p>
            <a:r>
              <a:rPr lang="en-US" dirty="0"/>
              <a:t>Complete examples</a:t>
            </a:r>
          </a:p>
          <a:p>
            <a:r>
              <a:rPr lang="en-US" dirty="0"/>
              <a:t>Part1 and Part2 Causes of Death mapped to Observations instead of Conditions</a:t>
            </a:r>
          </a:p>
        </p:txBody>
      </p:sp>
    </p:spTree>
    <p:extLst>
      <p:ext uri="{BB962C8B-B14F-4D97-AF65-F5344CB8AC3E}">
        <p14:creationId xmlns:p14="http://schemas.microsoft.com/office/powerpoint/2010/main" val="3078692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BD58E-1DDB-0048-BF7C-6C373E794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151575"/>
            <a:ext cx="8229600" cy="615514"/>
          </a:xfrm>
        </p:spPr>
        <p:txBody>
          <a:bodyPr/>
          <a:lstStyle/>
          <a:p>
            <a:r>
              <a:rPr lang="en-US" dirty="0"/>
              <a:t>Death Record Submission Profiles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8FDDF6-CAEE-B647-B160-4C763C084B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3892A2A-DCD6-C846-BF5A-30A5EE36CC4E}"/>
              </a:ext>
            </a:extLst>
          </p:cNvPr>
          <p:cNvSpPr/>
          <p:nvPr/>
        </p:nvSpPr>
        <p:spPr>
          <a:xfrm>
            <a:off x="457200" y="705676"/>
            <a:ext cx="8352692" cy="4052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6B962F4-47EC-7246-B150-7184CD69BB95}"/>
              </a:ext>
            </a:extLst>
          </p:cNvPr>
          <p:cNvSpPr/>
          <p:nvPr/>
        </p:nvSpPr>
        <p:spPr>
          <a:xfrm>
            <a:off x="3472961" y="1017680"/>
            <a:ext cx="2517527" cy="31066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Death Certificate </a:t>
            </a:r>
            <a:r>
              <a:rPr lang="en-US" sz="1050" dirty="0">
                <a:solidFill>
                  <a:schemeClr val="tx1"/>
                </a:solidFill>
              </a:rPr>
              <a:t>(Composition</a:t>
            </a:r>
            <a:r>
              <a:rPr lang="en-US" sz="1200" dirty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8D7B59-A14E-0043-AE63-AA968ECDF4F5}"/>
              </a:ext>
            </a:extLst>
          </p:cNvPr>
          <p:cNvSpPr txBox="1"/>
          <p:nvPr/>
        </p:nvSpPr>
        <p:spPr>
          <a:xfrm>
            <a:off x="457200" y="651999"/>
            <a:ext cx="4412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  <a:latin typeface="Calibri" panose="020F0502020204030204" pitchFamily="34" charset="0"/>
              </a:rPr>
              <a:t>Death Record Document (Bundle/Document)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BDF14BD-D763-5F41-8772-36A9331CD7D4}"/>
              </a:ext>
            </a:extLst>
          </p:cNvPr>
          <p:cNvSpPr/>
          <p:nvPr/>
        </p:nvSpPr>
        <p:spPr>
          <a:xfrm>
            <a:off x="928653" y="1351990"/>
            <a:ext cx="2145319" cy="250851"/>
          </a:xfrm>
          <a:prstGeom prst="rect">
            <a:avLst/>
          </a:prstGeom>
          <a:solidFill>
            <a:srgbClr val="FBD5A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Decedent </a:t>
            </a:r>
            <a:r>
              <a:rPr lang="en-US" sz="1050" dirty="0">
                <a:solidFill>
                  <a:schemeClr val="tx1"/>
                </a:solidFill>
              </a:rPr>
              <a:t>(Patient</a:t>
            </a:r>
            <a:r>
              <a:rPr lang="en-US" sz="1200" dirty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2BE9A60-864C-E643-9E11-F18029C66BF9}"/>
              </a:ext>
            </a:extLst>
          </p:cNvPr>
          <p:cNvSpPr/>
          <p:nvPr/>
        </p:nvSpPr>
        <p:spPr>
          <a:xfrm>
            <a:off x="928653" y="1656530"/>
            <a:ext cx="2145319" cy="250851"/>
          </a:xfrm>
          <a:prstGeom prst="rect">
            <a:avLst/>
          </a:prstGeom>
          <a:solidFill>
            <a:srgbClr val="FBD5A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Birth Record Identifier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D605315-2BEA-324E-8EAD-057BE6C2C6AB}"/>
              </a:ext>
            </a:extLst>
          </p:cNvPr>
          <p:cNvSpPr/>
          <p:nvPr/>
        </p:nvSpPr>
        <p:spPr>
          <a:xfrm>
            <a:off x="928653" y="2265610"/>
            <a:ext cx="2145319" cy="250851"/>
          </a:xfrm>
          <a:prstGeom prst="rect">
            <a:avLst/>
          </a:prstGeom>
          <a:solidFill>
            <a:srgbClr val="FBD5A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Father </a:t>
            </a:r>
            <a:r>
              <a:rPr lang="en-US" sz="1050" dirty="0">
                <a:solidFill>
                  <a:schemeClr val="tx1"/>
                </a:solidFill>
              </a:rPr>
              <a:t>(</a:t>
            </a:r>
            <a:r>
              <a:rPr lang="en-US" sz="1050" dirty="0" err="1">
                <a:solidFill>
                  <a:schemeClr val="tx1"/>
                </a:solidFill>
              </a:rPr>
              <a:t>RelatedPerson</a:t>
            </a:r>
            <a:r>
              <a:rPr lang="en-US" sz="1200" dirty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70B01B0-152E-9741-8C8A-8B290EC3E509}"/>
              </a:ext>
            </a:extLst>
          </p:cNvPr>
          <p:cNvSpPr/>
          <p:nvPr/>
        </p:nvSpPr>
        <p:spPr>
          <a:xfrm>
            <a:off x="928653" y="2570150"/>
            <a:ext cx="2145319" cy="250851"/>
          </a:xfrm>
          <a:prstGeom prst="rect">
            <a:avLst/>
          </a:prstGeom>
          <a:solidFill>
            <a:srgbClr val="FBD5A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Spouse </a:t>
            </a:r>
            <a:r>
              <a:rPr lang="en-US" sz="1050" dirty="0">
                <a:solidFill>
                  <a:schemeClr val="tx1"/>
                </a:solidFill>
              </a:rPr>
              <a:t>(</a:t>
            </a:r>
            <a:r>
              <a:rPr lang="en-US" sz="1050" dirty="0" err="1">
                <a:solidFill>
                  <a:schemeClr val="tx1"/>
                </a:solidFill>
              </a:rPr>
              <a:t>RelatedPerson</a:t>
            </a:r>
            <a:r>
              <a:rPr lang="en-US" sz="1200" dirty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FA56FBA-FF44-6248-BFE8-51C9B5B611AE}"/>
              </a:ext>
            </a:extLst>
          </p:cNvPr>
          <p:cNvSpPr/>
          <p:nvPr/>
        </p:nvSpPr>
        <p:spPr>
          <a:xfrm>
            <a:off x="928653" y="2874690"/>
            <a:ext cx="2145319" cy="250851"/>
          </a:xfrm>
          <a:prstGeom prst="rect">
            <a:avLst/>
          </a:prstGeom>
          <a:solidFill>
            <a:srgbClr val="FBD5A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Decedent Age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FE211AD-A8D7-C544-84FC-A81030AD111D}"/>
              </a:ext>
            </a:extLst>
          </p:cNvPr>
          <p:cNvSpPr/>
          <p:nvPr/>
        </p:nvSpPr>
        <p:spPr>
          <a:xfrm>
            <a:off x="928653" y="3179230"/>
            <a:ext cx="2145319" cy="250851"/>
          </a:xfrm>
          <a:prstGeom prst="rect">
            <a:avLst/>
          </a:prstGeom>
          <a:solidFill>
            <a:srgbClr val="FBD5A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Education Level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F03F4E4-48E1-CB4F-83E6-09A03881F912}"/>
              </a:ext>
            </a:extLst>
          </p:cNvPr>
          <p:cNvSpPr/>
          <p:nvPr/>
        </p:nvSpPr>
        <p:spPr>
          <a:xfrm>
            <a:off x="928653" y="3483770"/>
            <a:ext cx="2145319" cy="250851"/>
          </a:xfrm>
          <a:prstGeom prst="rect">
            <a:avLst/>
          </a:prstGeom>
          <a:solidFill>
            <a:srgbClr val="FBD5A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Usual Work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688E647-8B3E-9F4B-9581-6E418693D1EB}"/>
              </a:ext>
            </a:extLst>
          </p:cNvPr>
          <p:cNvSpPr/>
          <p:nvPr/>
        </p:nvSpPr>
        <p:spPr>
          <a:xfrm>
            <a:off x="928653" y="3788310"/>
            <a:ext cx="2145319" cy="250851"/>
          </a:xfrm>
          <a:prstGeom prst="rect">
            <a:avLst/>
          </a:prstGeom>
          <a:solidFill>
            <a:srgbClr val="FBD5A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Military Service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D273820-2B1F-B84E-B358-666A5BFF2D67}"/>
              </a:ext>
            </a:extLst>
          </p:cNvPr>
          <p:cNvSpPr/>
          <p:nvPr/>
        </p:nvSpPr>
        <p:spPr>
          <a:xfrm>
            <a:off x="928653" y="4092846"/>
            <a:ext cx="2145319" cy="250851"/>
          </a:xfrm>
          <a:prstGeom prst="rect">
            <a:avLst/>
          </a:prstGeom>
          <a:solidFill>
            <a:srgbClr val="FBD5A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Emerging Issues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C352D23-897E-6748-B959-439C9EB901FB}"/>
              </a:ext>
            </a:extLst>
          </p:cNvPr>
          <p:cNvSpPr/>
          <p:nvPr/>
        </p:nvSpPr>
        <p:spPr>
          <a:xfrm>
            <a:off x="928653" y="4413868"/>
            <a:ext cx="2145319" cy="250851"/>
          </a:xfrm>
          <a:prstGeom prst="rect">
            <a:avLst/>
          </a:prstGeom>
          <a:solidFill>
            <a:srgbClr val="FBD5A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Race/Ethnicity (Input)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3FEE7BD-1E96-8B47-8A87-09167DF5C8B5}"/>
              </a:ext>
            </a:extLst>
          </p:cNvPr>
          <p:cNvSpPr/>
          <p:nvPr/>
        </p:nvSpPr>
        <p:spPr>
          <a:xfrm>
            <a:off x="3382100" y="1655015"/>
            <a:ext cx="2145319" cy="2508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Autopsy Performed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4A37B77-8A32-A844-B3B2-6B6F8D99E250}"/>
              </a:ext>
            </a:extLst>
          </p:cNvPr>
          <p:cNvSpPr/>
          <p:nvPr/>
        </p:nvSpPr>
        <p:spPr>
          <a:xfrm>
            <a:off x="3382100" y="1959555"/>
            <a:ext cx="2145319" cy="2508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Death Date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55101BB-6771-8B4F-B32B-36CD22FBC93B}"/>
              </a:ext>
            </a:extLst>
          </p:cNvPr>
          <p:cNvSpPr/>
          <p:nvPr/>
        </p:nvSpPr>
        <p:spPr>
          <a:xfrm>
            <a:off x="3382100" y="2264095"/>
            <a:ext cx="2145319" cy="2508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Death Location </a:t>
            </a:r>
            <a:r>
              <a:rPr lang="en-US" sz="1050" dirty="0">
                <a:solidFill>
                  <a:schemeClr val="tx1"/>
                </a:solidFill>
              </a:rPr>
              <a:t>(Location</a:t>
            </a:r>
            <a:r>
              <a:rPr lang="en-US" sz="1200" dirty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B80DC4C-33C7-8249-8976-0153F774A9B9}"/>
              </a:ext>
            </a:extLst>
          </p:cNvPr>
          <p:cNvSpPr/>
          <p:nvPr/>
        </p:nvSpPr>
        <p:spPr>
          <a:xfrm>
            <a:off x="3382100" y="2568635"/>
            <a:ext cx="2145319" cy="2508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Pregnancy Status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875CC81-A511-AA49-B02D-B496209B3C89}"/>
              </a:ext>
            </a:extLst>
          </p:cNvPr>
          <p:cNvSpPr/>
          <p:nvPr/>
        </p:nvSpPr>
        <p:spPr>
          <a:xfrm>
            <a:off x="3382100" y="2873175"/>
            <a:ext cx="2145319" cy="2508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Examiner Contacted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A7F7D7C-898E-4A49-ABEC-3C1D0154F447}"/>
              </a:ext>
            </a:extLst>
          </p:cNvPr>
          <p:cNvSpPr/>
          <p:nvPr/>
        </p:nvSpPr>
        <p:spPr>
          <a:xfrm>
            <a:off x="3382100" y="3177715"/>
            <a:ext cx="2145319" cy="2508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Injury Incident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BF123A7-A1FC-7047-8BE9-5700449BCF53}"/>
              </a:ext>
            </a:extLst>
          </p:cNvPr>
          <p:cNvSpPr/>
          <p:nvPr/>
        </p:nvSpPr>
        <p:spPr>
          <a:xfrm>
            <a:off x="3382100" y="3482255"/>
            <a:ext cx="2145319" cy="2508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Injury Location </a:t>
            </a:r>
            <a:r>
              <a:rPr lang="en-US" sz="1050" dirty="0">
                <a:solidFill>
                  <a:schemeClr val="tx1"/>
                </a:solidFill>
              </a:rPr>
              <a:t>(Location</a:t>
            </a:r>
            <a:r>
              <a:rPr lang="en-US" sz="1200" dirty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A9A8897-7944-8B40-8810-1175BED7CB77}"/>
              </a:ext>
            </a:extLst>
          </p:cNvPr>
          <p:cNvSpPr/>
          <p:nvPr/>
        </p:nvSpPr>
        <p:spPr>
          <a:xfrm>
            <a:off x="3382100" y="3786795"/>
            <a:ext cx="2145319" cy="2508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Surgery Date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C019278-07E5-434C-975B-6B2B74E98782}"/>
              </a:ext>
            </a:extLst>
          </p:cNvPr>
          <p:cNvSpPr/>
          <p:nvPr/>
        </p:nvSpPr>
        <p:spPr>
          <a:xfrm>
            <a:off x="3382100" y="4091331"/>
            <a:ext cx="2145319" cy="2508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Tobacco Use Contributed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08E94BD-7F61-A14E-8516-10AB544747B5}"/>
              </a:ext>
            </a:extLst>
          </p:cNvPr>
          <p:cNvSpPr/>
          <p:nvPr/>
        </p:nvSpPr>
        <p:spPr>
          <a:xfrm>
            <a:off x="5990488" y="1655015"/>
            <a:ext cx="2145319" cy="25085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COD Part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ABA2D00-3DC5-4A40-83A9-7D74C246FCEE}"/>
              </a:ext>
            </a:extLst>
          </p:cNvPr>
          <p:cNvSpPr/>
          <p:nvPr/>
        </p:nvSpPr>
        <p:spPr>
          <a:xfrm>
            <a:off x="5990488" y="1959555"/>
            <a:ext cx="2145319" cy="25085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COD Part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6D7E0ED-8675-C149-B388-02F00AF89FEC}"/>
              </a:ext>
            </a:extLst>
          </p:cNvPr>
          <p:cNvSpPr/>
          <p:nvPr/>
        </p:nvSpPr>
        <p:spPr>
          <a:xfrm>
            <a:off x="5990488" y="2264095"/>
            <a:ext cx="2145319" cy="25085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COD Pathway </a:t>
            </a:r>
            <a:r>
              <a:rPr lang="en-US" sz="1050" dirty="0">
                <a:solidFill>
                  <a:schemeClr val="tx1"/>
                </a:solidFill>
              </a:rPr>
              <a:t>(List</a:t>
            </a:r>
            <a:r>
              <a:rPr lang="en-US" sz="1200" dirty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5894151-95E6-4D49-BE99-31E5B0F7C738}"/>
              </a:ext>
            </a:extLst>
          </p:cNvPr>
          <p:cNvSpPr/>
          <p:nvPr/>
        </p:nvSpPr>
        <p:spPr>
          <a:xfrm>
            <a:off x="5990488" y="2568635"/>
            <a:ext cx="2145319" cy="25085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Certifier </a:t>
            </a:r>
            <a:r>
              <a:rPr lang="en-US" sz="1050" dirty="0">
                <a:solidFill>
                  <a:schemeClr val="tx1"/>
                </a:solidFill>
              </a:rPr>
              <a:t>(Practitioner</a:t>
            </a:r>
            <a:r>
              <a:rPr lang="en-US" sz="1200" dirty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ABF8BF1-ED56-1342-9306-D4E4E5A759A3}"/>
              </a:ext>
            </a:extLst>
          </p:cNvPr>
          <p:cNvSpPr/>
          <p:nvPr/>
        </p:nvSpPr>
        <p:spPr>
          <a:xfrm>
            <a:off x="5990488" y="2873175"/>
            <a:ext cx="2145319" cy="25085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Death Certif.  </a:t>
            </a:r>
            <a:r>
              <a:rPr lang="en-US" sz="1050" dirty="0">
                <a:solidFill>
                  <a:schemeClr val="tx1"/>
                </a:solidFill>
              </a:rPr>
              <a:t>(Procedure</a:t>
            </a:r>
            <a:r>
              <a:rPr lang="en-US" sz="1200" dirty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9F08F6C-E9A8-7049-81A7-5A9195B4319B}"/>
              </a:ext>
            </a:extLst>
          </p:cNvPr>
          <p:cNvSpPr/>
          <p:nvPr/>
        </p:nvSpPr>
        <p:spPr>
          <a:xfrm>
            <a:off x="5990488" y="3177715"/>
            <a:ext cx="2145319" cy="25085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Manner of Death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4408B49-006D-8D47-B1BA-22EDC71F0521}"/>
              </a:ext>
            </a:extLst>
          </p:cNvPr>
          <p:cNvSpPr/>
          <p:nvPr/>
        </p:nvSpPr>
        <p:spPr>
          <a:xfrm>
            <a:off x="5990488" y="3778609"/>
            <a:ext cx="2145319" cy="25085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Disp. Method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0B53140-748E-D443-BFEA-97511B60E969}"/>
              </a:ext>
            </a:extLst>
          </p:cNvPr>
          <p:cNvSpPr/>
          <p:nvPr/>
        </p:nvSpPr>
        <p:spPr>
          <a:xfrm>
            <a:off x="5990488" y="4083149"/>
            <a:ext cx="2145319" cy="25085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Disp</a:t>
            </a:r>
            <a:r>
              <a:rPr lang="en-US" sz="1400" dirty="0">
                <a:solidFill>
                  <a:schemeClr val="tx1"/>
                </a:solidFill>
              </a:rPr>
              <a:t> Location</a:t>
            </a:r>
            <a:r>
              <a:rPr lang="en-US" sz="1050" dirty="0">
                <a:solidFill>
                  <a:schemeClr val="tx1"/>
                </a:solidFill>
              </a:rPr>
              <a:t> (Location</a:t>
            </a:r>
            <a:r>
              <a:rPr lang="en-US" sz="1200" dirty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40204AC-51A1-7742-A467-C18B94E115AA}"/>
              </a:ext>
            </a:extLst>
          </p:cNvPr>
          <p:cNvSpPr/>
          <p:nvPr/>
        </p:nvSpPr>
        <p:spPr>
          <a:xfrm>
            <a:off x="5990488" y="4387689"/>
            <a:ext cx="2145319" cy="25085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Funeral Home </a:t>
            </a:r>
            <a:r>
              <a:rPr lang="en-US" sz="1050" dirty="0">
                <a:solidFill>
                  <a:schemeClr val="tx1"/>
                </a:solidFill>
              </a:rPr>
              <a:t>(Organization</a:t>
            </a:r>
            <a:r>
              <a:rPr lang="en-US" sz="1200" dirty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08A3300-B516-2140-815E-E014E88B15D0}"/>
              </a:ext>
            </a:extLst>
          </p:cNvPr>
          <p:cNvSpPr txBox="1"/>
          <p:nvPr/>
        </p:nvSpPr>
        <p:spPr>
          <a:xfrm>
            <a:off x="1169184" y="1075008"/>
            <a:ext cx="15872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FFFF00"/>
                </a:solidFill>
                <a:latin typeface="Calibri" panose="020F0502020204030204" pitchFamily="34" charset="0"/>
              </a:rPr>
              <a:t>Decedent Demographics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1AE9A6D-A037-234A-93A0-08ABF7A2FA87}"/>
              </a:ext>
            </a:extLst>
          </p:cNvPr>
          <p:cNvSpPr txBox="1"/>
          <p:nvPr/>
        </p:nvSpPr>
        <p:spPr>
          <a:xfrm>
            <a:off x="3806184" y="1346610"/>
            <a:ext cx="12971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FFFF00"/>
                </a:solidFill>
                <a:latin typeface="Calibri" panose="020F0502020204030204" pitchFamily="34" charset="0"/>
              </a:rPr>
              <a:t>Death Investigation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23DEC73-6E49-574F-9166-EA7AB0C35D6F}"/>
              </a:ext>
            </a:extLst>
          </p:cNvPr>
          <p:cNvSpPr txBox="1"/>
          <p:nvPr/>
        </p:nvSpPr>
        <p:spPr>
          <a:xfrm>
            <a:off x="6422956" y="1324633"/>
            <a:ext cx="12634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FFFF00"/>
                </a:solidFill>
                <a:latin typeface="Calibri" panose="020F0502020204030204" pitchFamily="34" charset="0"/>
              </a:rPr>
              <a:t>Death Certification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B786294-79BF-044E-89C1-C82BDDF4CB71}"/>
              </a:ext>
            </a:extLst>
          </p:cNvPr>
          <p:cNvSpPr txBox="1"/>
          <p:nvPr/>
        </p:nvSpPr>
        <p:spPr>
          <a:xfrm>
            <a:off x="6431403" y="3523168"/>
            <a:ext cx="14013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FFFF00"/>
                </a:solidFill>
                <a:latin typeface="Calibri" panose="020F0502020204030204" pitchFamily="34" charset="0"/>
              </a:rPr>
              <a:t>Decedent Disposition</a:t>
            </a:r>
          </a:p>
        </p:txBody>
      </p:sp>
      <p:sp>
        <p:nvSpPr>
          <p:cNvPr id="54" name="Round Diagonal Corner Rectangle 53">
            <a:extLst>
              <a:ext uri="{FF2B5EF4-FFF2-40B4-BE49-F238E27FC236}">
                <a16:creationId xmlns:a16="http://schemas.microsoft.com/office/drawing/2014/main" id="{357D3FFB-4F54-E246-8509-577AD38EAB8A}"/>
              </a:ext>
            </a:extLst>
          </p:cNvPr>
          <p:cNvSpPr/>
          <p:nvPr/>
        </p:nvSpPr>
        <p:spPr>
          <a:xfrm>
            <a:off x="937037" y="1956894"/>
            <a:ext cx="2136935" cy="253512"/>
          </a:xfrm>
          <a:prstGeom prst="round2DiagRect">
            <a:avLst/>
          </a:prstGeom>
          <a:solidFill>
            <a:srgbClr val="FBD5A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Mother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sz="1100" dirty="0">
                <a:solidFill>
                  <a:schemeClr val="tx1"/>
                </a:solidFill>
              </a:rPr>
              <a:t>(Related Person)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9AF41A5-02EC-CC4B-8AD9-10AE8526BC19}"/>
              </a:ext>
            </a:extLst>
          </p:cNvPr>
          <p:cNvSpPr txBox="1"/>
          <p:nvPr/>
        </p:nvSpPr>
        <p:spPr>
          <a:xfrm>
            <a:off x="5581653" y="4762393"/>
            <a:ext cx="33639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</a:rPr>
              <a:t>* All profiles are observations, unless noted</a:t>
            </a:r>
          </a:p>
        </p:txBody>
      </p:sp>
    </p:spTree>
    <p:extLst>
      <p:ext uri="{BB962C8B-B14F-4D97-AF65-F5344CB8AC3E}">
        <p14:creationId xmlns:p14="http://schemas.microsoft.com/office/powerpoint/2010/main" val="1063769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BD58E-1DDB-0048-BF7C-6C373E794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151575"/>
            <a:ext cx="8229600" cy="615514"/>
          </a:xfrm>
        </p:spPr>
        <p:txBody>
          <a:bodyPr/>
          <a:lstStyle/>
          <a:p>
            <a:r>
              <a:rPr lang="en-US" dirty="0"/>
              <a:t>Coded Demographic Profiles (MRE Equivalent)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8FDDF6-CAEE-B647-B160-4C763C084B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3892A2A-DCD6-C846-BF5A-30A5EE36CC4E}"/>
              </a:ext>
            </a:extLst>
          </p:cNvPr>
          <p:cNvSpPr/>
          <p:nvPr/>
        </p:nvSpPr>
        <p:spPr>
          <a:xfrm>
            <a:off x="334108" y="717399"/>
            <a:ext cx="5365126" cy="23332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8D7B59-A14E-0043-AE63-AA968ECDF4F5}"/>
              </a:ext>
            </a:extLst>
          </p:cNvPr>
          <p:cNvSpPr txBox="1"/>
          <p:nvPr/>
        </p:nvSpPr>
        <p:spPr>
          <a:xfrm>
            <a:off x="457200" y="651999"/>
            <a:ext cx="4464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  <a:latin typeface="Calibri" panose="020F0502020204030204" pitchFamily="34" charset="0"/>
              </a:rPr>
              <a:t>Demographic Coded Content Bundle (Bundle)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2BE9A60-864C-E643-9E11-F18029C66BF9}"/>
              </a:ext>
            </a:extLst>
          </p:cNvPr>
          <p:cNvSpPr/>
          <p:nvPr/>
        </p:nvSpPr>
        <p:spPr>
          <a:xfrm>
            <a:off x="928653" y="1656530"/>
            <a:ext cx="2145319" cy="250851"/>
          </a:xfrm>
          <a:prstGeom prst="rect">
            <a:avLst/>
          </a:prstGeom>
          <a:solidFill>
            <a:srgbClr val="FBD5A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Race/Ethnicity (Coded)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08A3300-B516-2140-815E-E014E88B15D0}"/>
              </a:ext>
            </a:extLst>
          </p:cNvPr>
          <p:cNvSpPr txBox="1"/>
          <p:nvPr/>
        </p:nvSpPr>
        <p:spPr>
          <a:xfrm>
            <a:off x="1268830" y="1387204"/>
            <a:ext cx="10102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FFFF00"/>
                </a:solidFill>
                <a:latin typeface="Calibri" panose="020F0502020204030204" pitchFamily="34" charset="0"/>
              </a:rPr>
              <a:t>Race/Ethnicity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A956453-B140-694F-B943-C7C45CAD6088}"/>
              </a:ext>
            </a:extLst>
          </p:cNvPr>
          <p:cNvSpPr/>
          <p:nvPr/>
        </p:nvSpPr>
        <p:spPr>
          <a:xfrm>
            <a:off x="928653" y="1991005"/>
            <a:ext cx="2145319" cy="250851"/>
          </a:xfrm>
          <a:prstGeom prst="rect">
            <a:avLst/>
          </a:prstGeom>
          <a:solidFill>
            <a:srgbClr val="FBD5A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Race/Ethnicity (Input)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1149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BD58E-1DDB-0048-BF7C-6C373E794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151575"/>
            <a:ext cx="8229600" cy="615514"/>
          </a:xfrm>
        </p:spPr>
        <p:txBody>
          <a:bodyPr/>
          <a:lstStyle/>
          <a:p>
            <a:r>
              <a:rPr lang="en-US" dirty="0"/>
              <a:t>Coded Cause of Death (TRX) Profiles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8FDDF6-CAEE-B647-B160-4C763C084B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3892A2A-DCD6-C846-BF5A-30A5EE36CC4E}"/>
              </a:ext>
            </a:extLst>
          </p:cNvPr>
          <p:cNvSpPr/>
          <p:nvPr/>
        </p:nvSpPr>
        <p:spPr>
          <a:xfrm>
            <a:off x="334108" y="717399"/>
            <a:ext cx="8352692" cy="4052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8D7B59-A14E-0043-AE63-AA968ECDF4F5}"/>
              </a:ext>
            </a:extLst>
          </p:cNvPr>
          <p:cNvSpPr txBox="1"/>
          <p:nvPr/>
        </p:nvSpPr>
        <p:spPr>
          <a:xfrm>
            <a:off x="457200" y="651999"/>
            <a:ext cx="4635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  <a:latin typeface="Calibri" panose="020F0502020204030204" pitchFamily="34" charset="0"/>
              </a:rPr>
              <a:t>Cause of Death Coded Content Bundle (Bundle)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3FEE7BD-1E96-8B47-8A87-09167DF5C8B5}"/>
              </a:ext>
            </a:extLst>
          </p:cNvPr>
          <p:cNvSpPr/>
          <p:nvPr/>
        </p:nvSpPr>
        <p:spPr>
          <a:xfrm>
            <a:off x="5789363" y="1634818"/>
            <a:ext cx="2455992" cy="250851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Activity at Time of Death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4A37B77-8A32-A844-B3B2-6B6F8D99E250}"/>
              </a:ext>
            </a:extLst>
          </p:cNvPr>
          <p:cNvSpPr/>
          <p:nvPr/>
        </p:nvSpPr>
        <p:spPr>
          <a:xfrm>
            <a:off x="5789364" y="1939358"/>
            <a:ext cx="2455992" cy="250851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Automated Underlying COD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55101BB-6771-8B4F-B32B-36CD22FBC93B}"/>
              </a:ext>
            </a:extLst>
          </p:cNvPr>
          <p:cNvSpPr/>
          <p:nvPr/>
        </p:nvSpPr>
        <p:spPr>
          <a:xfrm>
            <a:off x="5789363" y="2243898"/>
            <a:ext cx="2455992" cy="250851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Manual Underlying COD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B80DC4C-33C7-8249-8976-0153F774A9B9}"/>
              </a:ext>
            </a:extLst>
          </p:cNvPr>
          <p:cNvSpPr/>
          <p:nvPr/>
        </p:nvSpPr>
        <p:spPr>
          <a:xfrm>
            <a:off x="5789363" y="2548438"/>
            <a:ext cx="2455992" cy="250851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Entity Axis COD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875CC81-A511-AA49-B02D-B496209B3C89}"/>
              </a:ext>
            </a:extLst>
          </p:cNvPr>
          <p:cNvSpPr/>
          <p:nvPr/>
        </p:nvSpPr>
        <p:spPr>
          <a:xfrm>
            <a:off x="5789363" y="2852978"/>
            <a:ext cx="2455992" cy="250851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Place of Injury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A7F7D7C-898E-4A49-ABEC-3C1D0154F447}"/>
              </a:ext>
            </a:extLst>
          </p:cNvPr>
          <p:cNvSpPr/>
          <p:nvPr/>
        </p:nvSpPr>
        <p:spPr>
          <a:xfrm>
            <a:off x="5789363" y="3157518"/>
            <a:ext cx="2455992" cy="250851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Coding Status Values </a:t>
            </a:r>
            <a:r>
              <a:rPr lang="en-US" sz="900" dirty="0">
                <a:solidFill>
                  <a:schemeClr val="tx1"/>
                </a:solidFill>
              </a:rPr>
              <a:t>(Parameters)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1AE9A6D-A037-234A-93A0-08ABF7A2FA87}"/>
              </a:ext>
            </a:extLst>
          </p:cNvPr>
          <p:cNvSpPr txBox="1"/>
          <p:nvPr/>
        </p:nvSpPr>
        <p:spPr>
          <a:xfrm>
            <a:off x="6291840" y="1343916"/>
            <a:ext cx="14510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FFFF00"/>
                </a:solidFill>
                <a:latin typeface="Calibri" panose="020F0502020204030204" pitchFamily="34" charset="0"/>
              </a:rPr>
              <a:t>Coded Cause of Death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16B98CD-3CD5-D34C-8CCC-D7A822ACDE9B}"/>
              </a:ext>
            </a:extLst>
          </p:cNvPr>
          <p:cNvSpPr/>
          <p:nvPr/>
        </p:nvSpPr>
        <p:spPr>
          <a:xfrm>
            <a:off x="706843" y="1613936"/>
            <a:ext cx="2145319" cy="2508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Autopsy Performed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ED38DD6-1A6D-BA41-B3AE-84A2FE37A842}"/>
              </a:ext>
            </a:extLst>
          </p:cNvPr>
          <p:cNvSpPr/>
          <p:nvPr/>
        </p:nvSpPr>
        <p:spPr>
          <a:xfrm>
            <a:off x="706843" y="1952214"/>
            <a:ext cx="2145319" cy="2508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Pregnancy Status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B93B175-D945-CB4B-8F46-B5EE527F48ED}"/>
              </a:ext>
            </a:extLst>
          </p:cNvPr>
          <p:cNvSpPr/>
          <p:nvPr/>
        </p:nvSpPr>
        <p:spPr>
          <a:xfrm>
            <a:off x="706843" y="2256750"/>
            <a:ext cx="2145319" cy="2508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Injury Incident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C68151E-A00B-2449-B7D1-7B5FF561F89D}"/>
              </a:ext>
            </a:extLst>
          </p:cNvPr>
          <p:cNvSpPr/>
          <p:nvPr/>
        </p:nvSpPr>
        <p:spPr>
          <a:xfrm>
            <a:off x="706843" y="2586584"/>
            <a:ext cx="2145319" cy="2508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Surgery Date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8040708-3B18-AF45-ABBA-82B1B01FC7F6}"/>
              </a:ext>
            </a:extLst>
          </p:cNvPr>
          <p:cNvSpPr/>
          <p:nvPr/>
        </p:nvSpPr>
        <p:spPr>
          <a:xfrm>
            <a:off x="723610" y="2909203"/>
            <a:ext cx="2145319" cy="2508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Tobacco Use Contributed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581E34C-4BC0-1647-8C86-921C9ECF8B2F}"/>
              </a:ext>
            </a:extLst>
          </p:cNvPr>
          <p:cNvSpPr txBox="1"/>
          <p:nvPr/>
        </p:nvSpPr>
        <p:spPr>
          <a:xfrm>
            <a:off x="1130927" y="1305531"/>
            <a:ext cx="12971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FFFF00"/>
                </a:solidFill>
                <a:latin typeface="Calibri" panose="020F0502020204030204" pitchFamily="34" charset="0"/>
              </a:rPr>
              <a:t>Death Investigation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CFE7154-9E9B-4D45-AA2B-CAD28343F56C}"/>
              </a:ext>
            </a:extLst>
          </p:cNvPr>
          <p:cNvSpPr/>
          <p:nvPr/>
        </p:nvSpPr>
        <p:spPr>
          <a:xfrm>
            <a:off x="3239920" y="1635754"/>
            <a:ext cx="2145319" cy="25085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COD Part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466F964-CF10-A04E-BE36-08EA98B995E2}"/>
              </a:ext>
            </a:extLst>
          </p:cNvPr>
          <p:cNvSpPr/>
          <p:nvPr/>
        </p:nvSpPr>
        <p:spPr>
          <a:xfrm>
            <a:off x="3239920" y="1940294"/>
            <a:ext cx="2145319" cy="25085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COD Part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2314AE3-3F11-984B-AF49-C4E662261977}"/>
              </a:ext>
            </a:extLst>
          </p:cNvPr>
          <p:cNvSpPr/>
          <p:nvPr/>
        </p:nvSpPr>
        <p:spPr>
          <a:xfrm>
            <a:off x="3239920" y="2244834"/>
            <a:ext cx="2145319" cy="25085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COD Pathway </a:t>
            </a:r>
            <a:r>
              <a:rPr lang="en-US" sz="1050" dirty="0">
                <a:solidFill>
                  <a:schemeClr val="tx1"/>
                </a:solidFill>
              </a:rPr>
              <a:t>(List</a:t>
            </a:r>
            <a:r>
              <a:rPr lang="en-US" sz="1200" dirty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491BC11-6D34-6C4D-852A-A1CBE48B4F3A}"/>
              </a:ext>
            </a:extLst>
          </p:cNvPr>
          <p:cNvSpPr/>
          <p:nvPr/>
        </p:nvSpPr>
        <p:spPr>
          <a:xfrm>
            <a:off x="3256687" y="2561085"/>
            <a:ext cx="2145319" cy="25085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Death Certif.  </a:t>
            </a:r>
            <a:r>
              <a:rPr lang="en-US" sz="1050" dirty="0">
                <a:solidFill>
                  <a:schemeClr val="tx1"/>
                </a:solidFill>
              </a:rPr>
              <a:t>(Procedure</a:t>
            </a:r>
            <a:r>
              <a:rPr lang="en-US" sz="1200" dirty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57DEFBD-03B4-624C-9945-306008E84CB0}"/>
              </a:ext>
            </a:extLst>
          </p:cNvPr>
          <p:cNvSpPr/>
          <p:nvPr/>
        </p:nvSpPr>
        <p:spPr>
          <a:xfrm>
            <a:off x="3256687" y="2865625"/>
            <a:ext cx="2145319" cy="25085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Manner of Death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22E7A43-786C-E34B-91DB-6B2E1A17D6F2}"/>
              </a:ext>
            </a:extLst>
          </p:cNvPr>
          <p:cNvSpPr txBox="1"/>
          <p:nvPr/>
        </p:nvSpPr>
        <p:spPr>
          <a:xfrm>
            <a:off x="3672388" y="1305372"/>
            <a:ext cx="12634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FFFF00"/>
                </a:solidFill>
                <a:latin typeface="Calibri" panose="020F0502020204030204" pitchFamily="34" charset="0"/>
              </a:rPr>
              <a:t>Death Certification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83BC716-9D1B-C34A-AD83-EDDEC3ADF6E3}"/>
              </a:ext>
            </a:extLst>
          </p:cNvPr>
          <p:cNvSpPr txBox="1"/>
          <p:nvPr/>
        </p:nvSpPr>
        <p:spPr>
          <a:xfrm>
            <a:off x="5581653" y="4762393"/>
            <a:ext cx="33639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</a:rPr>
              <a:t>* All profiles are observations, unless noted</a:t>
            </a:r>
          </a:p>
        </p:txBody>
      </p:sp>
    </p:spTree>
    <p:extLst>
      <p:ext uri="{BB962C8B-B14F-4D97-AF65-F5344CB8AC3E}">
        <p14:creationId xmlns:p14="http://schemas.microsoft.com/office/powerpoint/2010/main" val="41143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BD58E-1DDB-0048-BF7C-6C373E794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-151575"/>
            <a:ext cx="8488387" cy="615514"/>
          </a:xfrm>
        </p:spPr>
        <p:txBody>
          <a:bodyPr/>
          <a:lstStyle/>
          <a:p>
            <a:r>
              <a:rPr lang="en-US" dirty="0"/>
              <a:t>Death Record For Inter-Jurisdictional Exchange:  Profiles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8FDDF6-CAEE-B647-B160-4C763C084B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3892A2A-DCD6-C846-BF5A-30A5EE36CC4E}"/>
              </a:ext>
            </a:extLst>
          </p:cNvPr>
          <p:cNvSpPr/>
          <p:nvPr/>
        </p:nvSpPr>
        <p:spPr>
          <a:xfrm>
            <a:off x="457200" y="705676"/>
            <a:ext cx="8352692" cy="4052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6B962F4-47EC-7246-B150-7184CD69BB95}"/>
              </a:ext>
            </a:extLst>
          </p:cNvPr>
          <p:cNvSpPr/>
          <p:nvPr/>
        </p:nvSpPr>
        <p:spPr>
          <a:xfrm>
            <a:off x="3472961" y="1017680"/>
            <a:ext cx="2517527" cy="31066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Death Certificate </a:t>
            </a:r>
            <a:r>
              <a:rPr lang="en-US" sz="1050" dirty="0">
                <a:solidFill>
                  <a:schemeClr val="tx1"/>
                </a:solidFill>
              </a:rPr>
              <a:t>(Composition</a:t>
            </a:r>
            <a:r>
              <a:rPr lang="en-US" sz="1200" dirty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8D7B59-A14E-0043-AE63-AA968ECDF4F5}"/>
              </a:ext>
            </a:extLst>
          </p:cNvPr>
          <p:cNvSpPr txBox="1"/>
          <p:nvPr/>
        </p:nvSpPr>
        <p:spPr>
          <a:xfrm>
            <a:off x="457200" y="651999"/>
            <a:ext cx="4412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  <a:latin typeface="Calibri" panose="020F0502020204030204" pitchFamily="34" charset="0"/>
              </a:rPr>
              <a:t>Death Record Document (Bundle/Document)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BDF14BD-D763-5F41-8772-36A9331CD7D4}"/>
              </a:ext>
            </a:extLst>
          </p:cNvPr>
          <p:cNvSpPr/>
          <p:nvPr/>
        </p:nvSpPr>
        <p:spPr>
          <a:xfrm>
            <a:off x="562413" y="1389731"/>
            <a:ext cx="1628125" cy="190210"/>
          </a:xfrm>
          <a:prstGeom prst="rect">
            <a:avLst/>
          </a:prstGeom>
          <a:solidFill>
            <a:srgbClr val="FBD5A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Decedent </a:t>
            </a:r>
            <a:r>
              <a:rPr lang="en-US" sz="900" dirty="0">
                <a:solidFill>
                  <a:schemeClr val="tx1"/>
                </a:solidFill>
              </a:rPr>
              <a:t>(Patient</a:t>
            </a:r>
            <a:r>
              <a:rPr lang="en-US" sz="1050" dirty="0">
                <a:solidFill>
                  <a:schemeClr val="tx1"/>
                </a:solidFill>
              </a:rPr>
              <a:t>)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2BE9A60-864C-E643-9E11-F18029C66BF9}"/>
              </a:ext>
            </a:extLst>
          </p:cNvPr>
          <p:cNvSpPr/>
          <p:nvPr/>
        </p:nvSpPr>
        <p:spPr>
          <a:xfrm>
            <a:off x="562413" y="1694271"/>
            <a:ext cx="1628125" cy="190210"/>
          </a:xfrm>
          <a:prstGeom prst="rect">
            <a:avLst/>
          </a:prstGeom>
          <a:solidFill>
            <a:srgbClr val="FBD5A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Birth Record Identifier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D605315-2BEA-324E-8EAD-057BE6C2C6AB}"/>
              </a:ext>
            </a:extLst>
          </p:cNvPr>
          <p:cNvSpPr/>
          <p:nvPr/>
        </p:nvSpPr>
        <p:spPr>
          <a:xfrm>
            <a:off x="562413" y="2303351"/>
            <a:ext cx="1628125" cy="190210"/>
          </a:xfrm>
          <a:prstGeom prst="rect">
            <a:avLst/>
          </a:prstGeom>
          <a:solidFill>
            <a:srgbClr val="FBD5A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Father </a:t>
            </a:r>
            <a:r>
              <a:rPr lang="en-US" sz="900" dirty="0">
                <a:solidFill>
                  <a:schemeClr val="tx1"/>
                </a:solidFill>
              </a:rPr>
              <a:t>(</a:t>
            </a:r>
            <a:r>
              <a:rPr lang="en-US" sz="900" dirty="0" err="1">
                <a:solidFill>
                  <a:schemeClr val="tx1"/>
                </a:solidFill>
              </a:rPr>
              <a:t>RelatedPerson</a:t>
            </a:r>
            <a:r>
              <a:rPr lang="en-US" sz="1050" dirty="0">
                <a:solidFill>
                  <a:schemeClr val="tx1"/>
                </a:solidFill>
              </a:rPr>
              <a:t>)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70B01B0-152E-9741-8C8A-8B290EC3E509}"/>
              </a:ext>
            </a:extLst>
          </p:cNvPr>
          <p:cNvSpPr/>
          <p:nvPr/>
        </p:nvSpPr>
        <p:spPr>
          <a:xfrm>
            <a:off x="562413" y="2607891"/>
            <a:ext cx="1628125" cy="190210"/>
          </a:xfrm>
          <a:prstGeom prst="rect">
            <a:avLst/>
          </a:prstGeom>
          <a:solidFill>
            <a:srgbClr val="FBD5A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Spouse </a:t>
            </a:r>
            <a:r>
              <a:rPr lang="en-US" sz="900" dirty="0">
                <a:solidFill>
                  <a:schemeClr val="tx1"/>
                </a:solidFill>
              </a:rPr>
              <a:t>(</a:t>
            </a:r>
            <a:r>
              <a:rPr lang="en-US" sz="900" dirty="0" err="1">
                <a:solidFill>
                  <a:schemeClr val="tx1"/>
                </a:solidFill>
              </a:rPr>
              <a:t>RelatedPerson</a:t>
            </a:r>
            <a:r>
              <a:rPr lang="en-US" sz="1050" dirty="0">
                <a:solidFill>
                  <a:schemeClr val="tx1"/>
                </a:solidFill>
              </a:rPr>
              <a:t>)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FA56FBA-FF44-6248-BFE8-51C9B5B611AE}"/>
              </a:ext>
            </a:extLst>
          </p:cNvPr>
          <p:cNvSpPr/>
          <p:nvPr/>
        </p:nvSpPr>
        <p:spPr>
          <a:xfrm>
            <a:off x="562413" y="2912431"/>
            <a:ext cx="1628125" cy="190210"/>
          </a:xfrm>
          <a:prstGeom prst="rect">
            <a:avLst/>
          </a:prstGeom>
          <a:solidFill>
            <a:srgbClr val="FBD5A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Decedent Age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FE211AD-A8D7-C544-84FC-A81030AD111D}"/>
              </a:ext>
            </a:extLst>
          </p:cNvPr>
          <p:cNvSpPr/>
          <p:nvPr/>
        </p:nvSpPr>
        <p:spPr>
          <a:xfrm>
            <a:off x="562413" y="3216971"/>
            <a:ext cx="1628125" cy="190210"/>
          </a:xfrm>
          <a:prstGeom prst="rect">
            <a:avLst/>
          </a:prstGeom>
          <a:solidFill>
            <a:srgbClr val="FBD5A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Education Level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F03F4E4-48E1-CB4F-83E6-09A03881F912}"/>
              </a:ext>
            </a:extLst>
          </p:cNvPr>
          <p:cNvSpPr/>
          <p:nvPr/>
        </p:nvSpPr>
        <p:spPr>
          <a:xfrm>
            <a:off x="562413" y="3521511"/>
            <a:ext cx="1628125" cy="190210"/>
          </a:xfrm>
          <a:prstGeom prst="rect">
            <a:avLst/>
          </a:prstGeom>
          <a:solidFill>
            <a:srgbClr val="FBD5A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Usual Work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688E647-8B3E-9F4B-9581-6E418693D1EB}"/>
              </a:ext>
            </a:extLst>
          </p:cNvPr>
          <p:cNvSpPr/>
          <p:nvPr/>
        </p:nvSpPr>
        <p:spPr>
          <a:xfrm>
            <a:off x="562413" y="3826051"/>
            <a:ext cx="1628125" cy="190210"/>
          </a:xfrm>
          <a:prstGeom prst="rect">
            <a:avLst/>
          </a:prstGeom>
          <a:solidFill>
            <a:srgbClr val="FBD5A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Military Service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D273820-2B1F-B84E-B358-666A5BFF2D67}"/>
              </a:ext>
            </a:extLst>
          </p:cNvPr>
          <p:cNvSpPr/>
          <p:nvPr/>
        </p:nvSpPr>
        <p:spPr>
          <a:xfrm>
            <a:off x="562413" y="4130587"/>
            <a:ext cx="1628125" cy="190210"/>
          </a:xfrm>
          <a:prstGeom prst="rect">
            <a:avLst/>
          </a:prstGeom>
          <a:solidFill>
            <a:srgbClr val="FBD5A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Emerging Issues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C352D23-897E-6748-B959-439C9EB901FB}"/>
              </a:ext>
            </a:extLst>
          </p:cNvPr>
          <p:cNvSpPr/>
          <p:nvPr/>
        </p:nvSpPr>
        <p:spPr>
          <a:xfrm>
            <a:off x="562413" y="4451609"/>
            <a:ext cx="1628125" cy="190210"/>
          </a:xfrm>
          <a:prstGeom prst="rect">
            <a:avLst/>
          </a:prstGeom>
          <a:solidFill>
            <a:srgbClr val="FBD5A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Race/Ethnicity (Input)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3FEE7BD-1E96-8B47-8A87-09167DF5C8B5}"/>
              </a:ext>
            </a:extLst>
          </p:cNvPr>
          <p:cNvSpPr/>
          <p:nvPr/>
        </p:nvSpPr>
        <p:spPr>
          <a:xfrm>
            <a:off x="2343742" y="2011719"/>
            <a:ext cx="1721234" cy="2115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Autopsy Performed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4A37B77-8A32-A844-B3B2-6B6F8D99E250}"/>
              </a:ext>
            </a:extLst>
          </p:cNvPr>
          <p:cNvSpPr/>
          <p:nvPr/>
        </p:nvSpPr>
        <p:spPr>
          <a:xfrm>
            <a:off x="2343742" y="2316259"/>
            <a:ext cx="1721234" cy="2115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Death Date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55101BB-6771-8B4F-B32B-36CD22FBC93B}"/>
              </a:ext>
            </a:extLst>
          </p:cNvPr>
          <p:cNvSpPr/>
          <p:nvPr/>
        </p:nvSpPr>
        <p:spPr>
          <a:xfrm>
            <a:off x="2343742" y="2620799"/>
            <a:ext cx="1721234" cy="2115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Death Location </a:t>
            </a:r>
            <a:r>
              <a:rPr lang="en-US" sz="800" dirty="0">
                <a:solidFill>
                  <a:schemeClr val="tx1"/>
                </a:solidFill>
              </a:rPr>
              <a:t>(Location</a:t>
            </a:r>
            <a:r>
              <a:rPr lang="en-US" sz="1000" dirty="0">
                <a:solidFill>
                  <a:schemeClr val="tx1"/>
                </a:solidFill>
              </a:rPr>
              <a:t>)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B80DC4C-33C7-8249-8976-0153F774A9B9}"/>
              </a:ext>
            </a:extLst>
          </p:cNvPr>
          <p:cNvSpPr/>
          <p:nvPr/>
        </p:nvSpPr>
        <p:spPr>
          <a:xfrm>
            <a:off x="2343742" y="2925339"/>
            <a:ext cx="1721234" cy="2115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Pregnancy Status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875CC81-A511-AA49-B02D-B496209B3C89}"/>
              </a:ext>
            </a:extLst>
          </p:cNvPr>
          <p:cNvSpPr/>
          <p:nvPr/>
        </p:nvSpPr>
        <p:spPr>
          <a:xfrm>
            <a:off x="2343742" y="3229879"/>
            <a:ext cx="1721234" cy="2115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Examiner Contacted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A7F7D7C-898E-4A49-ABEC-3C1D0154F447}"/>
              </a:ext>
            </a:extLst>
          </p:cNvPr>
          <p:cNvSpPr/>
          <p:nvPr/>
        </p:nvSpPr>
        <p:spPr>
          <a:xfrm>
            <a:off x="2343742" y="3534419"/>
            <a:ext cx="1721234" cy="2115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Injury Incident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BF123A7-A1FC-7047-8BE9-5700449BCF53}"/>
              </a:ext>
            </a:extLst>
          </p:cNvPr>
          <p:cNvSpPr/>
          <p:nvPr/>
        </p:nvSpPr>
        <p:spPr>
          <a:xfrm>
            <a:off x="2343742" y="3838959"/>
            <a:ext cx="1721234" cy="2115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Injury Location </a:t>
            </a:r>
            <a:r>
              <a:rPr lang="en-US" sz="800" dirty="0">
                <a:solidFill>
                  <a:schemeClr val="tx1"/>
                </a:solidFill>
              </a:rPr>
              <a:t>(Location</a:t>
            </a:r>
            <a:r>
              <a:rPr lang="en-US" sz="1000" dirty="0">
                <a:solidFill>
                  <a:schemeClr val="tx1"/>
                </a:solidFill>
              </a:rPr>
              <a:t>)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A9A8897-7944-8B40-8810-1175BED7CB77}"/>
              </a:ext>
            </a:extLst>
          </p:cNvPr>
          <p:cNvSpPr/>
          <p:nvPr/>
        </p:nvSpPr>
        <p:spPr>
          <a:xfrm>
            <a:off x="2343742" y="4143499"/>
            <a:ext cx="1721234" cy="2115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Surgery Date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C019278-07E5-434C-975B-6B2B74E98782}"/>
              </a:ext>
            </a:extLst>
          </p:cNvPr>
          <p:cNvSpPr/>
          <p:nvPr/>
        </p:nvSpPr>
        <p:spPr>
          <a:xfrm>
            <a:off x="2343742" y="4448035"/>
            <a:ext cx="1721234" cy="2115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Tobacco Use Contributed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08E94BD-7F61-A14E-8516-10AB544747B5}"/>
              </a:ext>
            </a:extLst>
          </p:cNvPr>
          <p:cNvSpPr/>
          <p:nvPr/>
        </p:nvSpPr>
        <p:spPr>
          <a:xfrm>
            <a:off x="4333729" y="1781541"/>
            <a:ext cx="1617789" cy="1538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COD Part 1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ABA2D00-3DC5-4A40-83A9-7D74C246FCEE}"/>
              </a:ext>
            </a:extLst>
          </p:cNvPr>
          <p:cNvSpPr/>
          <p:nvPr/>
        </p:nvSpPr>
        <p:spPr>
          <a:xfrm>
            <a:off x="4333729" y="2086081"/>
            <a:ext cx="1617789" cy="1538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COD Part 2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6D7E0ED-8675-C149-B388-02F00AF89FEC}"/>
              </a:ext>
            </a:extLst>
          </p:cNvPr>
          <p:cNvSpPr/>
          <p:nvPr/>
        </p:nvSpPr>
        <p:spPr>
          <a:xfrm>
            <a:off x="4333729" y="2390621"/>
            <a:ext cx="1617789" cy="1538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COD Pathway </a:t>
            </a:r>
            <a:r>
              <a:rPr lang="en-US" sz="700" dirty="0">
                <a:solidFill>
                  <a:schemeClr val="tx1"/>
                </a:solidFill>
              </a:rPr>
              <a:t>(List</a:t>
            </a:r>
            <a:r>
              <a:rPr lang="en-US" sz="900" dirty="0">
                <a:solidFill>
                  <a:schemeClr val="tx1"/>
                </a:solidFill>
              </a:rPr>
              <a:t>)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5894151-95E6-4D49-BE99-31E5B0F7C738}"/>
              </a:ext>
            </a:extLst>
          </p:cNvPr>
          <p:cNvSpPr/>
          <p:nvPr/>
        </p:nvSpPr>
        <p:spPr>
          <a:xfrm>
            <a:off x="4333729" y="2695161"/>
            <a:ext cx="1617789" cy="1538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Certifier </a:t>
            </a:r>
            <a:r>
              <a:rPr lang="en-US" sz="700" dirty="0">
                <a:solidFill>
                  <a:schemeClr val="tx1"/>
                </a:solidFill>
              </a:rPr>
              <a:t>(Practitioner</a:t>
            </a:r>
            <a:r>
              <a:rPr lang="en-US" sz="900" dirty="0">
                <a:solidFill>
                  <a:schemeClr val="tx1"/>
                </a:solidFill>
              </a:rPr>
              <a:t>)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ABF8BF1-ED56-1342-9306-D4E4E5A759A3}"/>
              </a:ext>
            </a:extLst>
          </p:cNvPr>
          <p:cNvSpPr/>
          <p:nvPr/>
        </p:nvSpPr>
        <p:spPr>
          <a:xfrm>
            <a:off x="4333729" y="2999701"/>
            <a:ext cx="1617789" cy="1538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Death Certif.  </a:t>
            </a:r>
            <a:r>
              <a:rPr lang="en-US" sz="700" dirty="0">
                <a:solidFill>
                  <a:schemeClr val="tx1"/>
                </a:solidFill>
              </a:rPr>
              <a:t>(Procedure</a:t>
            </a:r>
            <a:r>
              <a:rPr lang="en-US" sz="900" dirty="0">
                <a:solidFill>
                  <a:schemeClr val="tx1"/>
                </a:solidFill>
              </a:rPr>
              <a:t>)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9F08F6C-E9A8-7049-81A7-5A9195B4319B}"/>
              </a:ext>
            </a:extLst>
          </p:cNvPr>
          <p:cNvSpPr/>
          <p:nvPr/>
        </p:nvSpPr>
        <p:spPr>
          <a:xfrm>
            <a:off x="4333729" y="3304241"/>
            <a:ext cx="1617789" cy="1538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Manner of Death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4408B49-006D-8D47-B1BA-22EDC71F0521}"/>
              </a:ext>
            </a:extLst>
          </p:cNvPr>
          <p:cNvSpPr/>
          <p:nvPr/>
        </p:nvSpPr>
        <p:spPr>
          <a:xfrm>
            <a:off x="4333729" y="3905135"/>
            <a:ext cx="1617789" cy="15386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Disp. Method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0B53140-748E-D443-BFEA-97511B60E969}"/>
              </a:ext>
            </a:extLst>
          </p:cNvPr>
          <p:cNvSpPr/>
          <p:nvPr/>
        </p:nvSpPr>
        <p:spPr>
          <a:xfrm>
            <a:off x="4333729" y="4209675"/>
            <a:ext cx="1617789" cy="15386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</a:rPr>
              <a:t>Disp</a:t>
            </a:r>
            <a:r>
              <a:rPr lang="en-US" sz="1000" dirty="0">
                <a:solidFill>
                  <a:schemeClr val="tx1"/>
                </a:solidFill>
              </a:rPr>
              <a:t> Location</a:t>
            </a:r>
            <a:r>
              <a:rPr lang="en-US" sz="700" dirty="0">
                <a:solidFill>
                  <a:schemeClr val="tx1"/>
                </a:solidFill>
              </a:rPr>
              <a:t> (Location</a:t>
            </a:r>
            <a:r>
              <a:rPr lang="en-US" sz="900" dirty="0">
                <a:solidFill>
                  <a:schemeClr val="tx1"/>
                </a:solidFill>
              </a:rPr>
              <a:t>)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40204AC-51A1-7742-A467-C18B94E115AA}"/>
              </a:ext>
            </a:extLst>
          </p:cNvPr>
          <p:cNvSpPr/>
          <p:nvPr/>
        </p:nvSpPr>
        <p:spPr>
          <a:xfrm>
            <a:off x="4333729" y="4514215"/>
            <a:ext cx="1617789" cy="15386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Funeral Home </a:t>
            </a:r>
            <a:r>
              <a:rPr lang="en-US" sz="700" dirty="0">
                <a:solidFill>
                  <a:schemeClr val="tx1"/>
                </a:solidFill>
              </a:rPr>
              <a:t>(Organization</a:t>
            </a:r>
            <a:r>
              <a:rPr lang="en-US" sz="900" dirty="0">
                <a:solidFill>
                  <a:schemeClr val="tx1"/>
                </a:solidFill>
              </a:rPr>
              <a:t>)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08A3300-B516-2140-815E-E014E88B15D0}"/>
              </a:ext>
            </a:extLst>
          </p:cNvPr>
          <p:cNvSpPr txBox="1"/>
          <p:nvPr/>
        </p:nvSpPr>
        <p:spPr>
          <a:xfrm>
            <a:off x="562696" y="1155823"/>
            <a:ext cx="15518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FF00"/>
                </a:solidFill>
                <a:latin typeface="Calibri" panose="020F0502020204030204" pitchFamily="34" charset="0"/>
              </a:rPr>
              <a:t>Decedent Demographics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1AE9A6D-A037-234A-93A0-08ABF7A2FA87}"/>
              </a:ext>
            </a:extLst>
          </p:cNvPr>
          <p:cNvSpPr txBox="1"/>
          <p:nvPr/>
        </p:nvSpPr>
        <p:spPr>
          <a:xfrm>
            <a:off x="2504938" y="1703942"/>
            <a:ext cx="12971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FFFF00"/>
                </a:solidFill>
                <a:latin typeface="Calibri" panose="020F0502020204030204" pitchFamily="34" charset="0"/>
              </a:rPr>
              <a:t>Death Investigation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23DEC73-6E49-574F-9166-EA7AB0C35D6F}"/>
              </a:ext>
            </a:extLst>
          </p:cNvPr>
          <p:cNvSpPr txBox="1"/>
          <p:nvPr/>
        </p:nvSpPr>
        <p:spPr>
          <a:xfrm>
            <a:off x="4588292" y="1536754"/>
            <a:ext cx="12634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FFFF00"/>
                </a:solidFill>
                <a:latin typeface="Calibri" panose="020F0502020204030204" pitchFamily="34" charset="0"/>
              </a:rPr>
              <a:t>Death Certification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B786294-79BF-044E-89C1-C82BDDF4CB71}"/>
              </a:ext>
            </a:extLst>
          </p:cNvPr>
          <p:cNvSpPr txBox="1"/>
          <p:nvPr/>
        </p:nvSpPr>
        <p:spPr>
          <a:xfrm>
            <a:off x="4441950" y="3659546"/>
            <a:ext cx="14013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FFFF00"/>
                </a:solidFill>
                <a:latin typeface="Calibri" panose="020F0502020204030204" pitchFamily="34" charset="0"/>
              </a:rPr>
              <a:t>Decedent Disposition</a:t>
            </a:r>
          </a:p>
        </p:txBody>
      </p:sp>
      <p:sp>
        <p:nvSpPr>
          <p:cNvPr id="54" name="Round Diagonal Corner Rectangle 53">
            <a:extLst>
              <a:ext uri="{FF2B5EF4-FFF2-40B4-BE49-F238E27FC236}">
                <a16:creationId xmlns:a16="http://schemas.microsoft.com/office/drawing/2014/main" id="{357D3FFB-4F54-E246-8509-577AD38EAB8A}"/>
              </a:ext>
            </a:extLst>
          </p:cNvPr>
          <p:cNvSpPr/>
          <p:nvPr/>
        </p:nvSpPr>
        <p:spPr>
          <a:xfrm>
            <a:off x="570797" y="1995278"/>
            <a:ext cx="1621763" cy="192228"/>
          </a:xfrm>
          <a:prstGeom prst="round2DiagRect">
            <a:avLst/>
          </a:prstGeom>
          <a:solidFill>
            <a:srgbClr val="FBD5A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Mother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000" dirty="0">
                <a:solidFill>
                  <a:schemeClr val="tx1"/>
                </a:solidFill>
              </a:rPr>
              <a:t>(Related Person)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9AF41A5-02EC-CC4B-8AD9-10AE8526BC19}"/>
              </a:ext>
            </a:extLst>
          </p:cNvPr>
          <p:cNvSpPr txBox="1"/>
          <p:nvPr/>
        </p:nvSpPr>
        <p:spPr>
          <a:xfrm>
            <a:off x="5581653" y="4762393"/>
            <a:ext cx="33639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</a:rPr>
              <a:t>* All profiles are observations, unless noted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0DA0784-1FD3-2941-9416-729DCE412BF7}"/>
              </a:ext>
            </a:extLst>
          </p:cNvPr>
          <p:cNvSpPr/>
          <p:nvPr/>
        </p:nvSpPr>
        <p:spPr>
          <a:xfrm>
            <a:off x="6688875" y="1781541"/>
            <a:ext cx="1884328" cy="192228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Activity at Time of Death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19C588B6-1302-0B49-8D37-34C8F809E58E}"/>
              </a:ext>
            </a:extLst>
          </p:cNvPr>
          <p:cNvSpPr/>
          <p:nvPr/>
        </p:nvSpPr>
        <p:spPr>
          <a:xfrm>
            <a:off x="6688876" y="2086081"/>
            <a:ext cx="1884328" cy="192228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Automated Underlying COD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407BC9F-15C0-214A-A9B7-C81FDA682C4E}"/>
              </a:ext>
            </a:extLst>
          </p:cNvPr>
          <p:cNvSpPr/>
          <p:nvPr/>
        </p:nvSpPr>
        <p:spPr>
          <a:xfrm>
            <a:off x="6688875" y="2390621"/>
            <a:ext cx="1884328" cy="192228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Manual Underlying COD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8DD2AB17-0C96-014E-9817-C5E29A1C7E06}"/>
              </a:ext>
            </a:extLst>
          </p:cNvPr>
          <p:cNvSpPr/>
          <p:nvPr/>
        </p:nvSpPr>
        <p:spPr>
          <a:xfrm>
            <a:off x="6688875" y="2695161"/>
            <a:ext cx="1884328" cy="192228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Entity Axis COD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E7FDD6D8-2B8F-9442-A23E-9978DBC6B094}"/>
              </a:ext>
            </a:extLst>
          </p:cNvPr>
          <p:cNvSpPr/>
          <p:nvPr/>
        </p:nvSpPr>
        <p:spPr>
          <a:xfrm>
            <a:off x="6688875" y="2999701"/>
            <a:ext cx="1884328" cy="192228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Place of Injury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CA14238F-387F-D543-8811-EB691AEA4464}"/>
              </a:ext>
            </a:extLst>
          </p:cNvPr>
          <p:cNvSpPr/>
          <p:nvPr/>
        </p:nvSpPr>
        <p:spPr>
          <a:xfrm>
            <a:off x="6688875" y="3304241"/>
            <a:ext cx="1884328" cy="192228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Coding Status Values </a:t>
            </a:r>
            <a:r>
              <a:rPr lang="en-US" sz="700" dirty="0">
                <a:solidFill>
                  <a:schemeClr val="tx1"/>
                </a:solidFill>
              </a:rPr>
              <a:t>(Parameters)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033A2CE-6FA1-E045-A8E4-BE9F319CF27A}"/>
              </a:ext>
            </a:extLst>
          </p:cNvPr>
          <p:cNvSpPr txBox="1"/>
          <p:nvPr/>
        </p:nvSpPr>
        <p:spPr>
          <a:xfrm>
            <a:off x="6931917" y="1521668"/>
            <a:ext cx="13982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FF00"/>
                </a:solidFill>
                <a:latin typeface="Calibri" panose="020F0502020204030204" pitchFamily="34" charset="0"/>
              </a:rPr>
              <a:t>Coded Cause of Death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23A6575A-C7EB-F64F-B268-26A9B66FF651}"/>
              </a:ext>
            </a:extLst>
          </p:cNvPr>
          <p:cNvSpPr/>
          <p:nvPr/>
        </p:nvSpPr>
        <p:spPr>
          <a:xfrm>
            <a:off x="6699336" y="4039670"/>
            <a:ext cx="1873867" cy="192228"/>
          </a:xfrm>
          <a:prstGeom prst="rect">
            <a:avLst/>
          </a:prstGeom>
          <a:solidFill>
            <a:srgbClr val="FBD5A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Race/Ethnicity (Coded)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18E5DD4-9989-0248-8F86-2890C3845AAB}"/>
              </a:ext>
            </a:extLst>
          </p:cNvPr>
          <p:cNvSpPr txBox="1"/>
          <p:nvPr/>
        </p:nvSpPr>
        <p:spPr>
          <a:xfrm>
            <a:off x="7126671" y="3711721"/>
            <a:ext cx="12906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FF00"/>
                </a:solidFill>
                <a:latin typeface="Calibri" panose="020F0502020204030204" pitchFamily="34" charset="0"/>
              </a:rPr>
              <a:t>Race/Ethnicity</a:t>
            </a:r>
          </a:p>
        </p:txBody>
      </p:sp>
    </p:spTree>
    <p:extLst>
      <p:ext uri="{BB962C8B-B14F-4D97-AF65-F5344CB8AC3E}">
        <p14:creationId xmlns:p14="http://schemas.microsoft.com/office/powerpoint/2010/main" val="4288789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BD58E-1DDB-0048-BF7C-6C373E794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151575"/>
            <a:ext cx="8229600" cy="615514"/>
          </a:xfrm>
        </p:spPr>
        <p:txBody>
          <a:bodyPr/>
          <a:lstStyle/>
          <a:p>
            <a:r>
              <a:rPr lang="en-US" dirty="0"/>
              <a:t>Mortality Roster Profiles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8FDDF6-CAEE-B647-B160-4C763C084B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3892A2A-DCD6-C846-BF5A-30A5EE36CC4E}"/>
              </a:ext>
            </a:extLst>
          </p:cNvPr>
          <p:cNvSpPr/>
          <p:nvPr/>
        </p:nvSpPr>
        <p:spPr>
          <a:xfrm>
            <a:off x="457200" y="705676"/>
            <a:ext cx="5825359" cy="2021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8D7B59-A14E-0043-AE63-AA968ECDF4F5}"/>
              </a:ext>
            </a:extLst>
          </p:cNvPr>
          <p:cNvSpPr txBox="1"/>
          <p:nvPr/>
        </p:nvSpPr>
        <p:spPr>
          <a:xfrm>
            <a:off x="457200" y="651999"/>
            <a:ext cx="3272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  <a:latin typeface="Calibri" panose="020F0502020204030204" pitchFamily="34" charset="0"/>
              </a:rPr>
              <a:t>Mortality Roster Bundle (Bundle)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BDF14BD-D763-5F41-8772-36A9331CD7D4}"/>
              </a:ext>
            </a:extLst>
          </p:cNvPr>
          <p:cNvSpPr/>
          <p:nvPr/>
        </p:nvSpPr>
        <p:spPr>
          <a:xfrm>
            <a:off x="928653" y="1351990"/>
            <a:ext cx="2145319" cy="250851"/>
          </a:xfrm>
          <a:prstGeom prst="rect">
            <a:avLst/>
          </a:prstGeom>
          <a:solidFill>
            <a:srgbClr val="FBD5A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Decedent </a:t>
            </a:r>
            <a:r>
              <a:rPr lang="en-US" sz="1050" dirty="0">
                <a:solidFill>
                  <a:schemeClr val="tx1"/>
                </a:solidFill>
              </a:rPr>
              <a:t>(Patient</a:t>
            </a:r>
            <a:r>
              <a:rPr lang="en-US" sz="1200" dirty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D605315-2BEA-324E-8EAD-057BE6C2C6AB}"/>
              </a:ext>
            </a:extLst>
          </p:cNvPr>
          <p:cNvSpPr/>
          <p:nvPr/>
        </p:nvSpPr>
        <p:spPr>
          <a:xfrm>
            <a:off x="928653" y="1948637"/>
            <a:ext cx="2145319" cy="250851"/>
          </a:xfrm>
          <a:prstGeom prst="rect">
            <a:avLst/>
          </a:prstGeom>
          <a:solidFill>
            <a:srgbClr val="FBD5A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Father </a:t>
            </a:r>
            <a:r>
              <a:rPr lang="en-US" sz="1050" dirty="0">
                <a:solidFill>
                  <a:schemeClr val="tx1"/>
                </a:solidFill>
              </a:rPr>
              <a:t>(</a:t>
            </a:r>
            <a:r>
              <a:rPr lang="en-US" sz="1050" dirty="0" err="1">
                <a:solidFill>
                  <a:schemeClr val="tx1"/>
                </a:solidFill>
              </a:rPr>
              <a:t>RelatedPerson</a:t>
            </a:r>
            <a:r>
              <a:rPr lang="en-US" sz="1200" dirty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4A37B77-8A32-A844-B3B2-6B6F8D99E250}"/>
              </a:ext>
            </a:extLst>
          </p:cNvPr>
          <p:cNvSpPr/>
          <p:nvPr/>
        </p:nvSpPr>
        <p:spPr>
          <a:xfrm>
            <a:off x="3405747" y="1364108"/>
            <a:ext cx="2145319" cy="2508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Death Date (</a:t>
            </a:r>
            <a:r>
              <a:rPr lang="en-US" sz="1100" dirty="0">
                <a:solidFill>
                  <a:schemeClr val="tx1"/>
                </a:solidFill>
              </a:rPr>
              <a:t>Observation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55101BB-6771-8B4F-B32B-36CD22FBC93B}"/>
              </a:ext>
            </a:extLst>
          </p:cNvPr>
          <p:cNvSpPr/>
          <p:nvPr/>
        </p:nvSpPr>
        <p:spPr>
          <a:xfrm>
            <a:off x="3405748" y="1656893"/>
            <a:ext cx="2145319" cy="2508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Death Location </a:t>
            </a:r>
            <a:r>
              <a:rPr lang="en-US" sz="1050" dirty="0">
                <a:solidFill>
                  <a:schemeClr val="tx1"/>
                </a:solidFill>
              </a:rPr>
              <a:t>(Location</a:t>
            </a:r>
            <a:r>
              <a:rPr lang="en-US" sz="1200" dirty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08A3300-B516-2140-815E-E014E88B15D0}"/>
              </a:ext>
            </a:extLst>
          </p:cNvPr>
          <p:cNvSpPr txBox="1"/>
          <p:nvPr/>
        </p:nvSpPr>
        <p:spPr>
          <a:xfrm>
            <a:off x="1169184" y="1075008"/>
            <a:ext cx="15872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FFFF00"/>
                </a:solidFill>
                <a:latin typeface="Calibri" panose="020F0502020204030204" pitchFamily="34" charset="0"/>
              </a:rPr>
              <a:t>Decedent Demographics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1AE9A6D-A037-234A-93A0-08ABF7A2FA87}"/>
              </a:ext>
            </a:extLst>
          </p:cNvPr>
          <p:cNvSpPr txBox="1"/>
          <p:nvPr/>
        </p:nvSpPr>
        <p:spPr>
          <a:xfrm>
            <a:off x="3785956" y="1090380"/>
            <a:ext cx="12971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FFFF00"/>
                </a:solidFill>
                <a:latin typeface="Calibri" panose="020F0502020204030204" pitchFamily="34" charset="0"/>
              </a:rPr>
              <a:t>Death Investigation</a:t>
            </a:r>
          </a:p>
        </p:txBody>
      </p:sp>
      <p:sp>
        <p:nvSpPr>
          <p:cNvPr id="54" name="Round Diagonal Corner Rectangle 53">
            <a:extLst>
              <a:ext uri="{FF2B5EF4-FFF2-40B4-BE49-F238E27FC236}">
                <a16:creationId xmlns:a16="http://schemas.microsoft.com/office/drawing/2014/main" id="{357D3FFB-4F54-E246-8509-577AD38EAB8A}"/>
              </a:ext>
            </a:extLst>
          </p:cNvPr>
          <p:cNvSpPr/>
          <p:nvPr/>
        </p:nvSpPr>
        <p:spPr>
          <a:xfrm>
            <a:off x="937037" y="1639921"/>
            <a:ext cx="2136935" cy="253512"/>
          </a:xfrm>
          <a:prstGeom prst="round2DiagRect">
            <a:avLst/>
          </a:prstGeom>
          <a:solidFill>
            <a:srgbClr val="FBD5A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Mother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sz="1100" dirty="0">
                <a:solidFill>
                  <a:schemeClr val="tx1"/>
                </a:solidFill>
              </a:rPr>
              <a:t>(Related Person)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3018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991A6-BF4C-4B46-B46D-615EB2E6C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61883"/>
          </a:xfrm>
        </p:spPr>
        <p:txBody>
          <a:bodyPr/>
          <a:lstStyle/>
          <a:p>
            <a:r>
              <a:rPr lang="en-US" dirty="0"/>
              <a:t>Tools Updates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B33945-720A-6B4A-ABA4-C9EC5D591C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All tools being updated to support new versions of IGs</a:t>
            </a:r>
          </a:p>
          <a:p>
            <a:r>
              <a:rPr lang="en-US" dirty="0"/>
              <a:t>Tools:</a:t>
            </a:r>
          </a:p>
          <a:p>
            <a:pPr lvl="1"/>
            <a:r>
              <a:rPr lang="en-US" dirty="0"/>
              <a:t>VRDR and </a:t>
            </a:r>
            <a:r>
              <a:rPr lang="en-US" dirty="0" err="1"/>
              <a:t>VRDR.Messaging</a:t>
            </a:r>
            <a:r>
              <a:rPr lang="en-US" dirty="0"/>
              <a:t> dot net libraries</a:t>
            </a:r>
          </a:p>
          <a:p>
            <a:pPr lvl="1"/>
            <a:r>
              <a:rPr lang="en-US" dirty="0"/>
              <a:t>Java Library</a:t>
            </a:r>
          </a:p>
          <a:p>
            <a:pPr lvl="1"/>
            <a:r>
              <a:rPr lang="en-US" dirty="0"/>
              <a:t>Canary including updated test cases</a:t>
            </a:r>
          </a:p>
        </p:txBody>
      </p:sp>
    </p:spTree>
    <p:extLst>
      <p:ext uri="{BB962C8B-B14F-4D97-AF65-F5344CB8AC3E}">
        <p14:creationId xmlns:p14="http://schemas.microsoft.com/office/powerpoint/2010/main" val="618472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FC912-6939-0C4F-9F49-60EE963D5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Messages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9AA4C-0AB1-3D4F-B6CB-16117729BD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FHIR Implementation Guides (IGs) supporting the NVSS modernization of death records are </a:t>
            </a:r>
            <a:r>
              <a:rPr lang="en-US" b="1" dirty="0"/>
              <a:t>complete, stable and documented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No new IG development is planned, only bug fixes.</a:t>
            </a:r>
          </a:p>
          <a:p>
            <a:pPr lvl="1"/>
            <a:r>
              <a:rPr lang="en-US" dirty="0"/>
              <a:t>Current VRDR STU2 IG is nearing publication-readiness.</a:t>
            </a:r>
          </a:p>
          <a:p>
            <a:r>
              <a:rPr lang="en-US" dirty="0"/>
              <a:t>Participation in the upcoming testing event is important</a:t>
            </a:r>
          </a:p>
          <a:p>
            <a:pPr lvl="1"/>
            <a:r>
              <a:rPr lang="en-US" dirty="0"/>
              <a:t>Testing is a pathway to certification.</a:t>
            </a:r>
          </a:p>
          <a:p>
            <a:pPr lvl="1"/>
            <a:r>
              <a:rPr lang="en-US" dirty="0"/>
              <a:t>Updated IGs</a:t>
            </a:r>
          </a:p>
          <a:p>
            <a:pPr lvl="1"/>
            <a:r>
              <a:rPr lang="en-US" dirty="0"/>
              <a:t>Expanded testing requirements</a:t>
            </a:r>
          </a:p>
        </p:txBody>
      </p:sp>
    </p:spTree>
    <p:extLst>
      <p:ext uri="{BB962C8B-B14F-4D97-AF65-F5344CB8AC3E}">
        <p14:creationId xmlns:p14="http://schemas.microsoft.com/office/powerpoint/2010/main" val="1972661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75F91-8C87-F642-8BB4-BE65CE24F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44298"/>
          </a:xfrm>
        </p:spPr>
        <p:txBody>
          <a:bodyPr/>
          <a:lstStyle/>
          <a:p>
            <a:r>
              <a:rPr lang="en-US" dirty="0"/>
              <a:t>VRDR and VRDR Messaging .NET Libraries</a:t>
            </a:r>
            <a:r>
              <a:rPr lang="en-US" b="0" dirty="0"/>
              <a:t>​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247586-F9F5-5946-83D7-2A8E48C20F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New release by mid-May</a:t>
            </a:r>
          </a:p>
          <a:p>
            <a:r>
              <a:rPr lang="en-US" dirty="0"/>
              <a:t>Open Source .NET (C#) code for​</a:t>
            </a:r>
          </a:p>
          <a:p>
            <a:pPr lvl="1"/>
            <a:r>
              <a:rPr lang="en-US" dirty="0"/>
              <a:t>Producing and consuming the Vital Records Death Reporting (VRDR) Health Level 7 (HL7) Fast Healthcare Interoperability Resources (FHIR) standard.​</a:t>
            </a:r>
          </a:p>
          <a:p>
            <a:pPr lvl="1"/>
            <a:r>
              <a:rPr lang="en-US" dirty="0"/>
              <a:t>Producing and consuming FHIR messages for the exchange of VRDR documents.​</a:t>
            </a:r>
          </a:p>
          <a:p>
            <a:pPr lvl="1"/>
            <a:r>
              <a:rPr lang="en-US" dirty="0"/>
              <a:t>Support for converting VRDR FHIR records to and from the Inter-Jurisdictional Exchange (IJE) Mortality format, as well as companion microservice for performing conversions.​</a:t>
            </a:r>
          </a:p>
          <a:p>
            <a:r>
              <a:rPr lang="en-US" u="sng" dirty="0">
                <a:hlinkClick r:id="rId2"/>
              </a:rPr>
              <a:t>https://github.com/nightingaleproject/vrdr-dotnet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753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58050-9D2C-2443-A3CE-F6BEFEDA9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230" y="270455"/>
            <a:ext cx="8815753" cy="526713"/>
          </a:xfrm>
        </p:spPr>
        <p:txBody>
          <a:bodyPr/>
          <a:lstStyle/>
          <a:p>
            <a:r>
              <a:rPr lang="en-US" dirty="0"/>
              <a:t>Vital Records FHIR Implementation Guides:</a:t>
            </a:r>
            <a:br>
              <a:rPr lang="en-US" dirty="0"/>
            </a:br>
            <a:r>
              <a:rPr lang="en-US" dirty="0"/>
              <a:t>Why are they changing?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FEDCB0-B512-324A-8372-FDE3428613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Addressing issues that arose in STU2 ballot (reconciliation)</a:t>
            </a:r>
          </a:p>
          <a:p>
            <a:r>
              <a:rPr lang="en-US" dirty="0"/>
              <a:t>Avoid future changes and associated costs</a:t>
            </a:r>
          </a:p>
          <a:p>
            <a:pPr lvl="1"/>
            <a:r>
              <a:rPr lang="en-US" dirty="0"/>
              <a:t>Published VRDR STU2 should reflect </a:t>
            </a:r>
            <a:r>
              <a:rPr lang="en-US" b="1" dirty="0"/>
              <a:t>all known </a:t>
            </a:r>
            <a:r>
              <a:rPr lang="en-US" dirty="0"/>
              <a:t>requirements for NCHS and Inter-Jurisdictional Usage.  </a:t>
            </a:r>
          </a:p>
          <a:p>
            <a:pPr lvl="1"/>
            <a:r>
              <a:rPr lang="en-US" dirty="0"/>
              <a:t>Full support for IJE elements.</a:t>
            </a:r>
          </a:p>
          <a:p>
            <a:pPr lvl="1"/>
            <a:r>
              <a:rPr lang="en-US" dirty="0"/>
              <a:t>Should change only if requirements change or errors identified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390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DAE13-EFDF-144C-AB09-126297CDC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954" y="82887"/>
            <a:ext cx="8229600" cy="444651"/>
          </a:xfrm>
        </p:spPr>
        <p:txBody>
          <a:bodyPr/>
          <a:lstStyle/>
          <a:p>
            <a:r>
              <a:rPr lang="en-US" dirty="0"/>
              <a:t>June Testing Event:  Important to Participate*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F0EFE8-0468-2940-8C08-D517AF45B0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5331" y="627185"/>
            <a:ext cx="8833337" cy="3341688"/>
          </a:xfrm>
        </p:spPr>
        <p:txBody>
          <a:bodyPr/>
          <a:lstStyle/>
          <a:p>
            <a:r>
              <a:rPr lang="en-US" dirty="0"/>
              <a:t>Testing is a pathway to certification.</a:t>
            </a:r>
          </a:p>
          <a:p>
            <a:r>
              <a:rPr lang="en-US" dirty="0"/>
              <a:t>FHIR Implementation Guides (yes both of them) have changed</a:t>
            </a:r>
          </a:p>
          <a:p>
            <a:pPr lvl="1"/>
            <a:r>
              <a:rPr lang="en-US" dirty="0"/>
              <a:t>Just like recertification of software for MS Windows following upgrade</a:t>
            </a:r>
          </a:p>
          <a:p>
            <a:r>
              <a:rPr lang="en-US" dirty="0"/>
              <a:t>Data exchange requirements have expanded </a:t>
            </a:r>
          </a:p>
          <a:p>
            <a:pPr lvl="1"/>
            <a:r>
              <a:rPr lang="en-US" dirty="0"/>
              <a:t>62 new fields in test data, including:</a:t>
            </a:r>
          </a:p>
          <a:p>
            <a:pPr lvl="2"/>
            <a:r>
              <a:rPr lang="en-US" dirty="0"/>
              <a:t>Edit bypass fields (e.g., PREG_BYPASS)</a:t>
            </a:r>
          </a:p>
          <a:p>
            <a:pPr lvl="2"/>
            <a:r>
              <a:rPr lang="en-US" dirty="0"/>
              <a:t>All race/ethnicity fields (e.g., RACE15)</a:t>
            </a:r>
          </a:p>
          <a:p>
            <a:pPr lvl="2"/>
            <a:r>
              <a:rPr lang="en-US" dirty="0"/>
              <a:t>Residence address coded city/county, </a:t>
            </a:r>
            <a:r>
              <a:rPr lang="en-US" dirty="0" err="1"/>
              <a:t>predir</a:t>
            </a:r>
            <a:r>
              <a:rPr lang="en-US" dirty="0"/>
              <a:t>/</a:t>
            </a:r>
            <a:r>
              <a:rPr lang="en-US" dirty="0" err="1"/>
              <a:t>postdir</a:t>
            </a:r>
            <a:r>
              <a:rPr lang="en-US" dirty="0"/>
              <a:t>/</a:t>
            </a:r>
            <a:r>
              <a:rPr lang="en-US" dirty="0" err="1"/>
              <a:t>etc</a:t>
            </a:r>
            <a:r>
              <a:rPr lang="en-US" dirty="0"/>
              <a:t> (e.g., PREDIR_R)</a:t>
            </a:r>
          </a:p>
          <a:p>
            <a:pPr lvl="2"/>
            <a:r>
              <a:rPr lang="en-US" dirty="0"/>
              <a:t>Emerging Issues Parameters (e.g., PLACE1_1)</a:t>
            </a:r>
          </a:p>
          <a:p>
            <a:pPr lvl="1"/>
            <a:r>
              <a:rPr lang="en-US" dirty="0"/>
              <a:t>Coded demographic and cause of death data in new ‘True FHIR’ encoding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72CEFB-226B-DD4B-9AE9-223D48225DF3}"/>
              </a:ext>
            </a:extLst>
          </p:cNvPr>
          <p:cNvSpPr txBox="1"/>
          <p:nvPr/>
        </p:nvSpPr>
        <p:spPr>
          <a:xfrm>
            <a:off x="3591133" y="4691281"/>
            <a:ext cx="5552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* Even if your jurisdiction or vendor has tested previously</a:t>
            </a:r>
          </a:p>
        </p:txBody>
      </p:sp>
    </p:spTree>
    <p:extLst>
      <p:ext uri="{BB962C8B-B14F-4D97-AF65-F5344CB8AC3E}">
        <p14:creationId xmlns:p14="http://schemas.microsoft.com/office/powerpoint/2010/main" val="2813419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41A65F57-DAC5-094D-A0A3-E3D1942305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7296" y="712484"/>
            <a:ext cx="5257800" cy="379965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90F0419-51DF-584E-A38D-D02FA59C3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54" y="115849"/>
            <a:ext cx="8229600" cy="436958"/>
          </a:xfrm>
        </p:spPr>
        <p:txBody>
          <a:bodyPr/>
          <a:lstStyle/>
          <a:p>
            <a:r>
              <a:rPr lang="en-US" dirty="0"/>
              <a:t>Death Records Architecture:  2 FHIR IGs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F84044-9552-9E41-ACDB-3EDB4DB0F492}"/>
              </a:ext>
            </a:extLst>
          </p:cNvPr>
          <p:cNvSpPr txBox="1"/>
          <p:nvPr/>
        </p:nvSpPr>
        <p:spPr>
          <a:xfrm>
            <a:off x="128954" y="1821664"/>
            <a:ext cx="21054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highlight>
                  <a:srgbClr val="00FFFF"/>
                </a:highlight>
                <a:latin typeface="Calibri" panose="020F0502020204030204" pitchFamily="34" charset="0"/>
              </a:rPr>
              <a:t>HL7 VRDR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 ID = Content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0D9800-42AE-9F42-BAE4-68CC4F3E39E7}"/>
              </a:ext>
            </a:extLst>
          </p:cNvPr>
          <p:cNvSpPr txBox="1"/>
          <p:nvPr/>
        </p:nvSpPr>
        <p:spPr>
          <a:xfrm>
            <a:off x="128954" y="2319895"/>
            <a:ext cx="27649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highlight>
                  <a:srgbClr val="FF00FF"/>
                </a:highlight>
                <a:latin typeface="Calibri" panose="020F0502020204030204" pitchFamily="34" charset="0"/>
              </a:rPr>
              <a:t>NCHS Messaging IG 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= Envelope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9C4408D-1B9E-DB49-9B85-1392D235793B}"/>
              </a:ext>
            </a:extLst>
          </p:cNvPr>
          <p:cNvSpPr/>
          <p:nvPr/>
        </p:nvSpPr>
        <p:spPr>
          <a:xfrm>
            <a:off x="52754" y="1594338"/>
            <a:ext cx="2841124" cy="1312985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863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D90BB-502B-B141-8773-F77414C96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26006"/>
          </a:xfrm>
        </p:spPr>
        <p:txBody>
          <a:bodyPr/>
          <a:lstStyle/>
          <a:p>
            <a:r>
              <a:rPr lang="en-US" dirty="0"/>
              <a:t>Vital Records Death Workflow Supported by </a:t>
            </a:r>
            <a:br>
              <a:rPr lang="en-US" dirty="0"/>
            </a:br>
            <a:r>
              <a:rPr lang="en-US" dirty="0"/>
              <a:t>Two FHIR IGs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5CDDCE-BF85-1140-B89C-06B3ECA940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highlight>
                  <a:srgbClr val="FF00FF"/>
                </a:highlight>
              </a:rPr>
              <a:t>NCHS Vital Records Messaging – v0.9</a:t>
            </a:r>
          </a:p>
          <a:p>
            <a:pPr lvl="1"/>
            <a:r>
              <a:rPr lang="en-US" dirty="0"/>
              <a:t>Messaging framework/envelopes</a:t>
            </a:r>
          </a:p>
          <a:p>
            <a:pPr lvl="1"/>
            <a:r>
              <a:rPr lang="en-US" dirty="0">
                <a:hlinkClick r:id="rId2"/>
              </a:rPr>
              <a:t>http://build.fhir.org/ig/HL7/vrdr/</a:t>
            </a:r>
            <a:r>
              <a:rPr lang="en-US" dirty="0"/>
              <a:t> </a:t>
            </a:r>
          </a:p>
          <a:p>
            <a:r>
              <a:rPr lang="en-US" dirty="0">
                <a:highlight>
                  <a:srgbClr val="00FFFF"/>
                </a:highlight>
              </a:rPr>
              <a:t>HL7 Vital Records Death Reporting (VRDR) – v1.3</a:t>
            </a:r>
          </a:p>
          <a:p>
            <a:pPr lvl="1"/>
            <a:r>
              <a:rPr lang="en-US" dirty="0"/>
              <a:t>Content of messages</a:t>
            </a:r>
          </a:p>
          <a:p>
            <a:pPr lvl="1"/>
            <a:r>
              <a:rPr lang="en-US" dirty="0">
                <a:hlinkClick r:id="rId3"/>
              </a:rPr>
              <a:t>http://build.fhir.org/ig/nightingaleproject/vital_records_fhir_messaging_ig/branches/main/index.html</a:t>
            </a:r>
            <a:r>
              <a:rPr lang="en-US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E5B50D-4B8E-D746-83AE-3879FB6CD3F9}"/>
              </a:ext>
            </a:extLst>
          </p:cNvPr>
          <p:cNvSpPr txBox="1"/>
          <p:nvPr/>
        </p:nvSpPr>
        <p:spPr>
          <a:xfrm>
            <a:off x="5213433" y="1201924"/>
            <a:ext cx="13267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srgbClr val="FF0000"/>
                </a:solidFill>
                <a:latin typeface="Calibri" panose="020F0502020204030204" pitchFamily="34" charset="0"/>
              </a:rPr>
              <a:t>Now in FHIR IG!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B88905-B111-284E-8A7B-C31B7746BE83}"/>
              </a:ext>
            </a:extLst>
          </p:cNvPr>
          <p:cNvSpPr txBox="1"/>
          <p:nvPr/>
        </p:nvSpPr>
        <p:spPr>
          <a:xfrm>
            <a:off x="5940264" y="2324137"/>
            <a:ext cx="12870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srgbClr val="FF0000"/>
                </a:solidFill>
                <a:latin typeface="Calibri" panose="020F0502020204030204" pitchFamily="34" charset="0"/>
              </a:rPr>
              <a:t>Now complete!</a:t>
            </a:r>
          </a:p>
        </p:txBody>
      </p:sp>
    </p:spTree>
    <p:extLst>
      <p:ext uri="{BB962C8B-B14F-4D97-AF65-F5344CB8AC3E}">
        <p14:creationId xmlns:p14="http://schemas.microsoft.com/office/powerpoint/2010/main" val="2569690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D5A978-99A7-6047-8498-EA725B8B3EA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96091" y="857250"/>
            <a:ext cx="8229600" cy="3341688"/>
          </a:xfrm>
        </p:spPr>
        <p:txBody>
          <a:bodyPr/>
          <a:lstStyle/>
          <a:p>
            <a:r>
              <a:rPr lang="en-US" dirty="0"/>
              <a:t>Now provided as a complete FHIR Implementation guide</a:t>
            </a:r>
          </a:p>
          <a:p>
            <a:r>
              <a:rPr lang="en-US" dirty="0"/>
              <a:t>Supports all messages in Vital Records Workflow</a:t>
            </a:r>
          </a:p>
          <a:p>
            <a:pPr lvl="1"/>
            <a:r>
              <a:rPr lang="en-US" dirty="0"/>
              <a:t>Submission/Update of Death Records to NCHS</a:t>
            </a:r>
          </a:p>
          <a:p>
            <a:pPr lvl="1"/>
            <a:r>
              <a:rPr lang="en-US" dirty="0"/>
              <a:t>Submission/Update of Coding (Demographic and Cause of Death) to Jurisdictions</a:t>
            </a:r>
          </a:p>
          <a:p>
            <a:pPr lvl="1"/>
            <a:r>
              <a:rPr lang="en-US" dirty="0"/>
              <a:t>Void and Alias of Death Records</a:t>
            </a:r>
          </a:p>
          <a:p>
            <a:pPr lvl="1"/>
            <a:r>
              <a:rPr lang="en-US" dirty="0"/>
              <a:t>Coding Status</a:t>
            </a:r>
          </a:p>
          <a:p>
            <a:r>
              <a:rPr lang="en-US" dirty="0"/>
              <a:t>Death Record and Coded Content now defined in VRDR</a:t>
            </a:r>
          </a:p>
          <a:p>
            <a:pPr lvl="1"/>
            <a:r>
              <a:rPr lang="en-US" dirty="0"/>
              <a:t>Previously sent as FHIR Parameter-encoded IJE content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F247AC7-2850-F04D-A797-55488B00F533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143999" cy="638908"/>
          </a:xfrm>
          <a:prstGeom prst="rect">
            <a:avLst/>
          </a:prstGeom>
        </p:spPr>
        <p:txBody>
          <a:bodyPr anchor="b" anchorCtr="0"/>
          <a:lstStyle>
            <a:lvl1pPr algn="l" rtl="0" eaLnBrk="0" fontAlgn="base" hangingPunct="0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defRPr sz="2800" b="1" kern="1200" baseline="0">
                <a:solidFill>
                  <a:srgbClr val="006858"/>
                </a:solidFill>
                <a:effectLst/>
                <a:latin typeface="Calibri" pitchFamily="34" charset="0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yriad Web Pro" panose="020B0503030403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yriad Web Pro" panose="020B0503030403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yriad Web Pro" panose="020B0503030403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yriad Web Pro" panose="020B0503030403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yriad Web Pro" panose="020B0503030403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yriad Web Pro" panose="020B0503030403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yriad Web Pro" panose="020B0503030403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yriad Web Pro" panose="020B0503030403020204" pitchFamily="34" charset="0"/>
              </a:defRPr>
            </a:lvl9pPr>
          </a:lstStyle>
          <a:p>
            <a:r>
              <a:rPr lang="en-US" sz="2400" dirty="0"/>
              <a:t>Vital Records Messaging FHIR Implementation Guide: complete*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83836A-630A-5844-B80D-ACF0170DFF96}"/>
              </a:ext>
            </a:extLst>
          </p:cNvPr>
          <p:cNvSpPr txBox="1"/>
          <p:nvPr/>
        </p:nvSpPr>
        <p:spPr>
          <a:xfrm>
            <a:off x="6477000" y="4617522"/>
            <a:ext cx="2093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rgbClr val="000000"/>
                </a:solidFill>
                <a:latin typeface="Calibri" panose="020F0502020204030204" pitchFamily="34" charset="0"/>
              </a:rPr>
              <a:t>*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</a:rPr>
              <a:t>Minor changes still being made</a:t>
            </a:r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1077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BD58E-1DDB-0048-BF7C-6C373E794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151575"/>
            <a:ext cx="8229600" cy="615514"/>
          </a:xfrm>
        </p:spPr>
        <p:txBody>
          <a:bodyPr/>
          <a:lstStyle/>
          <a:p>
            <a:r>
              <a:rPr lang="en-US" dirty="0"/>
              <a:t>Structure of a Message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8FDDF6-CAEE-B647-B160-4C763C084B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3892A2A-DCD6-C846-BF5A-30A5EE36CC4E}"/>
              </a:ext>
            </a:extLst>
          </p:cNvPr>
          <p:cNvSpPr/>
          <p:nvPr/>
        </p:nvSpPr>
        <p:spPr>
          <a:xfrm>
            <a:off x="334108" y="717399"/>
            <a:ext cx="8352692" cy="4052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8D7B59-A14E-0043-AE63-AA968ECDF4F5}"/>
              </a:ext>
            </a:extLst>
          </p:cNvPr>
          <p:cNvSpPr txBox="1"/>
          <p:nvPr/>
        </p:nvSpPr>
        <p:spPr>
          <a:xfrm>
            <a:off x="457200" y="651999"/>
            <a:ext cx="1862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  <a:latin typeface="Calibri" panose="020F0502020204030204" pitchFamily="34" charset="0"/>
              </a:rPr>
              <a:t>Message (Bundle)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9DC8D1A-6318-A243-83BE-2BC5CA4187AC}"/>
              </a:ext>
            </a:extLst>
          </p:cNvPr>
          <p:cNvSpPr/>
          <p:nvPr/>
        </p:nvSpPr>
        <p:spPr>
          <a:xfrm>
            <a:off x="928653" y="1656530"/>
            <a:ext cx="2145319" cy="25085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/>
                </a:solidFill>
              </a:rPr>
              <a:t>Message Header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80AE09C-6394-3241-967A-7D14EDFF22AE}"/>
              </a:ext>
            </a:extLst>
          </p:cNvPr>
          <p:cNvSpPr/>
          <p:nvPr/>
        </p:nvSpPr>
        <p:spPr>
          <a:xfrm>
            <a:off x="928653" y="1991005"/>
            <a:ext cx="2145319" cy="25085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/>
                </a:solidFill>
              </a:rPr>
              <a:t>Parameters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BF39B55-6FCF-CA45-AF84-7116B1769106}"/>
              </a:ext>
            </a:extLst>
          </p:cNvPr>
          <p:cNvSpPr/>
          <p:nvPr/>
        </p:nvSpPr>
        <p:spPr>
          <a:xfrm>
            <a:off x="928653" y="2650794"/>
            <a:ext cx="2145319" cy="250851"/>
          </a:xfrm>
          <a:prstGeom prst="rect">
            <a:avLst/>
          </a:prstGeom>
          <a:solidFill>
            <a:srgbClr val="9A4E9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/>
                </a:solidFill>
              </a:rPr>
              <a:t>Content of Message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B62DDE-B1AD-E54D-913F-71834CDC6FBC}"/>
              </a:ext>
            </a:extLst>
          </p:cNvPr>
          <p:cNvSpPr txBox="1"/>
          <p:nvPr/>
        </p:nvSpPr>
        <p:spPr>
          <a:xfrm>
            <a:off x="3344164" y="1806339"/>
            <a:ext cx="3266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Defined in Messaging IG (simple)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962431A-4CDE-1F4A-9AE1-1E16D6DE6FDD}"/>
              </a:ext>
            </a:extLst>
          </p:cNvPr>
          <p:cNvSpPr txBox="1"/>
          <p:nvPr/>
        </p:nvSpPr>
        <p:spPr>
          <a:xfrm>
            <a:off x="3344164" y="2571750"/>
            <a:ext cx="2966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Defined in VRDR IG (complex)</a:t>
            </a:r>
          </a:p>
        </p:txBody>
      </p:sp>
    </p:spTree>
    <p:extLst>
      <p:ext uri="{BB962C8B-B14F-4D97-AF65-F5344CB8AC3E}">
        <p14:creationId xmlns:p14="http://schemas.microsoft.com/office/powerpoint/2010/main" val="190085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6D41B-3A2B-5C41-85C3-E42A52C36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59693"/>
          </a:xfrm>
        </p:spPr>
        <p:txBody>
          <a:bodyPr/>
          <a:lstStyle/>
          <a:p>
            <a:r>
              <a:rPr lang="en-US" dirty="0"/>
              <a:t>Messaging IG Content</a:t>
            </a:r>
          </a:p>
        </p:txBody>
      </p:sp>
      <p:sp>
        <p:nvSpPr>
          <p:cNvPr id="3" name="Down Arrow 2">
            <a:extLst>
              <a:ext uri="{FF2B5EF4-FFF2-40B4-BE49-F238E27FC236}">
                <a16:creationId xmlns:a16="http://schemas.microsoft.com/office/drawing/2014/main" id="{A81807B7-160D-A747-A0A3-FE6C89C08548}"/>
              </a:ext>
            </a:extLst>
          </p:cNvPr>
          <p:cNvSpPr/>
          <p:nvPr/>
        </p:nvSpPr>
        <p:spPr>
          <a:xfrm>
            <a:off x="7209693" y="685799"/>
            <a:ext cx="203278" cy="2953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39CDFD-AD97-0446-8EE0-FCAA3CBA7C51}"/>
              </a:ext>
            </a:extLst>
          </p:cNvPr>
          <p:cNvSpPr txBox="1"/>
          <p:nvPr/>
        </p:nvSpPr>
        <p:spPr>
          <a:xfrm>
            <a:off x="5616541" y="252705"/>
            <a:ext cx="3389582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Message Content defined in VRDR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AC0F324-2755-5748-B222-051B3D7392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630" y="1082387"/>
            <a:ext cx="8088923" cy="3806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982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theme/theme1.xml><?xml version="1.0" encoding="utf-8"?>
<a:theme xmlns:a="http://schemas.openxmlformats.org/drawingml/2006/main" name="NCEH_ATSDR_combined">
  <a:themeElements>
    <a:clrScheme name="Custom 7">
      <a:dk1>
        <a:srgbClr val="0F56DC"/>
      </a:dk1>
      <a:lt1>
        <a:srgbClr val="FFC000"/>
      </a:lt1>
      <a:dk2>
        <a:srgbClr val="FFFFFF"/>
      </a:dk2>
      <a:lt2>
        <a:srgbClr val="FFFFFF"/>
      </a:lt2>
      <a:accent1>
        <a:srgbClr val="4983F2"/>
      </a:accent1>
      <a:accent2>
        <a:srgbClr val="007D57"/>
      </a:accent2>
      <a:accent3>
        <a:srgbClr val="9A3B26"/>
      </a:accent3>
      <a:accent4>
        <a:srgbClr val="7F7F7F"/>
      </a:accent4>
      <a:accent5>
        <a:srgbClr val="0F56DC"/>
      </a:accent5>
      <a:accent6>
        <a:srgbClr val="002060"/>
      </a:accent6>
      <a:hlink>
        <a:srgbClr val="0F56DC"/>
      </a:hlink>
      <a:folHlink>
        <a:srgbClr val="3077FF"/>
      </a:folHlink>
    </a:clrScheme>
    <a:fontScheme name="CDC Myriad Web Pro">
      <a:majorFont>
        <a:latin typeface="Myriad Web Pro"/>
        <a:ea typeface=""/>
        <a:cs typeface=""/>
      </a:majorFont>
      <a:minorFont>
        <a:latin typeface="Myriad Web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>
            <a:solidFill>
              <a:srgbClr val="000000"/>
            </a:solidFill>
            <a:latin typeface="Calibri" panose="020F0502020204030204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5F1F5ACA7D9824AAB0E713D02484050" ma:contentTypeVersion="9" ma:contentTypeDescription="Create a new document." ma:contentTypeScope="" ma:versionID="3fa565de55aca24c241ec738d5c7103f">
  <xsd:schema xmlns:xsd="http://www.w3.org/2001/XMLSchema" xmlns:xs="http://www.w3.org/2001/XMLSchema" xmlns:p="http://schemas.microsoft.com/office/2006/metadata/properties" xmlns:ns3="b306ee79-2f51-4bda-a734-8653703d17c0" xmlns:ns4="3d326652-0b14-4e9a-87c1-dce06bb2442c" targetNamespace="http://schemas.microsoft.com/office/2006/metadata/properties" ma:root="true" ma:fieldsID="634740703396ac9b61506cf14c8cace4" ns3:_="" ns4:_="">
    <xsd:import namespace="b306ee79-2f51-4bda-a734-8653703d17c0"/>
    <xsd:import namespace="3d326652-0b14-4e9a-87c1-dce06bb2442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6ee79-2f51-4bda-a734-8653703d17c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d326652-0b14-4e9a-87c1-dce06bb2442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6DEE333-5A94-49FC-A782-AAD66C5196A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6ee79-2f51-4bda-a734-8653703d17c0"/>
    <ds:schemaRef ds:uri="3d326652-0b14-4e9a-87c1-dce06bb2442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C1FF9E9-09C7-4908-A8D0-CE0E243211B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FE47F36-E697-4ACC-97E8-FBFABEFE6FA1}">
  <ds:schemaRefs>
    <ds:schemaRef ds:uri="http://schemas.microsoft.com/office/2006/documentManagement/types"/>
    <ds:schemaRef ds:uri="http://purl.org/dc/elements/1.1/"/>
    <ds:schemaRef ds:uri="http://purl.org/dc/terms/"/>
    <ds:schemaRef ds:uri="3d326652-0b14-4e9a-87c1-dce06bb2442c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b306ee79-2f51-4bda-a734-8653703d17c0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25797</TotalTime>
  <Words>1362</Words>
  <Application>Microsoft Macintosh PowerPoint</Application>
  <PresentationFormat>On-screen Show (16:9)</PresentationFormat>
  <Paragraphs>224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Calibri</vt:lpstr>
      <vt:lpstr>Arial</vt:lpstr>
      <vt:lpstr>Myriad Web Pro</vt:lpstr>
      <vt:lpstr>Wingdings</vt:lpstr>
      <vt:lpstr>Courier New</vt:lpstr>
      <vt:lpstr>NCEH_ATSDR_combined</vt:lpstr>
      <vt:lpstr>Updated FHIR Implementation Guides for  Vital Records Workflow  </vt:lpstr>
      <vt:lpstr>Key Messages</vt:lpstr>
      <vt:lpstr>Vital Records FHIR Implementation Guides: Why are they changing?</vt:lpstr>
      <vt:lpstr>June Testing Event:  Important to Participate*</vt:lpstr>
      <vt:lpstr>Death Records Architecture:  2 FHIR IGs</vt:lpstr>
      <vt:lpstr>Vital Records Death Workflow Supported by  Two FHIR IGs</vt:lpstr>
      <vt:lpstr>PowerPoint Presentation</vt:lpstr>
      <vt:lpstr>Structure of a Message</vt:lpstr>
      <vt:lpstr>Messaging IG Content</vt:lpstr>
      <vt:lpstr>VRDR STU v1.3 FHIR Implementation Guide: complete*</vt:lpstr>
      <vt:lpstr>VRDR Changes Since Balloted Version (1)</vt:lpstr>
      <vt:lpstr>VRDR Changes Since Balloted Version (2) Data Dictionary Shows IJE Field Map to FHIR </vt:lpstr>
      <vt:lpstr>VRDR Changes Since Balloted Version (3)</vt:lpstr>
      <vt:lpstr>Death Record Submission Profiles</vt:lpstr>
      <vt:lpstr>Coded Demographic Profiles (MRE Equivalent)</vt:lpstr>
      <vt:lpstr>Coded Cause of Death (TRX) Profiles</vt:lpstr>
      <vt:lpstr>Death Record For Inter-Jurisdictional Exchange:  Profiles</vt:lpstr>
      <vt:lpstr>Mortality Roster Profiles</vt:lpstr>
      <vt:lpstr>Tools Updates</vt:lpstr>
      <vt:lpstr>VRDR and VRDR Messaging .NET Libraries​</vt:lpstr>
    </vt:vector>
  </TitlesOfParts>
  <Company>CDC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CDC Presentation</dc:title>
  <dc:creator>Centers for Disease Control and Prevention</dc:creator>
  <cp:lastModifiedBy>Saul A Kravitz</cp:lastModifiedBy>
  <cp:revision>384</cp:revision>
  <cp:lastPrinted>2020-06-24T12:22:31Z</cp:lastPrinted>
  <dcterms:created xsi:type="dcterms:W3CDTF">2011-03-17T17:43:16Z</dcterms:created>
  <dcterms:modified xsi:type="dcterms:W3CDTF">2022-06-24T19:48:42Z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nguage">
    <vt:lpwstr>English</vt:lpwstr>
  </property>
  <property fmtid="{D5CDD505-2E9C-101B-9397-08002B2CF9AE}" pid="3" name="ContentTypeId">
    <vt:lpwstr>0x010100E5F1F5ACA7D9824AAB0E713D02484050</vt:lpwstr>
  </property>
  <property fmtid="{D5CDD505-2E9C-101B-9397-08002B2CF9AE}" pid="4" name="MSIP_Label_8af03ff0-41c5-4c41-b55e-fabb8fae94be_Enabled">
    <vt:lpwstr>true</vt:lpwstr>
  </property>
  <property fmtid="{D5CDD505-2E9C-101B-9397-08002B2CF9AE}" pid="5" name="MSIP_Label_8af03ff0-41c5-4c41-b55e-fabb8fae94be_SetDate">
    <vt:lpwstr>2021-04-19T19:37:00Z</vt:lpwstr>
  </property>
  <property fmtid="{D5CDD505-2E9C-101B-9397-08002B2CF9AE}" pid="6" name="MSIP_Label_8af03ff0-41c5-4c41-b55e-fabb8fae94be_Method">
    <vt:lpwstr>Privileged</vt:lpwstr>
  </property>
  <property fmtid="{D5CDD505-2E9C-101B-9397-08002B2CF9AE}" pid="7" name="MSIP_Label_8af03ff0-41c5-4c41-b55e-fabb8fae94be_Name">
    <vt:lpwstr>8af03ff0-41c5-4c41-b55e-fabb8fae94be</vt:lpwstr>
  </property>
  <property fmtid="{D5CDD505-2E9C-101B-9397-08002B2CF9AE}" pid="8" name="MSIP_Label_8af03ff0-41c5-4c41-b55e-fabb8fae94be_SiteId">
    <vt:lpwstr>9ce70869-60db-44fd-abe8-d2767077fc8f</vt:lpwstr>
  </property>
  <property fmtid="{D5CDD505-2E9C-101B-9397-08002B2CF9AE}" pid="9" name="MSIP_Label_8af03ff0-41c5-4c41-b55e-fabb8fae94be_ActionId">
    <vt:lpwstr>718238c6-8b5f-4602-9175-d2598400db9b</vt:lpwstr>
  </property>
  <property fmtid="{D5CDD505-2E9C-101B-9397-08002B2CF9AE}" pid="10" name="MSIP_Label_8af03ff0-41c5-4c41-b55e-fabb8fae94be_ContentBits">
    <vt:lpwstr>0</vt:lpwstr>
  </property>
</Properties>
</file>