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7" r:id="rId3"/>
    <p:sldId id="256" r:id="rId4"/>
    <p:sldId id="258" r:id="rId5"/>
    <p:sldId id="259" r:id="rId6"/>
    <p:sldId id="260" r:id="rId7"/>
    <p:sldId id="261" r:id="rId8"/>
    <p:sldId id="279" r:id="rId9"/>
    <p:sldId id="280" r:id="rId10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088"/>
  </p:normalViewPr>
  <p:slideViewPr>
    <p:cSldViewPr snapToGrid="0">
      <p:cViewPr varScale="1">
        <p:scale>
          <a:sx n="73" d="100"/>
          <a:sy n="73" d="100"/>
        </p:scale>
        <p:origin x="9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B58EC-A23A-7A46-8D96-AF627B341743}" type="datetimeFigureOut">
              <a:rPr lang="en-AT" smtClean="0"/>
              <a:t>10/29/2024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24F56-3D96-BA4D-A2A7-3410DF0FE84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8153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,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Öfnen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des Fenster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KIS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HL7ATCorePatient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HL7ATCorePatient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ZPI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Abfrage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Abweichungen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Anpassung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HL7ATCorePatient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POST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Encounter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draft)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VDAS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Abfrage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Ergebnis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Liste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von Coverages)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%%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Ergebnis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VDAS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Abfrage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teil des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CoverageEligibilityRequest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 -&gt; Request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dann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nur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relevant für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Übernahme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Kosten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???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Coverage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mit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E-Card 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VDAS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Abfrage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Account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/&gt;(ref Patient &amp; Encounter)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geplant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Speichern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KIS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$status-change Operation (in Arbeit)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Encounter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active)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Kann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jederzeit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abgerufen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werden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Steuerungsinformationen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Aufnahmegeschehen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Anzahl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aktiven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Encounter&lt;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Top 10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Diagnosecodes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aktuell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hospitalisierten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vieles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mehr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...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1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8015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critical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Alle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Pflichtfelder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bef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llt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%%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Plifchtfelder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definieren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 -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über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mehrere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verteilt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SV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CoverageEligibilityRequest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freigegeben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alt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positive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VDAS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ckmeldung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oder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EKVK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Daten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vorhanden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$check-eligibility FHIR Operation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SV FHIR Server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stellt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Funktionalität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 für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automatische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Verarbeitung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des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CoverageEligibilityRequest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Verfügung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/&gt;um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sofortige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Rückmeldung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bekommen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CoverageEligibilityResponse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enthält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Entscheidung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Kostenübernahme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SV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verarbeitet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CoverageEligibilityResponse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verfügbar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/&gt;(Subscription/Notified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else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Selbstzahler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TBD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2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6938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,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Patientenversorgung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loop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POST/PUT Condition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POST/PUT Procedure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POST/PUT Observation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POST/PUT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MedicationDispense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Neue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abrechnungsrelevante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hinzugef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Account (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Referenz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auf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neue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evtl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Account.balance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aktualisieren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Kann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jederzeit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abgerufen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werden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Steuerungsinformationen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Aufnahmegeschehen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Anzahl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aktiven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Encounter&lt;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Top 10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Diagnosecodes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aktuell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hospitalisierten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vieles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mehr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...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3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1698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Patient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KIS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Encounter (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Entlassungsart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, Datum, ...)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Aviso)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Encounter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Haupt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-,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Nebendiagnosen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 &lt;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discharged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Claim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,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Claim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enthält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allen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Leistungen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 des Accounts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inklusive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SupportingInformation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 (Coverage, Conditions, Procedures ...)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vollständig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Patient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/&gt;(Subscription/Notified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Kann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jederzeit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abgerufen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werden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Steuerungsinformationen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Aufnahmegeschehen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Anzahl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aktiven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Encounter&lt;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Top 10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Diagnosecodes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aktuell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hospitalisierten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vieles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mehr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...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Patient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/&gt;(Subscription/Notified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4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28706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Start der LKF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Datenmeldung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Encounter (Haupt-,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Nebendiagnosen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Procedures, Conditions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Claim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active)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KH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vorläufig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gescored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Vorläufiges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Scoring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abgeschlossen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%%&lt;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/&gt;(Subscription/Notified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PUll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?)&lt;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/&gt;Notified Pull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enthält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queries für alle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relevanten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zum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jeweiligen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Fall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loop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Claim (+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andere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ClaimResponse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referenziert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Claim,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enthält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Entscheidung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Punkte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jeder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einzelnen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Leistung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inkl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Begründung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bzw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Hinweise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Ablehungsfall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%%wo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gehört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Schritt 8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hin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Korrektur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notwendig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LGF-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Korrekturaufforderungen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LGF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Korrekturaufforderung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Claim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corrected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KH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endgültig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gescored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Endgültiges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Scoring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bereit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LGF-Siegel)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Encounter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completed)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Freigabe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BMSGPK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Freigabe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SV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der Queries die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Notified Pull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enthalten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sind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der Queries die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Notified Pull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enthalten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sind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5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5023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BMSGPK Claim or ClaimResponse???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3250E-8FFF-D04D-A45D-D1FB73421F0A}" type="slidenum">
              <a:rPr kumimoji="0" lang="en-A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34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DAC48-6B3D-BF35-59FB-92A10B0A0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61F277-58AC-0E32-6BB5-B96D6146A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C148D9-397C-183A-44B6-72CDBF667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BMSGPK Claim or ClaimResponse???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73D23-F228-CBEC-441A-7975C4D38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3250E-8FFF-D04D-A45D-D1FB73421F0A}" type="slidenum">
              <a:rPr kumimoji="0" lang="en-A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2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1281-F352-7181-61B9-3409BE4F1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679E0-FC56-FACA-83B3-3EE7AFEC3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B9200-9AD7-DCAB-2C37-6E6F184F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10/29/2024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30C7A-8BB5-8BFD-CC9D-9D4FC6BC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687BE-BF09-66D4-CA08-4F5F1733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4719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BD28-9558-C07F-8A17-C2FC7FDE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C643F-D189-7569-6409-A9A10EC42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5F34-0F39-EF42-59BF-8CB5C460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10/29/2024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C6AD2-BA11-7107-B22E-9A99FD94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FAE1C-7F2A-03EB-86D2-1C71F580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054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D2AD1-911D-B869-6206-508C3EE8F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040F7-E4F2-5937-A7FF-716FF5F8E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D8BC-113F-D89D-DCAA-DE93F051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10/29/2024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CA255-9778-55A4-158E-D77DA4AA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EE208-4CFB-DB4D-8391-3E9BEAB2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628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10/29/2024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5281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10/29/2024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91273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10/29/2024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79224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10/29/2024</a:t>
            </a:fld>
            <a:endParaRPr lang="en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36025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10/29/2024</a:t>
            </a:fld>
            <a:endParaRPr lang="en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07212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10/29/2024</a:t>
            </a:fld>
            <a:endParaRPr lang="en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80088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10/29/2024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260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10/29/2024</a:t>
            </a:fld>
            <a:endParaRPr lang="en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913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563C-6D01-C4B0-73DB-9EE094B6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C82E-4C9A-64BE-BF68-4313F3CE0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300BF-6822-BCAF-4184-9B7257EE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10/29/2024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C3971-09C8-3864-C787-ABC8FB45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2AA4-D265-E9BD-68E1-E384E068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63081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10/29/2024</a:t>
            </a:fld>
            <a:endParaRPr lang="en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33429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10/29/2024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36430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10/29/2024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0712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A044-9CD5-E320-AF36-AE7E9C6AB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479BA-4D85-D65B-0445-DB5B12556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B2D7A-2C4C-6C6B-5366-155B2620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10/29/2024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216A-3BF9-0F7D-CF53-E7B9CE75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E1E5-E3D3-0487-AB7F-8C68F4EF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4799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012D-3731-9607-9075-695B7EDE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B2460-12AF-7082-570A-985158CA6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FC244-9F69-10DD-879C-723E38D04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81D7B-A8F1-1465-722F-CD9E2320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10/29/2024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CA956-DE38-B406-0D6E-3ECB3422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BD89F-B0E8-2BF0-8ADB-0C76CA88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1411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F836-962D-E285-BDF1-728FA002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B4AE1-63CD-7704-9384-F231D590E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F7638-543B-328D-94AF-CA20B1037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907F3-D154-CA67-6540-80067CAAC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BFE46-4FA8-0039-9580-A7CCF7720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5CB95-8B8E-6EEE-272B-362AFC4C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10/29/2024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D5E75-A6A7-13C1-1466-A590F0AA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81C3D-9C26-7B46-8109-2BB02A83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2788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B9BD-F1D0-A5EC-BE96-5667A689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F800D-01E1-837B-4B26-723C2603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10/29/2024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E4BFE-4224-34B0-0E60-E78A3DA3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4CD71-7FEB-771E-C303-519F0093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5893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D3005-647B-E369-8849-B3BFC22E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10/29/2024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BAEE4-6CFD-E3A1-D51E-2CA42FCA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8AFEC-683A-4867-C6E9-7FF8B16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967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CA06-B9D1-6473-EA46-63481F5A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A57EF-EFC7-0A65-833A-25F33181A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1E29D-0FF7-3C79-1015-885249E07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5424B-99EF-A602-875A-BA0AF0DA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10/29/2024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999A5-945D-8118-B932-A15F156F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5CB40-1F09-3A4F-8228-265A0798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4375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55EC-BA1D-F223-76A3-39C67FF9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D4238-15CA-4A2A-1975-453C4C011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B06D5-A562-B4CE-3E27-51441D304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1D913-7763-C446-4ED7-C99F2EF2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10/29/2024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9BA6A-0409-86A9-20AF-47D025FA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E528C-1685-5927-2976-48F00554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3498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25A48-894D-478B-778C-2B34A482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E1F1C-8C64-1D20-053E-11576DD82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32FBA-B018-A3B8-5BA4-13472DC45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410864-9ED6-9F4B-86D6-36C367AD8FCE}" type="datetimeFigureOut">
              <a:rPr lang="en-AT" smtClean="0"/>
              <a:t>10/29/2024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27783-A78A-8AD5-B90D-94853CBED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FC3F8-B93A-E167-71BD-B364225FF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6382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D63164-EF39-0B4A-9007-67453961FB19}" type="datetimeFigureOut">
              <a:rPr lang="en-AT" smtClean="0"/>
              <a:t>10/29/2024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2021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666497-9FC9-7CFA-0296-BE05BD8F9CC9}"/>
              </a:ext>
            </a:extLst>
          </p:cNvPr>
          <p:cNvSpPr txBox="1"/>
          <p:nvPr/>
        </p:nvSpPr>
        <p:spPr>
          <a:xfrm rot="16200000">
            <a:off x="-1850358" y="2921168"/>
            <a:ext cx="4716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6000" dirty="0">
                <a:latin typeface="ADLaM Display" panose="020F0502020204030204" pitchFamily="34" charset="0"/>
                <a:cs typeface="ADLaM Display" panose="020F0502020204030204" pitchFamily="34" charset="0"/>
              </a:rPr>
              <a:t>Aufnahme</a:t>
            </a:r>
            <a:endParaRPr lang="en-AT" sz="6600" dirty="0">
              <a:latin typeface="ADLaM Display" panose="020F0502020204030204" pitchFamily="34" charset="0"/>
              <a:cs typeface="ADLaM Display" panose="020F050202020403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9C7BBDE-DC54-85F1-57BB-A9D4B86BF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0816" y="-1"/>
            <a:ext cx="9149083" cy="67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BB5341-4D60-E193-7997-7C1E84913011}"/>
              </a:ext>
            </a:extLst>
          </p:cNvPr>
          <p:cNvSpPr txBox="1"/>
          <p:nvPr/>
        </p:nvSpPr>
        <p:spPr>
          <a:xfrm rot="16200000">
            <a:off x="-2875002" y="2921169"/>
            <a:ext cx="6858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6000" dirty="0">
                <a:latin typeface="ADLaM Display" panose="020F0502020204030204" pitchFamily="34" charset="0"/>
                <a:cs typeface="ADLaM Display" panose="020F0502020204030204" pitchFamily="34" charset="0"/>
              </a:rPr>
              <a:t>Kostenübernahme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CB9796D-0D85-9753-33C9-228D6703D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998" y="330200"/>
            <a:ext cx="11362266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3F1F0-6795-F5D0-2026-1111FC4ED1F4}"/>
              </a:ext>
            </a:extLst>
          </p:cNvPr>
          <p:cNvSpPr txBox="1"/>
          <p:nvPr/>
        </p:nvSpPr>
        <p:spPr>
          <a:xfrm rot="16200000">
            <a:off x="-2341357" y="2921168"/>
            <a:ext cx="5698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6000" dirty="0">
                <a:latin typeface="ADLaM Display" panose="020F0502020204030204" pitchFamily="34" charset="0"/>
                <a:cs typeface="ADLaM Display" panose="020F0502020204030204" pitchFamily="34" charset="0"/>
              </a:rPr>
              <a:t>Versorgung</a:t>
            </a:r>
            <a:endParaRPr lang="en-AT" sz="6600" dirty="0">
              <a:latin typeface="ADLaM Display" panose="020F0502020204030204" pitchFamily="34" charset="0"/>
              <a:cs typeface="ADLaM Display" panose="020F050202020403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7052A7E-91E4-FE26-24A3-B1DEF67AD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587" y="289906"/>
            <a:ext cx="11066825" cy="62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3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11806-4A61-5E50-8A5A-39DB211BE7C5}"/>
              </a:ext>
            </a:extLst>
          </p:cNvPr>
          <p:cNvSpPr txBox="1"/>
          <p:nvPr/>
        </p:nvSpPr>
        <p:spPr>
          <a:xfrm rot="16200000">
            <a:off x="-2875002" y="2921169"/>
            <a:ext cx="6858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6000" dirty="0">
                <a:latin typeface="ADLaM Display" panose="020F0502020204030204" pitchFamily="34" charset="0"/>
                <a:cs typeface="ADLaM Display" panose="020F0502020204030204" pitchFamily="34" charset="0"/>
              </a:rPr>
              <a:t>Entlassung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1B93892-7FF0-6AF6-AEE1-C06F20490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831" y="240489"/>
            <a:ext cx="10494319" cy="63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8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427BB2-4130-3021-4AE2-378CA61CC773}"/>
              </a:ext>
            </a:extLst>
          </p:cNvPr>
          <p:cNvSpPr txBox="1"/>
          <p:nvPr/>
        </p:nvSpPr>
        <p:spPr>
          <a:xfrm rot="16200000">
            <a:off x="-2644170" y="2644171"/>
            <a:ext cx="6858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4800" dirty="0">
                <a:latin typeface="ADLaM Display" panose="020F0502020204030204" pitchFamily="34" charset="0"/>
                <a:cs typeface="ADLaM Display" panose="020F0502020204030204" pitchFamily="34" charset="0"/>
              </a:rPr>
              <a:t>Leistungsabrechung</a:t>
            </a:r>
          </a:p>
          <a:p>
            <a:pPr algn="ctr"/>
            <a:r>
              <a:rPr lang="en-AT" sz="4800" dirty="0">
                <a:latin typeface="ADLaM Display" panose="020F0502020204030204" pitchFamily="34" charset="0"/>
                <a:cs typeface="ADLaM Display" panose="020F0502020204030204" pitchFamily="34" charset="0"/>
              </a:rPr>
              <a:t>&amp; Datenmeldung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6A0C2B-47DE-E1C1-061C-6CB0EC173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0505" y="76184"/>
            <a:ext cx="8290990" cy="670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5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97710F-C7F9-C604-BA12-0EBB3C7B95B5}"/>
              </a:ext>
            </a:extLst>
          </p:cNvPr>
          <p:cNvSpPr txBox="1"/>
          <p:nvPr/>
        </p:nvSpPr>
        <p:spPr>
          <a:xfrm>
            <a:off x="69508" y="2163338"/>
            <a:ext cx="1997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>
                <a:latin typeface="ADLaM Display" panose="020F0502020204030204" pitchFamily="34" charset="0"/>
                <a:cs typeface="ADLaM Display" panose="020F0502020204030204" pitchFamily="34" charset="0"/>
              </a:rPr>
              <a:t>Encounter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1607A-D831-DE91-9435-CA026627B472}"/>
              </a:ext>
            </a:extLst>
          </p:cNvPr>
          <p:cNvSpPr txBox="1"/>
          <p:nvPr/>
        </p:nvSpPr>
        <p:spPr>
          <a:xfrm>
            <a:off x="69508" y="58745"/>
            <a:ext cx="13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>
                <a:latin typeface="ADLaM Display" panose="020F0502020204030204" pitchFamily="34" charset="0"/>
                <a:cs typeface="ADLaM Display" panose="020F0502020204030204" pitchFamily="34" charset="0"/>
              </a:rPr>
              <a:t>Account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97560-22E5-1349-3A90-6EA392D62E71}"/>
              </a:ext>
            </a:extLst>
          </p:cNvPr>
          <p:cNvSpPr txBox="1"/>
          <p:nvPr/>
        </p:nvSpPr>
        <p:spPr>
          <a:xfrm>
            <a:off x="69508" y="4057209"/>
            <a:ext cx="1200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>
                <a:latin typeface="ADLaM Display" panose="020F0502020204030204" pitchFamily="34" charset="0"/>
                <a:cs typeface="ADLaM Display" panose="020F0502020204030204" pitchFamily="34" charset="0"/>
              </a:rPr>
              <a:t>Claim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53DAD-99BC-8633-2A43-B9BC6B064305}"/>
              </a:ext>
            </a:extLst>
          </p:cNvPr>
          <p:cNvSpPr txBox="1"/>
          <p:nvPr/>
        </p:nvSpPr>
        <p:spPr>
          <a:xfrm>
            <a:off x="69508" y="5580209"/>
            <a:ext cx="215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>
                <a:latin typeface="ADLaM Display" panose="020F0502020204030204" pitchFamily="34" charset="0"/>
                <a:cs typeface="ADLaM Display" panose="020F0502020204030204" pitchFamily="34" charset="0"/>
              </a:rPr>
              <a:t>ClaimResponse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BB5259F-3CA7-9706-45C5-3B0B1834EEB6}"/>
              </a:ext>
            </a:extLst>
          </p:cNvPr>
          <p:cNvSpPr>
            <a:spLocks/>
          </p:cNvSpPr>
          <p:nvPr/>
        </p:nvSpPr>
        <p:spPr>
          <a:xfrm>
            <a:off x="8576" y="554522"/>
            <a:ext cx="864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geplant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F368706-6F3F-4590-E5DA-E87349768714}"/>
              </a:ext>
            </a:extLst>
          </p:cNvPr>
          <p:cNvSpPr/>
          <p:nvPr/>
        </p:nvSpPr>
        <p:spPr>
          <a:xfrm>
            <a:off x="9008379" y="4146447"/>
            <a:ext cx="3172102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active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80DA61-3627-05AA-8E47-A28A05B99F90}"/>
              </a:ext>
            </a:extLst>
          </p:cNvPr>
          <p:cNvSpPr>
            <a:spLocks/>
          </p:cNvSpPr>
          <p:nvPr/>
        </p:nvSpPr>
        <p:spPr>
          <a:xfrm>
            <a:off x="937492" y="558080"/>
            <a:ext cx="720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Arbeit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A438EEF-D73F-C648-B867-E2450CFE079A}"/>
              </a:ext>
            </a:extLst>
          </p:cNvPr>
          <p:cNvSpPr>
            <a:spLocks/>
          </p:cNvSpPr>
          <p:nvPr/>
        </p:nvSpPr>
        <p:spPr>
          <a:xfrm>
            <a:off x="1726570" y="572099"/>
            <a:ext cx="1224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freigegeben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493319-402E-45C4-A4BD-B2C5ED656819}"/>
              </a:ext>
            </a:extLst>
          </p:cNvPr>
          <p:cNvSpPr>
            <a:spLocks/>
          </p:cNvSpPr>
          <p:nvPr/>
        </p:nvSpPr>
        <p:spPr>
          <a:xfrm>
            <a:off x="3011419" y="593600"/>
            <a:ext cx="1152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 verarbeitet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8F42AF9-ADE1-0AD5-6339-8E2217521443}"/>
              </a:ext>
            </a:extLst>
          </p:cNvPr>
          <p:cNvSpPr>
            <a:spLocks/>
          </p:cNvSpPr>
          <p:nvPr/>
        </p:nvSpPr>
        <p:spPr>
          <a:xfrm>
            <a:off x="4227662" y="596488"/>
            <a:ext cx="1152000" cy="1007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Entlassung Aviso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CC30ED5-85B9-6C9A-E8C6-D300BAA9677C}"/>
              </a:ext>
            </a:extLst>
          </p:cNvPr>
          <p:cNvSpPr>
            <a:spLocks/>
          </p:cNvSpPr>
          <p:nvPr/>
        </p:nvSpPr>
        <p:spPr>
          <a:xfrm>
            <a:off x="5443905" y="592639"/>
            <a:ext cx="1152000" cy="1007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Entlassung vollständig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7BA6207-B3AF-E3B3-AD2D-9F6F858D116B}"/>
              </a:ext>
            </a:extLst>
          </p:cNvPr>
          <p:cNvSpPr>
            <a:spLocks/>
          </p:cNvSpPr>
          <p:nvPr/>
        </p:nvSpPr>
        <p:spPr>
          <a:xfrm>
            <a:off x="6656754" y="597416"/>
            <a:ext cx="1008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 vorläufig </a:t>
            </a:r>
            <a:r>
              <a:rPr lang="de-AT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gescored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F0B056-0A2A-3989-8B49-057E62107A5B}"/>
              </a:ext>
            </a:extLst>
          </p:cNvPr>
          <p:cNvSpPr>
            <a:spLocks/>
          </p:cNvSpPr>
          <p:nvPr/>
        </p:nvSpPr>
        <p:spPr>
          <a:xfrm>
            <a:off x="7725603" y="596475"/>
            <a:ext cx="1224000" cy="10079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Für Bund vorläufig freigegeben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61EF687-CB64-D87F-469A-0A365E76E446}"/>
              </a:ext>
            </a:extLst>
          </p:cNvPr>
          <p:cNvSpPr>
            <a:spLocks/>
          </p:cNvSpPr>
          <p:nvPr/>
        </p:nvSpPr>
        <p:spPr>
          <a:xfrm>
            <a:off x="11460481" y="609432"/>
            <a:ext cx="720000" cy="10079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LGF Siegel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D632CD0-92D3-4E57-0DC0-E1E690B0C409}"/>
              </a:ext>
            </a:extLst>
          </p:cNvPr>
          <p:cNvSpPr>
            <a:spLocks/>
          </p:cNvSpPr>
          <p:nvPr/>
        </p:nvSpPr>
        <p:spPr>
          <a:xfrm>
            <a:off x="10141705" y="607341"/>
            <a:ext cx="1260000" cy="9991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LGF </a:t>
            </a:r>
            <a:r>
              <a:rPr lang="de-AT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Korrekturauf</a:t>
            </a:r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-forderung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F96C709-CEE2-7B45-F6FF-81E0E43D45BE}"/>
              </a:ext>
            </a:extLst>
          </p:cNvPr>
          <p:cNvSpPr/>
          <p:nvPr/>
        </p:nvSpPr>
        <p:spPr>
          <a:xfrm>
            <a:off x="11285355" y="2612055"/>
            <a:ext cx="898670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</a:t>
            </a:r>
            <a:r>
              <a:rPr lang="en-AT" sz="1400" dirty="0"/>
              <a:t>om-pleted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A62D000-92FF-392C-7A63-6E81699597AF}"/>
              </a:ext>
            </a:extLst>
          </p:cNvPr>
          <p:cNvSpPr/>
          <p:nvPr/>
        </p:nvSpPr>
        <p:spPr>
          <a:xfrm>
            <a:off x="33446" y="2600712"/>
            <a:ext cx="988812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planned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444B333-A9F7-99F0-1C0C-0A02198CF92E}"/>
              </a:ext>
            </a:extLst>
          </p:cNvPr>
          <p:cNvSpPr/>
          <p:nvPr/>
        </p:nvSpPr>
        <p:spPr>
          <a:xfrm>
            <a:off x="1092201" y="2608273"/>
            <a:ext cx="4287462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</a:t>
            </a:r>
            <a:r>
              <a:rPr lang="en-AT" sz="1400" dirty="0"/>
              <a:t>n-progress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E14B3B0-16EF-4F6A-B96A-7F50F71D648E}"/>
              </a:ext>
            </a:extLst>
          </p:cNvPr>
          <p:cNvSpPr/>
          <p:nvPr/>
        </p:nvSpPr>
        <p:spPr>
          <a:xfrm>
            <a:off x="4227662" y="4119219"/>
            <a:ext cx="4721942" cy="746877"/>
          </a:xfrm>
          <a:prstGeom prst="roundRect">
            <a:avLst/>
          </a:prstGeom>
          <a:solidFill>
            <a:srgbClr val="156082">
              <a:alpha val="56863"/>
            </a:srgb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draft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3189FB9-233F-45A9-68E6-70C0BA24D5CF}"/>
              </a:ext>
            </a:extLst>
          </p:cNvPr>
          <p:cNvSpPr/>
          <p:nvPr/>
        </p:nvSpPr>
        <p:spPr>
          <a:xfrm>
            <a:off x="5449606" y="2608273"/>
            <a:ext cx="1146299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discharged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40E82C-A36A-129D-8360-48A8BD27F13B}"/>
              </a:ext>
            </a:extLst>
          </p:cNvPr>
          <p:cNvSpPr txBox="1"/>
          <p:nvPr/>
        </p:nvSpPr>
        <p:spPr>
          <a:xfrm>
            <a:off x="45749" y="3444656"/>
            <a:ext cx="1199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Andere verfügbare Statusoptionen: on-hold (für Urlaub relevant), discontinued, entered-in-error, cancelled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40F83-B505-8ED4-E87C-FAA25678B778}"/>
              </a:ext>
            </a:extLst>
          </p:cNvPr>
          <p:cNvSpPr txBox="1"/>
          <p:nvPr/>
        </p:nvSpPr>
        <p:spPr>
          <a:xfrm>
            <a:off x="11469" y="5135989"/>
            <a:ext cx="976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Andere verfügbare Statusoptionen: </a:t>
            </a:r>
            <a:r>
              <a:rPr lang="en-GB" dirty="0"/>
              <a:t>cancelled, entered-in-error</a:t>
            </a:r>
            <a:endParaRPr lang="en-AT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BF4B770-D2C7-09AF-A940-D49B4564D331}"/>
              </a:ext>
            </a:extLst>
          </p:cNvPr>
          <p:cNvSpPr/>
          <p:nvPr/>
        </p:nvSpPr>
        <p:spPr>
          <a:xfrm>
            <a:off x="11368278" y="5713947"/>
            <a:ext cx="815747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active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77B0C54-46AE-FEAE-77CF-E49CC212843F}"/>
              </a:ext>
            </a:extLst>
          </p:cNvPr>
          <p:cNvSpPr/>
          <p:nvPr/>
        </p:nvSpPr>
        <p:spPr>
          <a:xfrm>
            <a:off x="9008379" y="5724032"/>
            <a:ext cx="2240087" cy="746877"/>
          </a:xfrm>
          <a:prstGeom prst="roundRect">
            <a:avLst/>
          </a:prstGeom>
          <a:solidFill>
            <a:srgbClr val="156082">
              <a:alpha val="56863"/>
            </a:srgb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draft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F014CA-8710-B41B-0EEC-6FB7382D11A1}"/>
              </a:ext>
            </a:extLst>
          </p:cNvPr>
          <p:cNvSpPr txBox="1"/>
          <p:nvPr/>
        </p:nvSpPr>
        <p:spPr>
          <a:xfrm>
            <a:off x="-27707" y="6455319"/>
            <a:ext cx="984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Andere verfügbare Statusoptionen: </a:t>
            </a:r>
            <a:r>
              <a:rPr lang="en-GB" dirty="0"/>
              <a:t>cancelled, entered-in-error</a:t>
            </a:r>
            <a:endParaRPr lang="en-AT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2A1FF2-4279-EF73-7732-6649FC798E38}"/>
              </a:ext>
            </a:extLst>
          </p:cNvPr>
          <p:cNvSpPr txBox="1"/>
          <p:nvPr/>
        </p:nvSpPr>
        <p:spPr>
          <a:xfrm>
            <a:off x="45749" y="1654986"/>
            <a:ext cx="1199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Andere verfügbare Statusoptionen: je nach Bedarf – bereits Extension für oben beschriebene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EF95EE-10CF-AD28-0D95-6085B74778BF}"/>
              </a:ext>
            </a:extLst>
          </p:cNvPr>
          <p:cNvCxnSpPr/>
          <p:nvPr/>
        </p:nvCxnSpPr>
        <p:spPr>
          <a:xfrm>
            <a:off x="11470" y="2112718"/>
            <a:ext cx="1217255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F33E74-D689-D3EF-8D67-751A536FBB33}"/>
              </a:ext>
            </a:extLst>
          </p:cNvPr>
          <p:cNvCxnSpPr/>
          <p:nvPr/>
        </p:nvCxnSpPr>
        <p:spPr>
          <a:xfrm>
            <a:off x="23996" y="3953008"/>
            <a:ext cx="1217255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834A3F-E0FD-CA59-EA1A-2FF706086068}"/>
              </a:ext>
            </a:extLst>
          </p:cNvPr>
          <p:cNvCxnSpPr/>
          <p:nvPr/>
        </p:nvCxnSpPr>
        <p:spPr>
          <a:xfrm>
            <a:off x="9722" y="5505321"/>
            <a:ext cx="1217255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C86819-7BBB-0956-F62D-CC62DD1A024A}"/>
              </a:ext>
            </a:extLst>
          </p:cNvPr>
          <p:cNvSpPr>
            <a:spLocks/>
          </p:cNvSpPr>
          <p:nvPr/>
        </p:nvSpPr>
        <p:spPr>
          <a:xfrm>
            <a:off x="9008379" y="594462"/>
            <a:ext cx="107455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 endgültig </a:t>
            </a:r>
            <a:r>
              <a:rPr lang="de-AT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gescored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2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EF3297EA-BF5B-4D27-62AA-AAFDCA0B711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b="4793"/>
          <a:stretch/>
        </p:blipFill>
        <p:spPr>
          <a:xfrm>
            <a:off x="869678" y="0"/>
            <a:ext cx="10452644" cy="6781338"/>
          </a:xfr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46B01B4-CFE9-332A-42EA-D4BC29CBE830}"/>
              </a:ext>
            </a:extLst>
          </p:cNvPr>
          <p:cNvSpPr/>
          <p:nvPr/>
        </p:nvSpPr>
        <p:spPr>
          <a:xfrm>
            <a:off x="2694392" y="978795"/>
            <a:ext cx="2722949" cy="6570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$aufnehmen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2a. </a:t>
            </a:r>
            <a:r>
              <a:rPr lang="en-AT" sz="1500" dirty="0">
                <a:solidFill>
                  <a:srgbClr val="FFFFFF"/>
                </a:solidFill>
                <a:latin typeface="Corbel" panose="020B0503020204020204"/>
              </a:rPr>
              <a:t>$anfragen</a:t>
            </a:r>
            <a:endParaRPr kumimoji="0" lang="en-AT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B08989-778A-68BE-95D3-828DE707C7D6}"/>
              </a:ext>
            </a:extLst>
          </p:cNvPr>
          <p:cNvSpPr/>
          <p:nvPr/>
        </p:nvSpPr>
        <p:spPr>
          <a:xfrm>
            <a:off x="2694392" y="1635844"/>
            <a:ext cx="2722949" cy="5116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4. $entlassen (freigeben = false)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42AECAB-F25B-7E40-7F90-B6E2EDE89D6A}"/>
              </a:ext>
            </a:extLst>
          </p:cNvPr>
          <p:cNvSpPr/>
          <p:nvPr/>
        </p:nvSpPr>
        <p:spPr>
          <a:xfrm>
            <a:off x="2694392" y="2123051"/>
            <a:ext cx="2722949" cy="386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5. $entlassen (freigeben = true)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FA15C5-B51B-1C58-FEC3-A91E594F378E}"/>
              </a:ext>
            </a:extLst>
          </p:cNvPr>
          <p:cNvSpPr/>
          <p:nvPr/>
        </p:nvSpPr>
        <p:spPr>
          <a:xfrm>
            <a:off x="6096000" y="1643275"/>
            <a:ext cx="2722949" cy="5055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3. POST CoverageEligibilityResponse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BD75CC-958F-A33E-A0E0-F7C093C2E425}"/>
              </a:ext>
            </a:extLst>
          </p:cNvPr>
          <p:cNvSpPr/>
          <p:nvPr/>
        </p:nvSpPr>
        <p:spPr>
          <a:xfrm>
            <a:off x="6401431" y="2509993"/>
            <a:ext cx="2582365" cy="735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808080"/>
                </a:highlight>
                <a:uLnTx/>
                <a:uFillTx/>
                <a:latin typeface="Corbel" panose="020B0503020204020204"/>
                <a:ea typeface="+mn-ea"/>
                <a:cs typeface="+mn-cs"/>
              </a:rPr>
              <a:t>2b. $abholen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6. GET ClaimResponse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D0D2AFD-9C85-9D4C-3323-7732A2A20AB7}"/>
              </a:ext>
            </a:extLst>
          </p:cNvPr>
          <p:cNvSpPr/>
          <p:nvPr/>
        </p:nvSpPr>
        <p:spPr>
          <a:xfrm>
            <a:off x="7689534" y="4470281"/>
            <a:ext cx="1428662" cy="4140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5. GET Claim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A7A8BA5-EA82-2DE3-2A50-934AF0F3F975}"/>
              </a:ext>
            </a:extLst>
          </p:cNvPr>
          <p:cNvSpPr/>
          <p:nvPr/>
        </p:nvSpPr>
        <p:spPr>
          <a:xfrm>
            <a:off x="9526061" y="4483179"/>
            <a:ext cx="2175402" cy="414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6. POST ClaimResponse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C17FCCE-AEA9-F419-B31F-945A65AC43E4}"/>
              </a:ext>
            </a:extLst>
          </p:cNvPr>
          <p:cNvSpPr/>
          <p:nvPr/>
        </p:nvSpPr>
        <p:spPr>
          <a:xfrm>
            <a:off x="2282988" y="2723010"/>
            <a:ext cx="2457135" cy="491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808080"/>
                </a:highlight>
                <a:uLnTx/>
                <a:uFillTx/>
                <a:latin typeface="Corbel" panose="020B0503020204020204"/>
                <a:ea typeface="+mn-ea"/>
                <a:cs typeface="+mn-cs"/>
              </a:rPr>
              <a:t>3. $checkStatus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17F1688-1DCC-3D77-AB09-098398EA2310}"/>
              </a:ext>
            </a:extLst>
          </p:cNvPr>
          <p:cNvSpPr/>
          <p:nvPr/>
        </p:nvSpPr>
        <p:spPr>
          <a:xfrm>
            <a:off x="785239" y="4224271"/>
            <a:ext cx="2524631" cy="698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5. GET $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pseudonymize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Claim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(operation)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DDF10-848E-3F7B-906B-2DB447352C97}"/>
              </a:ext>
            </a:extLst>
          </p:cNvPr>
          <p:cNvSpPr txBox="1"/>
          <p:nvPr/>
        </p:nvSpPr>
        <p:spPr>
          <a:xfrm>
            <a:off x="10256045" y="6412006"/>
            <a:ext cx="183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>
                <a:solidFill>
                  <a:schemeClr val="bg1"/>
                </a:solidFill>
                <a:highlight>
                  <a:srgbClr val="808080"/>
                </a:highlight>
              </a:rPr>
              <a:t>out of POC scope</a:t>
            </a:r>
            <a:r>
              <a:rPr lang="en-AT" dirty="0">
                <a:highlight>
                  <a:srgbClr val="808080"/>
                </a:highlight>
              </a:rPr>
              <a:t>                  </a:t>
            </a:r>
            <a:r>
              <a:rPr lang="en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3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8354B-4A98-B3C1-7AC8-2EB71B7F4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DD01B601-E0A3-D5D5-D2C4-EE488C9BF2F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t="2357" b="4793"/>
          <a:stretch/>
        </p:blipFill>
        <p:spPr>
          <a:xfrm>
            <a:off x="869678" y="167860"/>
            <a:ext cx="10452644" cy="6613477"/>
          </a:xfr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398F678-9DD4-27FA-140E-95611CFAF02E}"/>
              </a:ext>
            </a:extLst>
          </p:cNvPr>
          <p:cNvSpPr/>
          <p:nvPr/>
        </p:nvSpPr>
        <p:spPr>
          <a:xfrm>
            <a:off x="2676723" y="1064592"/>
            <a:ext cx="2722950" cy="11846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1. 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$aufnehmen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2. </a:t>
            </a:r>
            <a:r>
              <a:rPr lang="en-AT" sz="1500" dirty="0">
                <a:solidFill>
                  <a:srgbClr val="FFFFFF"/>
                </a:solidFill>
                <a:latin typeface="Corbel" panose="020B0503020204020204"/>
              </a:rPr>
              <a:t>$anfragen</a:t>
            </a:r>
            <a:endParaRPr lang="de-DE" sz="1500" dirty="0">
              <a:solidFill>
                <a:srgbClr val="FFFFFF"/>
              </a:solidFill>
              <a:latin typeface="Corbel" panose="020B0503020204020204"/>
            </a:endParaRPr>
          </a:p>
          <a:p>
            <a:pPr algn="ctr" defTabSz="457200">
              <a:defRPr/>
            </a:pPr>
            <a:r>
              <a:rPr lang="de-DE" sz="1500" dirty="0">
                <a:solidFill>
                  <a:srgbClr val="FFFFFF"/>
                </a:solidFill>
                <a:latin typeface="Corbel" panose="020B0503020204020204"/>
              </a:rPr>
              <a:t>6. 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$entlassen </a:t>
            </a:r>
            <a:endParaRPr kumimoji="0" lang="de-DE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algn="ctr" defTabSz="457200">
              <a:defRPr/>
            </a:pPr>
            <a:r>
              <a:rPr lang="de-DE" sz="1500" dirty="0">
                <a:solidFill>
                  <a:srgbClr val="FFFFFF"/>
                </a:solidFill>
                <a:latin typeface="Corbel" panose="020B0503020204020204"/>
              </a:rPr>
              <a:t>7. $</a:t>
            </a:r>
            <a:r>
              <a:rPr lang="de-DE" sz="1500" dirty="0" err="1">
                <a:solidFill>
                  <a:srgbClr val="FFFFFF"/>
                </a:solidFill>
                <a:latin typeface="Corbel" panose="020B0503020204020204"/>
              </a:rPr>
              <a:t>einmelden</a:t>
            </a:r>
            <a:endParaRPr lang="de-DE" sz="1500" dirty="0">
              <a:solidFill>
                <a:srgbClr val="FFFFFF"/>
              </a:solidFill>
              <a:latin typeface="Corbel" panose="020B0503020204020204"/>
            </a:endParaRPr>
          </a:p>
          <a:p>
            <a:pPr algn="ctr" defTabSz="457200">
              <a:defRPr/>
            </a:pPr>
            <a:r>
              <a:rPr kumimoji="0" lang="de-DE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8. $abrechnen</a:t>
            </a:r>
            <a:endParaRPr kumimoji="0" lang="en-AT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4A53A27-1CBE-7E97-934E-4D352C7D92D2}"/>
              </a:ext>
            </a:extLst>
          </p:cNvPr>
          <p:cNvSpPr/>
          <p:nvPr/>
        </p:nvSpPr>
        <p:spPr>
          <a:xfrm>
            <a:off x="6096000" y="1643275"/>
            <a:ext cx="2722949" cy="5055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500" dirty="0">
                <a:solidFill>
                  <a:srgbClr val="FFFFFF"/>
                </a:solidFill>
                <a:latin typeface="Corbel" panose="020B0503020204020204"/>
              </a:rPr>
              <a:t>4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 POST CoverageEligibilityResponse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7D365F4-D59E-089E-9AB0-E9EA940CC9B9}"/>
              </a:ext>
            </a:extLst>
          </p:cNvPr>
          <p:cNvSpPr/>
          <p:nvPr/>
        </p:nvSpPr>
        <p:spPr>
          <a:xfrm>
            <a:off x="6398351" y="2573308"/>
            <a:ext cx="2582365" cy="672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500" dirty="0">
                <a:solidFill>
                  <a:srgbClr val="FFFFFF"/>
                </a:solidFill>
                <a:latin typeface="Corbel" panose="020B0503020204020204"/>
              </a:rPr>
              <a:t>3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 GET CoverageEligibilityRequest</a:t>
            </a:r>
            <a:endParaRPr kumimoji="0" lang="de-DE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algn="ctr" defTabSz="457200">
              <a:defRPr/>
            </a:pPr>
            <a:r>
              <a:rPr kumimoji="0" lang="de-DE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11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 GET ClaimResponse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A78CAF8-7D17-4094-7C88-89E180F13894}"/>
              </a:ext>
            </a:extLst>
          </p:cNvPr>
          <p:cNvSpPr/>
          <p:nvPr/>
        </p:nvSpPr>
        <p:spPr>
          <a:xfrm>
            <a:off x="7689534" y="4470281"/>
            <a:ext cx="1457386" cy="4140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500" dirty="0">
                <a:solidFill>
                  <a:srgbClr val="FFFFFF"/>
                </a:solidFill>
                <a:latin typeface="Corbel" panose="020B0503020204020204"/>
              </a:rPr>
              <a:t>9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 GET Claim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EB817FD-610F-D075-74D7-880D52ABBF5A}"/>
              </a:ext>
            </a:extLst>
          </p:cNvPr>
          <p:cNvSpPr/>
          <p:nvPr/>
        </p:nvSpPr>
        <p:spPr>
          <a:xfrm>
            <a:off x="9526061" y="4483179"/>
            <a:ext cx="2175402" cy="414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10. $freigeben / $auffordern</a:t>
            </a:r>
            <a:endParaRPr kumimoji="0" lang="en-AT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553DB3-7A5D-BED0-390F-D931705E9161}"/>
              </a:ext>
            </a:extLst>
          </p:cNvPr>
          <p:cNvSpPr/>
          <p:nvPr/>
        </p:nvSpPr>
        <p:spPr>
          <a:xfrm>
            <a:off x="2308092" y="2420730"/>
            <a:ext cx="2582365" cy="742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500" dirty="0">
                <a:solidFill>
                  <a:srgbClr val="FFFFFF"/>
                </a:solidFill>
                <a:latin typeface="Corbel" panose="020B0503020204020204"/>
              </a:rPr>
              <a:t>5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 </a:t>
            </a:r>
            <a:r>
              <a:rPr lang="en-AT" sz="1500" dirty="0">
                <a:solidFill>
                  <a:srgbClr val="FFFFFF"/>
                </a:solidFill>
                <a:latin typeface="Corbel" panose="020B0503020204020204"/>
              </a:rPr>
              <a:t>GET CoverageEligibilityResponse</a:t>
            </a:r>
            <a:endParaRPr lang="de-DE" sz="1500" dirty="0">
              <a:solidFill>
                <a:srgbClr val="FFFFFF"/>
              </a:solidFill>
              <a:latin typeface="Corbel" panose="020B0503020204020204"/>
            </a:endParaRPr>
          </a:p>
          <a:p>
            <a:pPr algn="ctr" defTabSz="457200">
              <a:defRPr/>
            </a:pPr>
            <a:r>
              <a:rPr kumimoji="0" lang="de-DE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11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 GET ClaimResponse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FDD7A66-FAC8-F9B9-1526-2F71D35E7888}"/>
              </a:ext>
            </a:extLst>
          </p:cNvPr>
          <p:cNvSpPr/>
          <p:nvPr/>
        </p:nvSpPr>
        <p:spPr>
          <a:xfrm>
            <a:off x="737703" y="4240695"/>
            <a:ext cx="2491409" cy="6436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500" dirty="0">
                <a:solidFill>
                  <a:srgbClr val="FFFFFF"/>
                </a:solidFill>
                <a:latin typeface="Corbel" panose="020B0503020204020204"/>
              </a:rPr>
              <a:t>12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 GET $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pseudonymized 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Claim</a:t>
            </a:r>
            <a:r>
              <a:rPr kumimoji="0" lang="de-DE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Response 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(operation)</a:t>
            </a:r>
          </a:p>
        </p:txBody>
      </p:sp>
    </p:spTree>
    <p:extLst>
      <p:ext uri="{BB962C8B-B14F-4D97-AF65-F5344CB8AC3E}">
        <p14:creationId xmlns:p14="http://schemas.microsoft.com/office/powerpoint/2010/main" val="90206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1277</Words>
  <Application>Microsoft Office PowerPoint</Application>
  <PresentationFormat>Breitbild</PresentationFormat>
  <Paragraphs>201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8" baseType="lpstr">
      <vt:lpstr>ADLaM Display</vt:lpstr>
      <vt:lpstr>Aptos</vt:lpstr>
      <vt:lpstr>Aptos Display</vt:lpstr>
      <vt:lpstr>Arial</vt:lpstr>
      <vt:lpstr>Corbel</vt:lpstr>
      <vt:lpstr>Menlo</vt:lpstr>
      <vt:lpstr>Tahoma</vt:lpstr>
      <vt:lpstr>Wingdings 2</vt:lpstr>
      <vt:lpstr>Office Theme</vt:lpstr>
      <vt:lpstr>Frame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Schwab Anja</dc:creator>
  <cp:lastModifiedBy>Sandler Simone</cp:lastModifiedBy>
  <cp:revision>17</cp:revision>
  <dcterms:created xsi:type="dcterms:W3CDTF">2024-06-19T10:02:13Z</dcterms:created>
  <dcterms:modified xsi:type="dcterms:W3CDTF">2024-10-29T08:48:46Z</dcterms:modified>
</cp:coreProperties>
</file>