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311" r:id="rId7"/>
    <p:sldId id="262" r:id="rId8"/>
    <p:sldId id="264" r:id="rId9"/>
    <p:sldId id="309" r:id="rId10"/>
    <p:sldId id="31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++L/xfm0KNCTslTAfhH/NR+/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D8635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1E9BB-B761-46C0-BC18-19370D2D0898}">
  <a:tblStyle styleId="{A891E9BB-B761-46C0-BC18-19370D2D089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/>
    <p:restoredTop sz="92479" autoAdjust="0"/>
  </p:normalViewPr>
  <p:slideViewPr>
    <p:cSldViewPr snapToGrid="0">
      <p:cViewPr varScale="1">
        <p:scale>
          <a:sx n="76" d="100"/>
          <a:sy n="76" d="100"/>
        </p:scale>
        <p:origin x="7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70C8-D782-430B-AD03-8368E870C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AED9-4781-4DE7-8856-53182C36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8B1CD0-D970-4CFE-B3B2-0DB7107B4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4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7D4-8700-4F7F-A5AE-EC9F7FDB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1232B-ACB6-46BC-8CAF-F6836335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0" y="1298960"/>
            <a:ext cx="11743200" cy="4358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B60AD-D243-44D4-A592-5687B9C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147-34E4-4DCF-A7F1-1962B33B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41E8-0545-40D6-A301-CAFF17C3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22523-DC8F-491D-A66B-9DA1D043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41200"/>
            <a:ext cx="5760000" cy="468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E1A4B2-5DCF-4C61-B025-9710FA7D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5C32-DC3D-4DDE-9773-F5067DD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F6EA-0FDF-4BAB-8FFE-5DE2B8A251F2}"/>
              </a:ext>
            </a:extLst>
          </p:cNvPr>
          <p:cNvSpPr txBox="1">
            <a:spLocks/>
          </p:cNvSpPr>
          <p:nvPr userDrawn="1"/>
        </p:nvSpPr>
        <p:spPr>
          <a:xfrm>
            <a:off x="11073327" y="5920496"/>
            <a:ext cx="975798" cy="274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87FC54-E3D5-2845-BF4F-A84D236FADE0}"/>
              </a:ext>
            </a:extLst>
          </p:cNvPr>
          <p:cNvSpPr/>
          <p:nvPr userDrawn="1"/>
        </p:nvSpPr>
        <p:spPr>
          <a:xfrm>
            <a:off x="116379" y="0"/>
            <a:ext cx="1305602" cy="11053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6215" dist="45001" dir="1980000" sx="94609" sy="94609" algn="tl" rotWithShape="0">
              <a:prstClr val="black">
                <a:alpha val="70305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391C3F2E-3C1B-B54A-BD2D-2C44E5171FC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</a:blip>
          <a:stretch>
            <a:fillRect/>
          </a:stretch>
        </p:blipFill>
        <p:spPr>
          <a:xfrm>
            <a:off x="8116985" y="-579474"/>
            <a:ext cx="7549116" cy="7549116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9585DC8-1FE3-49B9-86ED-2CB5ABE76B51}"/>
              </a:ext>
            </a:extLst>
          </p:cNvPr>
          <p:cNvSpPr/>
          <p:nvPr userDrawn="1"/>
        </p:nvSpPr>
        <p:spPr>
          <a:xfrm>
            <a:off x="8766931" y="5844753"/>
            <a:ext cx="3443027" cy="389265"/>
          </a:xfrm>
          <a:custGeom>
            <a:avLst/>
            <a:gdLst>
              <a:gd name="connsiteX0" fmla="*/ 0 w 1904999"/>
              <a:gd name="connsiteY0" fmla="*/ 0 h 295200"/>
              <a:gd name="connsiteX1" fmla="*/ 1904999 w 1904999"/>
              <a:gd name="connsiteY1" fmla="*/ 0 h 295200"/>
              <a:gd name="connsiteX2" fmla="*/ 1904999 w 1904999"/>
              <a:gd name="connsiteY2" fmla="*/ 295200 h 295200"/>
              <a:gd name="connsiteX3" fmla="*/ 0 w 1904999"/>
              <a:gd name="connsiteY3" fmla="*/ 295200 h 295200"/>
              <a:gd name="connsiteX4" fmla="*/ 0 w 1904999"/>
              <a:gd name="connsiteY4" fmla="*/ 0 h 295200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33400 w 2438399"/>
              <a:gd name="connsiteY3" fmla="*/ 304725 h 304725"/>
              <a:gd name="connsiteX4" fmla="*/ 0 w 2438399"/>
              <a:gd name="connsiteY4" fmla="*/ 0 h 304725"/>
              <a:gd name="connsiteX0" fmla="*/ 0 w 2438399"/>
              <a:gd name="connsiteY0" fmla="*/ 0 h 304725"/>
              <a:gd name="connsiteX1" fmla="*/ 2438399 w 2438399"/>
              <a:gd name="connsiteY1" fmla="*/ 9525 h 304725"/>
              <a:gd name="connsiteX2" fmla="*/ 2438399 w 2438399"/>
              <a:gd name="connsiteY2" fmla="*/ 304725 h 304725"/>
              <a:gd name="connsiteX3" fmla="*/ 566738 w 2438399"/>
              <a:gd name="connsiteY3" fmla="*/ 304725 h 304725"/>
              <a:gd name="connsiteX4" fmla="*/ 0 w 2438399"/>
              <a:gd name="connsiteY4" fmla="*/ 0 h 304725"/>
              <a:gd name="connsiteX0" fmla="*/ 0 w 2505074"/>
              <a:gd name="connsiteY0" fmla="*/ 0 h 299963"/>
              <a:gd name="connsiteX1" fmla="*/ 2505074 w 2505074"/>
              <a:gd name="connsiteY1" fmla="*/ 4763 h 299963"/>
              <a:gd name="connsiteX2" fmla="*/ 2505074 w 2505074"/>
              <a:gd name="connsiteY2" fmla="*/ 299963 h 299963"/>
              <a:gd name="connsiteX3" fmla="*/ 633413 w 2505074"/>
              <a:gd name="connsiteY3" fmla="*/ 299963 h 299963"/>
              <a:gd name="connsiteX4" fmla="*/ 0 w 2505074"/>
              <a:gd name="connsiteY4" fmla="*/ 0 h 299963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81026 w 2452687"/>
              <a:gd name="connsiteY3" fmla="*/ 295200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590551 w 2452687"/>
              <a:gd name="connsiteY3" fmla="*/ 292781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56158 w 2452687"/>
              <a:gd name="connsiteY3" fmla="*/ 280267 h 295200"/>
              <a:gd name="connsiteX4" fmla="*/ 0 w 2452687"/>
              <a:gd name="connsiteY4" fmla="*/ 2495 h 295200"/>
              <a:gd name="connsiteX0" fmla="*/ 0 w 2452687"/>
              <a:gd name="connsiteY0" fmla="*/ 2495 h 295200"/>
              <a:gd name="connsiteX1" fmla="*/ 2452687 w 2452687"/>
              <a:gd name="connsiteY1" fmla="*/ 0 h 295200"/>
              <a:gd name="connsiteX2" fmla="*/ 2452687 w 2452687"/>
              <a:gd name="connsiteY2" fmla="*/ 295200 h 295200"/>
              <a:gd name="connsiteX3" fmla="*/ 471968 w 2452687"/>
              <a:gd name="connsiteY3" fmla="*/ 280267 h 295200"/>
              <a:gd name="connsiteX4" fmla="*/ 0 w 2452687"/>
              <a:gd name="connsiteY4" fmla="*/ 2495 h 2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87" h="295200">
                <a:moveTo>
                  <a:pt x="0" y="2495"/>
                </a:moveTo>
                <a:lnTo>
                  <a:pt x="2452687" y="0"/>
                </a:lnTo>
                <a:lnTo>
                  <a:pt x="2452687" y="295200"/>
                </a:lnTo>
                <a:lnTo>
                  <a:pt x="471968" y="280267"/>
                </a:lnTo>
                <a:lnTo>
                  <a:pt x="0" y="249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8787851-0690-4EA4-9997-1F99FE23012E}"/>
              </a:ext>
            </a:extLst>
          </p:cNvPr>
          <p:cNvSpPr/>
          <p:nvPr userDrawn="1"/>
        </p:nvSpPr>
        <p:spPr>
          <a:xfrm>
            <a:off x="0" y="5789125"/>
            <a:ext cx="9828000" cy="478036"/>
          </a:xfrm>
          <a:custGeom>
            <a:avLst/>
            <a:gdLst>
              <a:gd name="connsiteX0" fmla="*/ 0 w 9233717"/>
              <a:gd name="connsiteY0" fmla="*/ 0 h 1018258"/>
              <a:gd name="connsiteX1" fmla="*/ 9233717 w 9233717"/>
              <a:gd name="connsiteY1" fmla="*/ 0 h 1018258"/>
              <a:gd name="connsiteX2" fmla="*/ 9233717 w 9233717"/>
              <a:gd name="connsiteY2" fmla="*/ 1018258 h 1018258"/>
              <a:gd name="connsiteX3" fmla="*/ 0 w 9233717"/>
              <a:gd name="connsiteY3" fmla="*/ 1018258 h 1018258"/>
              <a:gd name="connsiteX4" fmla="*/ 0 w 9233717"/>
              <a:gd name="connsiteY4" fmla="*/ 0 h 1018258"/>
              <a:gd name="connsiteX0" fmla="*/ 0 w 9967142"/>
              <a:gd name="connsiteY0" fmla="*/ 19050 h 1037308"/>
              <a:gd name="connsiteX1" fmla="*/ 9967142 w 9967142"/>
              <a:gd name="connsiteY1" fmla="*/ 0 h 1037308"/>
              <a:gd name="connsiteX2" fmla="*/ 9233717 w 9967142"/>
              <a:gd name="connsiteY2" fmla="*/ 1037308 h 1037308"/>
              <a:gd name="connsiteX3" fmla="*/ 0 w 9967142"/>
              <a:gd name="connsiteY3" fmla="*/ 1037308 h 1037308"/>
              <a:gd name="connsiteX4" fmla="*/ 0 w 9967142"/>
              <a:gd name="connsiteY4" fmla="*/ 19050 h 1037308"/>
              <a:gd name="connsiteX0" fmla="*/ 0 w 9233717"/>
              <a:gd name="connsiteY0" fmla="*/ 9525 h 1027783"/>
              <a:gd name="connsiteX1" fmla="*/ 8328842 w 9233717"/>
              <a:gd name="connsiteY1" fmla="*/ 0 h 1027783"/>
              <a:gd name="connsiteX2" fmla="*/ 9233717 w 9233717"/>
              <a:gd name="connsiteY2" fmla="*/ 1027783 h 1027783"/>
              <a:gd name="connsiteX3" fmla="*/ 0 w 9233717"/>
              <a:gd name="connsiteY3" fmla="*/ 1027783 h 1027783"/>
              <a:gd name="connsiteX4" fmla="*/ 0 w 9233717"/>
              <a:gd name="connsiteY4" fmla="*/ 9525 h 1027783"/>
              <a:gd name="connsiteX0" fmla="*/ 0 w 9233717"/>
              <a:gd name="connsiteY0" fmla="*/ 1 h 1018259"/>
              <a:gd name="connsiteX1" fmla="*/ 8690273 w 9233717"/>
              <a:gd name="connsiteY1" fmla="*/ 23250 h 1018259"/>
              <a:gd name="connsiteX2" fmla="*/ 9233717 w 9233717"/>
              <a:gd name="connsiteY2" fmla="*/ 1018259 h 1018259"/>
              <a:gd name="connsiteX3" fmla="*/ 0 w 9233717"/>
              <a:gd name="connsiteY3" fmla="*/ 1018259 h 1018259"/>
              <a:gd name="connsiteX4" fmla="*/ 0 w 9233717"/>
              <a:gd name="connsiteY4" fmla="*/ 1 h 1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3717" h="1018259">
                <a:moveTo>
                  <a:pt x="0" y="1"/>
                </a:moveTo>
                <a:lnTo>
                  <a:pt x="8690273" y="23250"/>
                </a:lnTo>
                <a:lnTo>
                  <a:pt x="9233717" y="1018259"/>
                </a:lnTo>
                <a:lnTo>
                  <a:pt x="0" y="1018259"/>
                </a:lnTo>
                <a:lnTo>
                  <a:pt x="0" y="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64D6F-694B-4359-8694-6974BB9E1E3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552825" y="226155"/>
            <a:ext cx="7674230" cy="80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20CA-8177-42F8-9F80-B2C4B261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754" y="1543790"/>
            <a:ext cx="10627505" cy="3862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8;p1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2DB1C104-E9A1-442B-8DA3-E26097BC1F2E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 l="-5044" t="-10887" r="-3726" b="-6690"/>
          <a:stretch/>
        </p:blipFill>
        <p:spPr>
          <a:xfrm>
            <a:off x="186712" y="140803"/>
            <a:ext cx="1164937" cy="8884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/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F0E188-0517-456E-AAF4-5BD656B6D7A4}"/>
              </a:ext>
            </a:extLst>
          </p:cNvPr>
          <p:cNvGrpSpPr/>
          <p:nvPr userDrawn="1"/>
        </p:nvGrpSpPr>
        <p:grpSpPr>
          <a:xfrm>
            <a:off x="9227055" y="59783"/>
            <a:ext cx="2710999" cy="969484"/>
            <a:chOff x="9504537" y="44911"/>
            <a:chExt cx="2710999" cy="9694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89347E-A5B0-4F33-968D-97E23D1C9323}"/>
                </a:ext>
              </a:extLst>
            </p:cNvPr>
            <p:cNvGrpSpPr/>
            <p:nvPr userDrawn="1"/>
          </p:nvGrpSpPr>
          <p:grpSpPr>
            <a:xfrm>
              <a:off x="9817686" y="44911"/>
              <a:ext cx="2084701" cy="769441"/>
              <a:chOff x="9814759" y="44911"/>
              <a:chExt cx="2084701" cy="769441"/>
            </a:xfrm>
          </p:grpSpPr>
          <p:pic>
            <p:nvPicPr>
              <p:cNvPr id="20" name="Picture 1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5FDEACF4-21A1-4A70-A9D9-033DD59C4E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243771" y="44911"/>
                <a:ext cx="655689" cy="65568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A69164-560B-47B5-A536-EFF72A3F9007}"/>
                  </a:ext>
                </a:extLst>
              </p:cNvPr>
              <p:cNvSpPr txBox="1"/>
              <p:nvPr userDrawn="1"/>
            </p:nvSpPr>
            <p:spPr>
              <a:xfrm>
                <a:off x="9814759" y="44911"/>
                <a:ext cx="15007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4400" dirty="0">
                    <a:solidFill>
                      <a:srgbClr val="FF0000"/>
                    </a:solidFill>
                  </a:rPr>
                  <a:t>FHIR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B207FD-9BFA-4138-8300-76F5B818E93B}"/>
                </a:ext>
              </a:extLst>
            </p:cNvPr>
            <p:cNvSpPr txBox="1"/>
            <p:nvPr userDrawn="1"/>
          </p:nvSpPr>
          <p:spPr>
            <a:xfrm>
              <a:off x="9504537" y="645063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800" dirty="0">
                  <a:solidFill>
                    <a:schemeClr val="tx1"/>
                  </a:solidFill>
                </a:rPr>
                <a:t>CONNECTATHON 2021</a:t>
              </a:r>
            </a:p>
          </p:txBody>
        </p:sp>
      </p:grp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2DD53A4-FEA0-405B-B6F8-0EB31F2E49C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2219" y="5920497"/>
            <a:ext cx="656906" cy="23777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E99AB9-835E-4D90-AA63-DE64C8EE601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1299C-4A47-4AF6-8482-6DF678DDFA74}"/>
              </a:ext>
            </a:extLst>
          </p:cNvPr>
          <p:cNvGrpSpPr/>
          <p:nvPr userDrawn="1"/>
        </p:nvGrpSpPr>
        <p:grpSpPr>
          <a:xfrm>
            <a:off x="232754" y="5858866"/>
            <a:ext cx="2247403" cy="874330"/>
            <a:chOff x="232754" y="5858866"/>
            <a:chExt cx="2247403" cy="8743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7CF338-B31E-4F0F-BB36-6E5EFB012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232754" y="6459252"/>
              <a:ext cx="2247403" cy="2739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199073-8A73-4D6A-B15F-85E6174AB857}"/>
                </a:ext>
              </a:extLst>
            </p:cNvPr>
            <p:cNvSpPr txBox="1"/>
            <p:nvPr userDrawn="1"/>
          </p:nvSpPr>
          <p:spPr>
            <a:xfrm>
              <a:off x="486049" y="5858866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Gold </a:t>
              </a:r>
              <a:r>
                <a:rPr lang="en-IN" sz="1600" dirty="0">
                  <a:solidFill>
                    <a:schemeClr val="bg1"/>
                  </a:solidFill>
                </a:rPr>
                <a:t>Sponsor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167744-54F6-490A-BA70-7D4FA77EFC85}"/>
              </a:ext>
            </a:extLst>
          </p:cNvPr>
          <p:cNvGrpSpPr/>
          <p:nvPr userDrawn="1"/>
        </p:nvGrpSpPr>
        <p:grpSpPr>
          <a:xfrm>
            <a:off x="6692544" y="5854532"/>
            <a:ext cx="3917566" cy="981890"/>
            <a:chOff x="6960062" y="5853352"/>
            <a:chExt cx="3917566" cy="9818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F62730-21C6-2A44-AA16-406D86A78590}"/>
                </a:ext>
              </a:extLst>
            </p:cNvPr>
            <p:cNvSpPr txBox="1"/>
            <p:nvPr userDrawn="1"/>
          </p:nvSpPr>
          <p:spPr>
            <a:xfrm>
              <a:off x="8048439" y="5853352"/>
              <a:ext cx="174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solidFill>
                    <a:schemeClr val="bg1"/>
                  </a:solidFill>
                </a:rPr>
                <a:t>Supported By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88A830-D4CE-45E7-995A-DE50B23EDC9A}"/>
                </a:ext>
              </a:extLst>
            </p:cNvPr>
            <p:cNvGrpSpPr/>
            <p:nvPr userDrawn="1"/>
          </p:nvGrpSpPr>
          <p:grpSpPr>
            <a:xfrm>
              <a:off x="6960062" y="6357207"/>
              <a:ext cx="3917566" cy="478035"/>
              <a:chOff x="7686457" y="6357207"/>
              <a:chExt cx="3917566" cy="47803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9AF09AF-BB8E-4434-8BEC-1BAB34A9360C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173"/>
              <a:stretch/>
            </p:blipFill>
            <p:spPr bwMode="auto">
              <a:xfrm>
                <a:off x="7686457" y="6357207"/>
                <a:ext cx="1472764" cy="478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08578E9-C474-C34B-93E8-00FD6141697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/>
              <a:stretch>
                <a:fillRect/>
              </a:stretch>
            </p:blipFill>
            <p:spPr>
              <a:xfrm>
                <a:off x="9227055" y="6390807"/>
                <a:ext cx="2376968" cy="410834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68E363-6A6D-4E14-B4F6-F07C49C554E5}"/>
              </a:ext>
            </a:extLst>
          </p:cNvPr>
          <p:cNvSpPr txBox="1"/>
          <p:nvPr userDrawn="1"/>
        </p:nvSpPr>
        <p:spPr>
          <a:xfrm>
            <a:off x="3781769" y="5870108"/>
            <a:ext cx="17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Silver Sponsors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89AB22-3B96-4A57-B02F-BDD5C4C96F43}"/>
              </a:ext>
            </a:extLst>
          </p:cNvPr>
          <p:cNvGrpSpPr/>
          <p:nvPr userDrawn="1"/>
        </p:nvGrpSpPr>
        <p:grpSpPr>
          <a:xfrm>
            <a:off x="3119333" y="6391987"/>
            <a:ext cx="3065685" cy="410834"/>
            <a:chOff x="3119333" y="6391987"/>
            <a:chExt cx="3065685" cy="410834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B0062EA7-8948-45AA-B990-DB088007A1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19333" y="6423792"/>
              <a:ext cx="1729267" cy="324000"/>
            </a:xfrm>
            <a:prstGeom prst="rect">
              <a:avLst/>
            </a:prstGeom>
          </p:spPr>
        </p:pic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945C5B6E-4BAE-4A8D-BE12-3FE15E3FE6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7868" t="19697" r="7414" b="18810"/>
            <a:stretch/>
          </p:blipFill>
          <p:spPr>
            <a:xfrm>
              <a:off x="4916434" y="6391987"/>
              <a:ext cx="1268584" cy="410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35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india.zulipchat.com/#narrow/stream/306951-Connectathon2021/topic/ABDM.20Implementation.20Track" TargetMode="External"/><Relationship Id="rId2" Type="http://schemas.openxmlformats.org/officeDocument/2006/relationships/hyperlink" Target="https://confluence.hl7.org/display/HIN/ABDM+Implementation+Tr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TgETWSs7EMO--WQ-mFqgVmuL36QZi841" TargetMode="External"/><Relationship Id="rId4" Type="http://schemas.openxmlformats.org/officeDocument/2006/relationships/hyperlink" Target="https://github.com/HL7India/Connectathon2021/tree/main/abdmImplement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andbox.abdm.gov.in/docs/available" TargetMode="External"/><Relationship Id="rId3" Type="http://schemas.openxmlformats.org/officeDocument/2006/relationships/hyperlink" Target="https://healthidsbx.ndhm.gov.in/api/swagger-ui.html#/" TargetMode="External"/><Relationship Id="rId7" Type="http://schemas.openxmlformats.org/officeDocument/2006/relationships/hyperlink" Target="https://sandbox.abdm.gov.in/docs/integration_and_exit_process" TargetMode="External"/><Relationship Id="rId2" Type="http://schemas.openxmlformats.org/officeDocument/2006/relationships/hyperlink" Target="https://sandbox.abdm.gov.in/documents/NDHM%20Sandbox%20Session%2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ndbox.abdm.gov.in/docs/key_concepts" TargetMode="External"/><Relationship Id="rId11" Type="http://schemas.openxmlformats.org/officeDocument/2006/relationships/hyperlink" Target="https://sandbox.abdm.gov.in/docs/opt_out_of_ndhm" TargetMode="External"/><Relationship Id="rId5" Type="http://schemas.openxmlformats.org/officeDocument/2006/relationships/hyperlink" Target="https://www.youtube.com/watch?v=5FjnZmhYFkA" TargetMode="External"/><Relationship Id="rId10" Type="http://schemas.openxmlformats.org/officeDocument/2006/relationships/hyperlink" Target="https://nrces.in/ndhm/fhir/r4/index.html" TargetMode="External"/><Relationship Id="rId4" Type="http://schemas.openxmlformats.org/officeDocument/2006/relationships/hyperlink" Target="https://sandbox.abdm.gov.in/applications/Home/signup_form" TargetMode="External"/><Relationship Id="rId9" Type="http://schemas.openxmlformats.org/officeDocument/2006/relationships/hyperlink" Target="https://sandbox.abdm.gov.in/docs/resourc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id.ndhm.gov.in/register" TargetMode="External"/><Relationship Id="rId2" Type="http://schemas.openxmlformats.org/officeDocument/2006/relationships/hyperlink" Target="https://sandbox.abdm.gov.in/docs/availab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27E-D407-43CB-9D77-5C8BA28B2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ABDM Implementation Track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391F-B77B-4CE5-9678-87361DC8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6000" dirty="0"/>
              <a:t>HL7 India FHIR </a:t>
            </a:r>
            <a:r>
              <a:rPr lang="en-US" sz="6000" dirty="0" err="1"/>
              <a:t>Connectathon</a:t>
            </a:r>
            <a:endParaRPr lang="en-US" sz="6000" dirty="0"/>
          </a:p>
          <a:p>
            <a:r>
              <a:rPr lang="en-US" sz="6000" dirty="0"/>
              <a:t>10</a:t>
            </a:r>
            <a:r>
              <a:rPr lang="en-US" sz="6000" baseline="30000" dirty="0"/>
              <a:t>th</a:t>
            </a:r>
            <a:r>
              <a:rPr lang="en-US" sz="6000" dirty="0"/>
              <a:t> – 12</a:t>
            </a:r>
            <a:r>
              <a:rPr lang="en-US" sz="6000" baseline="30000" dirty="0"/>
              <a:t>th</a:t>
            </a:r>
            <a:r>
              <a:rPr lang="en-US" sz="6000" dirty="0"/>
              <a:t> December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4E1ED-96AD-412C-BB55-6A5CBAB0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3327" y="5920496"/>
            <a:ext cx="975798" cy="274281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17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20A-EF65-40D0-872F-1C110A63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Artifacts for 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F71E-E86F-44D9-A0B9-588596B4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 ID </a:t>
            </a:r>
          </a:p>
          <a:p>
            <a:r>
              <a:rPr lang="en-IN" dirty="0"/>
              <a:t>HIP ID </a:t>
            </a:r>
          </a:p>
          <a:p>
            <a:r>
              <a:rPr lang="en-IN" dirty="0"/>
              <a:t>PHR App </a:t>
            </a:r>
          </a:p>
          <a:p>
            <a:r>
              <a:rPr lang="en-IN" dirty="0"/>
              <a:t>Data Payload </a:t>
            </a:r>
          </a:p>
          <a:p>
            <a:pPr lvl="1"/>
            <a:r>
              <a:rPr lang="en-IN" dirty="0"/>
              <a:t>FHIR Data compliant to NRCES ABDM FHIR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8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ABDM Implementation Track - HL7 India – Confluence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https://fhirindia.zulipchat.com/#narrow/stream/306951-Connectathon2021/topic/ABDM.20Implementation.20Track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Connectathon2021/</a:t>
            </a:r>
            <a:r>
              <a:rPr lang="en-US" dirty="0" err="1">
                <a:hlinkClick r:id="rId4"/>
              </a:rPr>
              <a:t>abdmImplementation</a:t>
            </a:r>
            <a:r>
              <a:rPr lang="en-US" dirty="0">
                <a:hlinkClick r:id="rId4"/>
              </a:rPr>
              <a:t> at main · HL7India/Connectathon2021 (github.com)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https://drive.google.com/drive/folders/1TgETWSs7EMO--WQ-mFqgVmuL36QZi841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36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2D3-B7B8-4085-AE8B-38E84A43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Links on ABDM!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B059-B2F4-4AF7-80AA-B70D8ECC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lvl="1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2"/>
              </a:rPr>
              <a:t>NDHM Health ID Core Concepts PDF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Health ID Swagger UI (ndhm.gov.in)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>
              <a:hlinkClick r:id="rId4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5"/>
              </a:rPr>
              <a:t>National Digital Health Mission- Webinar YouTube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NDHM Key Concepts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Integration Process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4"/>
              </a:rPr>
              <a:t>Sandbox- Request form (abdm.gov.in) (get client id and secret for APIs)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>
              <a:hlinkClick r:id="rId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Download PHR App</a:t>
            </a:r>
            <a:r>
              <a:rPr lang="en-US" dirty="0"/>
              <a:t> – Android only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9"/>
              </a:rPr>
              <a:t>NDHM Sandbox Resources - Link to APIs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10"/>
              </a:rPr>
              <a:t>FHIR Implementation Guide for ABDM (nrces.in)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 err="1">
                <a:hlinkClick r:id="rId11"/>
              </a:rPr>
              <a:t>Opt</a:t>
            </a:r>
            <a:r>
              <a:rPr lang="en-US" strike="sngStrike" dirty="0">
                <a:hlinkClick r:id="rId11"/>
              </a:rPr>
              <a:t> Out of NDHM</a:t>
            </a:r>
            <a:endParaRPr lang="en-US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9C09-CFA0-44DC-816E-C92ED4247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2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AE778-29D4-45D4-97F9-ECC7FD12C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Health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01C02B8-BE75-42E2-9559-EA24DCB28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Create, Capture, Verify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9164-7526-49B5-A54C-D6C195B07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16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Registration </a:t>
            </a:r>
          </a:p>
          <a:p>
            <a:pPr lvl="1"/>
            <a:r>
              <a:rPr lang="en-IN" dirty="0"/>
              <a:t>PHR app </a:t>
            </a:r>
            <a:r>
              <a:rPr lang="en-US" dirty="0">
                <a:hlinkClick r:id="rId2"/>
              </a:rPr>
              <a:t>Download PHR App</a:t>
            </a:r>
            <a:r>
              <a:rPr lang="en-US" dirty="0"/>
              <a:t> – Android only</a:t>
            </a:r>
            <a:endParaRPr lang="en-IN" dirty="0"/>
          </a:p>
          <a:p>
            <a:pPr lvl="1"/>
            <a:r>
              <a:rPr lang="en-IN" dirty="0"/>
              <a:t>Health ID portal </a:t>
            </a:r>
            <a:r>
              <a:rPr lang="en-IN" dirty="0">
                <a:hlinkClick r:id="rId3"/>
              </a:rPr>
              <a:t>Generate | Health ID (ndhm.gov.in)</a:t>
            </a:r>
            <a:endParaRPr lang="en-IN" dirty="0"/>
          </a:p>
          <a:p>
            <a:pPr lvl="1"/>
            <a:r>
              <a:rPr lang="en-IN" dirty="0"/>
              <a:t>APIs – vendors can build their own interface and assist in creation of Health IDs 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Assisted Registration </a:t>
            </a:r>
          </a:p>
          <a:p>
            <a:pPr lvl="1"/>
            <a:r>
              <a:rPr lang="en-IN" dirty="0"/>
              <a:t>Biometric</a:t>
            </a:r>
          </a:p>
          <a:p>
            <a:pPr lvl="1"/>
            <a:r>
              <a:rPr lang="en-IN" dirty="0"/>
              <a:t>Facility Manager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4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Mandatory fields</a:t>
            </a:r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Gender</a:t>
            </a:r>
          </a:p>
          <a:p>
            <a:pPr lvl="1"/>
            <a:r>
              <a:rPr lang="en-IN" dirty="0"/>
              <a:t>Mobile no</a:t>
            </a:r>
          </a:p>
          <a:p>
            <a:pPr lvl="1"/>
            <a:r>
              <a:rPr lang="en-IN" dirty="0"/>
              <a:t>Date of Birth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94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520-EAE8-4021-80CF-D75CBAE6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and Verify Health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9777-CA2F-4439-AFD5-B1982578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 ID shared verbally (capture)</a:t>
            </a:r>
          </a:p>
          <a:p>
            <a:pPr lvl="1"/>
            <a:r>
              <a:rPr lang="en-IN" b="1" dirty="0"/>
              <a:t>Verify</a:t>
            </a:r>
            <a:r>
              <a:rPr lang="en-IN" dirty="0"/>
              <a:t> using Mobile OTP, Aadhar OTP</a:t>
            </a:r>
          </a:p>
          <a:p>
            <a:pPr lvl="1"/>
            <a:r>
              <a:rPr lang="en-IN" dirty="0"/>
              <a:t>Biometric</a:t>
            </a:r>
          </a:p>
          <a:p>
            <a:pPr lvl="1"/>
            <a:r>
              <a:rPr lang="en-IN" dirty="0"/>
              <a:t>IVR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Using QR Code – (link to HIP)</a:t>
            </a:r>
          </a:p>
          <a:p>
            <a:pPr lvl="2"/>
            <a:r>
              <a:rPr lang="en-IN" dirty="0"/>
              <a:t>Scan Health ID(</a:t>
            </a:r>
            <a:r>
              <a:rPr lang="en-IN" b="1" dirty="0"/>
              <a:t>capture</a:t>
            </a:r>
            <a:r>
              <a:rPr lang="en-IN" dirty="0"/>
              <a:t>) – HIP has access to Health ID, and </a:t>
            </a:r>
            <a:r>
              <a:rPr lang="en-IN" b="1" dirty="0"/>
              <a:t>verifies</a:t>
            </a:r>
            <a:r>
              <a:rPr lang="en-IN" dirty="0"/>
              <a:t> using OTP</a:t>
            </a:r>
          </a:p>
          <a:p>
            <a:pPr lvl="2"/>
            <a:r>
              <a:rPr lang="en-IN" dirty="0"/>
              <a:t>Scan Health Facility ID – share profile with 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1AEF-DC65-457E-BB1B-D5C160A5D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7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E67B9F-B191-45F5-B019-266EBE35A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 Case - 1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4D5F1E-C44F-4CEB-AD96-F9DF90FE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Out Patient Study</a:t>
            </a:r>
          </a:p>
          <a:p>
            <a:br>
              <a:rPr lang="en-IN" dirty="0"/>
            </a:br>
            <a:r>
              <a:rPr lang="en-IN" dirty="0"/>
              <a:t>A patient with type 2 diabetes and complex comorbidities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6776E-FC3D-4074-9256-63DF11D2A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E99AB9-835E-4D90-AA63-DE64C8EE601D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40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04854-1315-46F6-9BF7-3036027FAB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15688" y="5919788"/>
            <a:ext cx="976312" cy="274637"/>
          </a:xfrm>
        </p:spPr>
        <p:txBody>
          <a:bodyPr/>
          <a:lstStyle/>
          <a:p>
            <a:fld id="{E0E99AB9-835E-4D90-AA63-DE64C8EE601D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616685-7383-4F3E-B79A-745BCDBC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965729"/>
            <a:ext cx="1021842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80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8177</TotalTime>
  <Words>321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Poppins</vt:lpstr>
      <vt:lpstr>Calibri</vt:lpstr>
      <vt:lpstr>Arial</vt:lpstr>
      <vt:lpstr>Custom Design</vt:lpstr>
      <vt:lpstr>ABDM Implementation Track</vt:lpstr>
      <vt:lpstr>Useful Links!</vt:lpstr>
      <vt:lpstr>Useful Links on ABDM!</vt:lpstr>
      <vt:lpstr>Health ID</vt:lpstr>
      <vt:lpstr>Create Health ID</vt:lpstr>
      <vt:lpstr>Create Health ID</vt:lpstr>
      <vt:lpstr>Capture and Verify Health ID</vt:lpstr>
      <vt:lpstr>Use Case - 1</vt:lpstr>
      <vt:lpstr>PowerPoint Presentation</vt:lpstr>
      <vt:lpstr>Artifacts for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Connectathon - 2021</dc:title>
  <dc:creator>Arun Kumar</dc:creator>
  <cp:lastModifiedBy>Jain, Ritika</cp:lastModifiedBy>
  <cp:revision>50</cp:revision>
  <dcterms:created xsi:type="dcterms:W3CDTF">2019-10-19T13:19:34Z</dcterms:created>
  <dcterms:modified xsi:type="dcterms:W3CDTF">2021-12-11T06:47:41Z</dcterms:modified>
</cp:coreProperties>
</file>