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2"/>
    <p:sldId id="259" r:id="rId3"/>
    <p:sldId id="2147197778" r:id="rId4"/>
    <p:sldId id="2147197779" r:id="rId5"/>
    <p:sldId id="269" r:id="rId6"/>
    <p:sldId id="2147197783" r:id="rId7"/>
    <p:sldId id="2147197781" r:id="rId8"/>
    <p:sldId id="2147197782" r:id="rId9"/>
    <p:sldId id="2147197780" r:id="rId10"/>
    <p:sldId id="2147197784" r:id="rId11"/>
    <p:sldId id="272" r:id="rId12"/>
    <p:sldId id="266" r:id="rId13"/>
    <p:sldId id="2147197777" r:id="rId14"/>
    <p:sldId id="21471977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B9"/>
    <a:srgbClr val="FCE32D"/>
    <a:srgbClr val="F8E12B"/>
    <a:srgbClr val="0091B9"/>
    <a:srgbClr val="A72931"/>
    <a:srgbClr val="B6B6B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 autoAdjust="0"/>
    <p:restoredTop sz="90917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1027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6/4/2023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Top-</a:t>
            </a:r>
            <a:r>
              <a:rPr lang="nb-NO" dirty="0" err="1"/>
              <a:t>down</a:t>
            </a:r>
            <a:r>
              <a:rPr lang="nb-NO" dirty="0"/>
              <a:t> and </a:t>
            </a:r>
            <a:r>
              <a:rPr lang="nb-NO" dirty="0" err="1"/>
              <a:t>bottom</a:t>
            </a:r>
            <a:r>
              <a:rPr lang="nb-NO" dirty="0"/>
              <a:t>-up </a:t>
            </a:r>
            <a:r>
              <a:rPr lang="nb-NO" dirty="0" err="1"/>
              <a:t>approach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0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023E6BA-23E0-B14D-BA05-838D9D6B9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0" y="5177872"/>
            <a:ext cx="12192000" cy="1680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220683"/>
            <a:ext cx="12192000" cy="101203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F2F40C-ED5D-834C-9CD7-95ABF42AD53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</a:t>
            </a:r>
          </a:p>
        </p:txBody>
      </p:sp>
    </p:spTree>
    <p:extLst>
      <p:ext uri="{BB962C8B-B14F-4D97-AF65-F5344CB8AC3E}">
        <p14:creationId xmlns:p14="http://schemas.microsoft.com/office/powerpoint/2010/main" val="36018221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99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ED17314-D11B-0040-93D3-F3783BA69A7E}"/>
              </a:ext>
            </a:extLst>
          </p:cNvPr>
          <p:cNvSpPr/>
          <p:nvPr userDrawn="1"/>
        </p:nvSpPr>
        <p:spPr>
          <a:xfrm>
            <a:off x="0" y="1273521"/>
            <a:ext cx="12192000" cy="1153393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01A3D-B566-DE4F-9A82-F861D2D7248E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7103D9-5FDB-2B4B-AB96-AC35E5354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ABAB78-9458-0E40-90D3-A9566B8F11BD}"/>
              </a:ext>
            </a:extLst>
          </p:cNvPr>
          <p:cNvSpPr/>
          <p:nvPr userDrawn="1"/>
        </p:nvSpPr>
        <p:spPr>
          <a:xfrm>
            <a:off x="0" y="5273948"/>
            <a:ext cx="12192000" cy="1609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kstvak 1">
            <a:extLst>
              <a:ext uri="{FF2B5EF4-FFF2-40B4-BE49-F238E27FC236}">
                <a16:creationId xmlns:a16="http://schemas.microsoft.com/office/drawing/2014/main" id="{17FB4D4F-49AD-8044-B66E-BAD6B0B55D10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www.devdays.com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E10-8ECE-3647-A15A-02C2B5F4D602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A263E3-08BC-484D-8126-E67DCAF53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266931-0A4D-5809-5AEE-7D84B783D1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336A08-73CE-B0D6-1DC4-EB138963DB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-10821" y="5408260"/>
            <a:ext cx="12192000" cy="1932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89104"/>
            <a:ext cx="12192000" cy="1245362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957609"/>
            <a:ext cx="12192000" cy="5242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58943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76625" y="5492950"/>
            <a:ext cx="982996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2BA44F-2959-47F1-9EE7-D2DCE5FBB6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321" y="2379630"/>
            <a:ext cx="12152536" cy="302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BF78-AD72-AA7C-9E6F-0295612AE8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53FF3D-BF19-F547-9280-3D6979814101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91AF0B-59AE-86EF-B941-D896DE70B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76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7789B-C3FF-314F-8C50-BFB1BFE41AAA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887CA-1123-FD43-AA8E-E850FDD5A1F3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11184F-6B3D-F843-8389-12C58301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CCBD155-CB4E-4A49-A849-611ACAE44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863CE21-F095-6741-B329-0E930A8E2D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A2533-EEDB-A146-AA25-C45944D20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9E98F4-AF88-AA4D-8AC4-48339E5C79D1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81D21-24A1-3747-A437-41E06E98C60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4234E1-E03A-CC96-4ED2-F0FC7B7967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03DAE-CD88-0F45-B87B-89C847FB3E32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E77C02-D76A-E34C-9F11-4F8B957EC652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77A87-5BFF-A44E-B689-24BD7E3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E0882F8-1F9B-C74A-A799-05D7B2920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05ACD7-2426-8158-6AE9-FC7C83ED30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73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EB611-E966-ED40-A3D2-BEB861809B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612601" y="2908940"/>
            <a:ext cx="4643392" cy="1040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26C72-08D0-F52F-D319-E8B566F3AE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86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2A908-AFBD-C5D7-3BA4-20BE2770ED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86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3" r:id="rId2"/>
    <p:sldLayoutId id="2147483656" r:id="rId3"/>
    <p:sldLayoutId id="2147483652" r:id="rId4"/>
    <p:sldLayoutId id="2147483670" r:id="rId5"/>
    <p:sldLayoutId id="2147483651" r:id="rId6"/>
    <p:sldLayoutId id="2147483669" r:id="rId7"/>
    <p:sldLayoutId id="2147483671" r:id="rId8"/>
    <p:sldLayoutId id="2147483672" r:id="rId9"/>
    <p:sldLayoutId id="2147483674" r:id="rId1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21EC9-6E75-C545-B963-5CB477A5F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HL7 FHIR in Norway </a:t>
            </a:r>
            <a:r>
              <a:rPr lang="nb-NO" dirty="0" err="1"/>
              <a:t>lessons</a:t>
            </a:r>
            <a:r>
              <a:rPr lang="nb-NO" dirty="0"/>
              <a:t> </a:t>
            </a:r>
            <a:r>
              <a:rPr lang="nb-NO" dirty="0" err="1"/>
              <a:t>learned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CD332-194B-114E-8096-42030A6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Thomas Tveit Rosenlund, The Norwegian </a:t>
            </a:r>
            <a:r>
              <a:rPr lang="nb-NO" dirty="0" err="1"/>
              <a:t>Directorate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health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791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9663BF-AA97-5FFC-A96A-263BA055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Using FHIR in </a:t>
            </a:r>
            <a:r>
              <a:rPr lang="nb-NO" dirty="0" err="1"/>
              <a:t>solutions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50AFD07-7A52-6B82-B179-F24B050F3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Grafikk 3" descr="Puslespillbiter">
            <a:extLst>
              <a:ext uri="{FF2B5EF4-FFF2-40B4-BE49-F238E27FC236}">
                <a16:creationId xmlns:a16="http://schemas.microsoft.com/office/drawing/2014/main" id="{C8BF5442-7682-3AD7-C6E3-A9996F4F5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4316" y="719585"/>
            <a:ext cx="1149223" cy="11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4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02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4CC818-BC74-B84F-A2E4-6C01F1EA2198}"/>
              </a:ext>
            </a:extLst>
          </p:cNvPr>
          <p:cNvSpPr/>
          <p:nvPr/>
        </p:nvSpPr>
        <p:spPr>
          <a:xfrm>
            <a:off x="0" y="714554"/>
            <a:ext cx="12192000" cy="2606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algn="ctr" defTabSz="914056">
              <a:defRPr/>
            </a:pP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nb-NO" sz="3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42692" y="2628939"/>
            <a:ext cx="2052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Investigate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&amp; design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69000" y="955587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Develop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Realize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42714" y="988691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Test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Evaluate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Standardize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265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Behov og krav</a:t>
            </a: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77467" y="279469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Utrede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39136" y="933140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Utvikle</a:t>
            </a: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Realisere</a:t>
            </a: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21172" y="939279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Utprøve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Evaluere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Normere</a:t>
            </a:r>
          </a:p>
        </p:txBody>
      </p:sp>
    </p:spTree>
    <p:extLst>
      <p:ext uri="{BB962C8B-B14F-4D97-AF65-F5344CB8AC3E}">
        <p14:creationId xmlns:p14="http://schemas.microsoft.com/office/powerpoint/2010/main" val="224832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4821196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Thomas Tveit Rosenlund</a:t>
            </a:r>
          </a:p>
          <a:p>
            <a:r>
              <a:rPr lang="en-US" dirty="0"/>
              <a:t>Senior </a:t>
            </a:r>
            <a:r>
              <a:rPr lang="en-US" dirty="0" err="1"/>
              <a:t>advicer</a:t>
            </a:r>
            <a:r>
              <a:rPr lang="en-US" dirty="0"/>
              <a:t> employed at the Norwegian directorate of e-health</a:t>
            </a:r>
          </a:p>
          <a:p>
            <a:r>
              <a:rPr lang="en-US" dirty="0"/>
              <a:t>Enterprise architect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9D21E76-4A4C-ABF1-D795-7AC23A54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630" y="1487119"/>
            <a:ext cx="4711436" cy="44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83E9E449-6157-8FD5-9382-6B7893B8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895" y="1172946"/>
            <a:ext cx="3664790" cy="4365937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D678A987-ABC3-A179-4183-95AB8AB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1DBE1D5-E404-1800-2291-B803203DF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6707294" cy="4225143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for FHIR profiling and </a:t>
            </a:r>
            <a:r>
              <a:rPr lang="nb-NO" dirty="0" err="1"/>
              <a:t>governance</a:t>
            </a:r>
            <a:endParaRPr lang="nb-NO" dirty="0"/>
          </a:p>
          <a:p>
            <a:r>
              <a:rPr lang="nb-NO" dirty="0"/>
              <a:t>Method for </a:t>
            </a:r>
            <a:r>
              <a:rPr lang="nb-NO" dirty="0" err="1"/>
              <a:t>development</a:t>
            </a:r>
            <a:endParaRPr lang="nb-NO" dirty="0"/>
          </a:p>
          <a:p>
            <a:r>
              <a:rPr lang="nb-NO" dirty="0" err="1"/>
              <a:t>Guidance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</a:t>
            </a:r>
          </a:p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  <a:p>
            <a:r>
              <a:rPr lang="nb-NO" dirty="0" err="1"/>
              <a:t>Standardization</a:t>
            </a:r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FHIR in </a:t>
            </a:r>
            <a:r>
              <a:rPr lang="nb-NO" dirty="0" err="1"/>
              <a:t>solutions</a:t>
            </a:r>
            <a:endParaRPr lang="nb-NO" dirty="0"/>
          </a:p>
        </p:txBody>
      </p:sp>
      <p:pic>
        <p:nvPicPr>
          <p:cNvPr id="5" name="Grafikk 4" descr="Strategiplan med heldekkende fyll">
            <a:extLst>
              <a:ext uri="{FF2B5EF4-FFF2-40B4-BE49-F238E27FC236}">
                <a16:creationId xmlns:a16="http://schemas.microsoft.com/office/drawing/2014/main" id="{61106311-6C41-9768-0AC5-E274B49C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9457" y="1686954"/>
            <a:ext cx="1149225" cy="1149225"/>
          </a:xfrm>
          <a:prstGeom prst="rect">
            <a:avLst/>
          </a:prstGeom>
        </p:spPr>
      </p:pic>
      <p:pic>
        <p:nvPicPr>
          <p:cNvPr id="7" name="Grafikk 6" descr="Sirkler med piler med heldekkende fyll">
            <a:extLst>
              <a:ext uri="{FF2B5EF4-FFF2-40B4-BE49-F238E27FC236}">
                <a16:creationId xmlns:a16="http://schemas.microsoft.com/office/drawing/2014/main" id="{C6F5BE7C-2B33-9AF8-1819-10DA8F1FA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3923" y="1686955"/>
            <a:ext cx="1149225" cy="1149225"/>
          </a:xfrm>
          <a:prstGeom prst="rect">
            <a:avLst/>
          </a:prstGeom>
        </p:spPr>
      </p:pic>
      <p:pic>
        <p:nvPicPr>
          <p:cNvPr id="9" name="Grafikk 8" descr="Kompass med heldekkende fyll">
            <a:extLst>
              <a:ext uri="{FF2B5EF4-FFF2-40B4-BE49-F238E27FC236}">
                <a16:creationId xmlns:a16="http://schemas.microsoft.com/office/drawing/2014/main" id="{EA79DD89-56A7-77D5-5EAD-B10C31AFC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53924" y="3171752"/>
            <a:ext cx="1149224" cy="1149224"/>
          </a:xfrm>
          <a:prstGeom prst="rect">
            <a:avLst/>
          </a:prstGeom>
        </p:spPr>
      </p:pic>
      <p:pic>
        <p:nvPicPr>
          <p:cNvPr id="13" name="Grafikk 12" descr="Gruppe idédugnad med heldekkende fyll">
            <a:extLst>
              <a:ext uri="{FF2B5EF4-FFF2-40B4-BE49-F238E27FC236}">
                <a16:creationId xmlns:a16="http://schemas.microsoft.com/office/drawing/2014/main" id="{0042736D-9B56-5C02-20B2-A89241BA4A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9454" y="3160071"/>
            <a:ext cx="1149226" cy="1149226"/>
          </a:xfrm>
          <a:prstGeom prst="rect">
            <a:avLst/>
          </a:prstGeom>
        </p:spPr>
      </p:pic>
      <p:pic>
        <p:nvPicPr>
          <p:cNvPr id="10" name="Grafikk 9" descr="Puslespillbiter">
            <a:extLst>
              <a:ext uri="{FF2B5EF4-FFF2-40B4-BE49-F238E27FC236}">
                <a16:creationId xmlns:a16="http://schemas.microsoft.com/office/drawing/2014/main" id="{2E245248-2946-E178-7ED5-9443212E51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9454" y="4518852"/>
            <a:ext cx="1149223" cy="1149223"/>
          </a:xfrm>
          <a:prstGeom prst="rect">
            <a:avLst/>
          </a:prstGeom>
        </p:spPr>
      </p:pic>
      <p:pic>
        <p:nvPicPr>
          <p:cNvPr id="14" name="Grafikk 13" descr="Diplomrull">
            <a:extLst>
              <a:ext uri="{FF2B5EF4-FFF2-40B4-BE49-F238E27FC236}">
                <a16:creationId xmlns:a16="http://schemas.microsoft.com/office/drawing/2014/main" id="{8627DDD3-669D-527B-30BB-E29155A2C8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53923" y="4656548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DBD2BC-6E31-886F-0DC5-A006C41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Profiling </a:t>
            </a:r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DA343DD-40E1-21E0-9E72-1C074B67C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4913871" cy="4225143"/>
          </a:xfrm>
        </p:spPr>
        <p:txBody>
          <a:bodyPr/>
          <a:lstStyle/>
          <a:p>
            <a:r>
              <a:rPr lang="nb-NO" dirty="0"/>
              <a:t>Top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governance</a:t>
            </a:r>
            <a:r>
              <a:rPr lang="nb-NO" dirty="0"/>
              <a:t> and </a:t>
            </a:r>
            <a:r>
              <a:rPr lang="nb-NO" dirty="0" err="1"/>
              <a:t>development</a:t>
            </a:r>
            <a:r>
              <a:rPr lang="nb-NO" dirty="0"/>
              <a:t> for FHIR </a:t>
            </a:r>
            <a:r>
              <a:rPr lang="nb-NO" dirty="0" err="1"/>
              <a:t>development</a:t>
            </a:r>
            <a:r>
              <a:rPr lang="nb-NO" dirty="0"/>
              <a:t> in Norway</a:t>
            </a:r>
          </a:p>
          <a:p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builds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collection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-basis)</a:t>
            </a:r>
          </a:p>
          <a:p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developed</a:t>
            </a:r>
            <a:r>
              <a:rPr lang="nb-NO" dirty="0"/>
              <a:t> as </a:t>
            </a:r>
            <a:r>
              <a:rPr lang="nb-NO" dirty="0" err="1"/>
              <a:t>needed</a:t>
            </a:r>
            <a:endParaRPr lang="nb-NO" dirty="0"/>
          </a:p>
          <a:p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made</a:t>
            </a:r>
            <a:r>
              <a:rPr lang="nb-NO" dirty="0"/>
              <a:t> by </a:t>
            </a:r>
            <a:r>
              <a:rPr lang="nb-NO" dirty="0" err="1"/>
              <a:t>everyone</a:t>
            </a:r>
            <a:endParaRPr lang="nb-NO" dirty="0"/>
          </a:p>
        </p:txBody>
      </p:sp>
      <p:pic>
        <p:nvPicPr>
          <p:cNvPr id="20" name="Bilde 19">
            <a:extLst>
              <a:ext uri="{FF2B5EF4-FFF2-40B4-BE49-F238E27FC236}">
                <a16:creationId xmlns:a16="http://schemas.microsoft.com/office/drawing/2014/main" id="{9167F262-7966-6E00-B72B-ED923983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049" y="1805657"/>
            <a:ext cx="5985408" cy="3906605"/>
          </a:xfrm>
          <a:prstGeom prst="rect">
            <a:avLst/>
          </a:prstGeom>
        </p:spPr>
      </p:pic>
      <p:pic>
        <p:nvPicPr>
          <p:cNvPr id="4" name="Grafikk 3" descr="Strategiplan med heldekkende fyll">
            <a:extLst>
              <a:ext uri="{FF2B5EF4-FFF2-40B4-BE49-F238E27FC236}">
                <a16:creationId xmlns:a16="http://schemas.microsoft.com/office/drawing/2014/main" id="{56DF699A-F3C6-2291-EFAF-34343512B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3732" y="656432"/>
            <a:ext cx="1149225" cy="11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9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 no-domain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4B34CE1-59E1-1458-CC68-57392682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5409" y="970927"/>
            <a:ext cx="6616591" cy="5222903"/>
          </a:xfrm>
          <a:prstGeom prst="rect">
            <a:avLst/>
          </a:prstGeom>
        </p:spPr>
      </p:pic>
      <p:pic>
        <p:nvPicPr>
          <p:cNvPr id="3" name="Grafikk 2" descr="Sirkler med piler med heldekkende fyll">
            <a:extLst>
              <a:ext uri="{FF2B5EF4-FFF2-40B4-BE49-F238E27FC236}">
                <a16:creationId xmlns:a16="http://schemas.microsoft.com/office/drawing/2014/main" id="{7667CB53-BCC2-9945-C121-0D789CC6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465" y="912506"/>
            <a:ext cx="1149225" cy="11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98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AD031-5134-B6FB-581F-00CDE07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591A09-F4B7-163A-6591-435A76E59E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Mostly</a:t>
            </a:r>
            <a:r>
              <a:rPr lang="nb-NO" dirty="0"/>
              <a:t> </a:t>
            </a:r>
            <a:r>
              <a:rPr lang="nb-NO" dirty="0" err="1"/>
              <a:t>organized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HL7 Norway</a:t>
            </a:r>
          </a:p>
          <a:p>
            <a:pPr lvl="1"/>
            <a:r>
              <a:rPr lang="nb-NO" dirty="0"/>
              <a:t>Workshops base and </a:t>
            </a:r>
            <a:r>
              <a:rPr lang="nb-NO" dirty="0" err="1"/>
              <a:t>domain</a:t>
            </a:r>
            <a:r>
              <a:rPr lang="nb-NO" dirty="0"/>
              <a:t> profiling</a:t>
            </a:r>
          </a:p>
          <a:p>
            <a:pPr lvl="1"/>
            <a:r>
              <a:rPr lang="nb-NO" dirty="0"/>
              <a:t>Courses in FHIR and profiling</a:t>
            </a:r>
          </a:p>
          <a:p>
            <a:pPr lvl="1"/>
            <a:endParaRPr lang="nb-NO" dirty="0"/>
          </a:p>
          <a:p>
            <a:r>
              <a:rPr lang="nb-NO" dirty="0"/>
              <a:t>The Norwegian FHIR forum (</a:t>
            </a:r>
            <a:r>
              <a:rPr lang="nb-NO" dirty="0" err="1"/>
              <a:t>aka</a:t>
            </a:r>
            <a:r>
              <a:rPr lang="nb-NO" dirty="0"/>
              <a:t> «fagforum»)</a:t>
            </a:r>
          </a:p>
          <a:p>
            <a:pPr lvl="1"/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six</a:t>
            </a:r>
            <a:r>
              <a:rPr lang="nb-NO" dirty="0"/>
              <a:t> </a:t>
            </a:r>
            <a:r>
              <a:rPr lang="nb-NO" dirty="0" err="1"/>
              <a:t>meetins</a:t>
            </a:r>
            <a:r>
              <a:rPr lang="nb-NO" dirty="0"/>
              <a:t> a </a:t>
            </a:r>
            <a:r>
              <a:rPr lang="nb-NO" dirty="0" err="1"/>
              <a:t>year</a:t>
            </a:r>
            <a:endParaRPr lang="nb-NO" dirty="0"/>
          </a:p>
          <a:p>
            <a:pPr lvl="1"/>
            <a:r>
              <a:rPr lang="nb-NO" dirty="0"/>
              <a:t>Open </a:t>
            </a:r>
            <a:r>
              <a:rPr lang="nb-NO" dirty="0" err="1"/>
              <a:t>disussions</a:t>
            </a:r>
            <a:r>
              <a:rPr lang="nb-NO" dirty="0"/>
              <a:t> and </a:t>
            </a:r>
            <a:r>
              <a:rPr lang="nb-NO" dirty="0" err="1"/>
              <a:t>lectures</a:t>
            </a:r>
            <a:r>
              <a:rPr lang="nb-NO" dirty="0"/>
              <a:t> from </a:t>
            </a:r>
            <a:r>
              <a:rPr lang="nb-NO" dirty="0" err="1"/>
              <a:t>vendors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</p:txBody>
      </p:sp>
      <p:pic>
        <p:nvPicPr>
          <p:cNvPr id="4" name="Grafikk 3" descr="Gruppe idédugnad med heldekkende fyll">
            <a:extLst>
              <a:ext uri="{FF2B5EF4-FFF2-40B4-BE49-F238E27FC236}">
                <a16:creationId xmlns:a16="http://schemas.microsoft.com/office/drawing/2014/main" id="{3D6CD9B5-0CC4-AF04-4DC7-FD6267CDB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922" y="635621"/>
            <a:ext cx="1149226" cy="1149226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B243E71-8375-EB1A-0484-5417D53FFC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B7B9B8"/>
              </a:clrFrom>
              <a:clrTo>
                <a:srgbClr val="B7B9B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222942"/>
            <a:ext cx="5604456" cy="9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5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FCB8FE-D722-285B-2922-B636BB32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Guideance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7576DF-A867-CE3A-71A1-5FF250EE3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6406167" cy="4225143"/>
          </a:xfrm>
        </p:spPr>
        <p:txBody>
          <a:bodyPr/>
          <a:lstStyle/>
          <a:p>
            <a:r>
              <a:rPr lang="nb-NO" dirty="0" err="1"/>
              <a:t>Ongoing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documenting</a:t>
            </a:r>
            <a:r>
              <a:rPr lang="nb-NO" dirty="0"/>
              <a:t> best-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using</a:t>
            </a:r>
            <a:r>
              <a:rPr lang="nb-NO" dirty="0"/>
              <a:t> FHIR in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realm</a:t>
            </a:r>
            <a:endParaRPr lang="nb-NO" dirty="0"/>
          </a:p>
          <a:p>
            <a:pPr lvl="1"/>
            <a:r>
              <a:rPr lang="nb-NO" dirty="0"/>
              <a:t>Rules for profiling</a:t>
            </a:r>
          </a:p>
          <a:p>
            <a:pPr lvl="1"/>
            <a:r>
              <a:rPr lang="nb-NO" dirty="0" err="1"/>
              <a:t>Pointing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places</a:t>
            </a:r>
            <a:endParaRPr lang="nb-NO" dirty="0"/>
          </a:p>
          <a:p>
            <a:pPr lvl="1"/>
            <a:r>
              <a:rPr lang="nb-NO" dirty="0" err="1"/>
              <a:t>Coding</a:t>
            </a:r>
            <a:r>
              <a:rPr lang="nb-NO" dirty="0"/>
              <a:t> and </a:t>
            </a:r>
            <a:r>
              <a:rPr lang="nb-NO" dirty="0" err="1"/>
              <a:t>terminology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norwegian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…</a:t>
            </a:r>
          </a:p>
          <a:p>
            <a:endParaRPr lang="nb-NO" dirty="0"/>
          </a:p>
        </p:txBody>
      </p:sp>
      <p:pic>
        <p:nvPicPr>
          <p:cNvPr id="4" name="Grafikk 3" descr="Kompass med heldekkende fyll">
            <a:extLst>
              <a:ext uri="{FF2B5EF4-FFF2-40B4-BE49-F238E27FC236}">
                <a16:creationId xmlns:a16="http://schemas.microsoft.com/office/drawing/2014/main" id="{5598405D-D7EC-C729-0C00-318595087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5890" y="781261"/>
            <a:ext cx="1149224" cy="11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77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663933-6B2F-9E8C-773D-6A15D21F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Standardization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F0DCA1-E3B4-7931-65BA-06B625E85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endParaRPr lang="nb-NO" dirty="0"/>
          </a:p>
          <a:p>
            <a:r>
              <a:rPr lang="nb-NO" dirty="0"/>
              <a:t>Guideline for standardisering av API </a:t>
            </a:r>
            <a:r>
              <a:rPr lang="nb-NO" dirty="0" err="1"/>
              <a:t>using</a:t>
            </a:r>
            <a:r>
              <a:rPr lang="nb-NO" dirty="0"/>
              <a:t> HL7 FHIR</a:t>
            </a:r>
          </a:p>
          <a:p>
            <a:r>
              <a:rPr lang="nb-NO" dirty="0"/>
              <a:t>Retningslinje for bruk av SMART </a:t>
            </a:r>
            <a:r>
              <a:rPr lang="nb-NO" dirty="0" err="1"/>
              <a:t>on</a:t>
            </a:r>
            <a:r>
              <a:rPr lang="nb-NO" dirty="0"/>
              <a:t> FHIR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In </a:t>
            </a:r>
            <a:r>
              <a:rPr lang="nb-NO" dirty="0" err="1"/>
              <a:t>development</a:t>
            </a:r>
            <a:r>
              <a:rPr lang="nb-NO" dirty="0"/>
              <a:t>: Norwegian </a:t>
            </a:r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endParaRPr lang="nb-NO" dirty="0"/>
          </a:p>
          <a:p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988A79E7-FAC3-2E1B-A9DC-385897B7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3923" y="785245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60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915681-E2C1-A3F4-D8A6-E42E67C9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AA1DDD9-D564-F2BF-A026-191172D72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Suggestive not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rules</a:t>
            </a:r>
            <a:endParaRPr lang="nb-NO" dirty="0"/>
          </a:p>
          <a:p>
            <a:r>
              <a:rPr lang="nb-NO" dirty="0"/>
              <a:t>Best 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in Norway </a:t>
            </a:r>
            <a:r>
              <a:rPr lang="nb-NO" dirty="0" err="1"/>
              <a:t>integrated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for person/</a:t>
            </a:r>
            <a:r>
              <a:rPr lang="nb-NO" dirty="0" err="1"/>
              <a:t>patients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r>
              <a:rPr lang="nb-NO" dirty="0" err="1"/>
              <a:t>Coding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HealthcareProfessional</a:t>
            </a:r>
            <a:r>
              <a:rPr lang="nb-NO" dirty="0"/>
              <a:t> </a:t>
            </a:r>
            <a:r>
              <a:rPr lang="nb-NO" dirty="0" err="1"/>
              <a:t>qualification</a:t>
            </a:r>
            <a:r>
              <a:rPr lang="nb-NO" dirty="0"/>
              <a:t> and </a:t>
            </a:r>
            <a:r>
              <a:rPr lang="nb-NO" dirty="0" err="1"/>
              <a:t>role</a:t>
            </a:r>
            <a:endParaRPr lang="nb-NO" dirty="0"/>
          </a:p>
          <a:p>
            <a:pPr lvl="1"/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RelatedPerson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Organizations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EA36BBDB-C1BC-A962-98DE-079CC6AC0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6424" y="851996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90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18270</TotalTime>
  <Words>271</Words>
  <Application>Microsoft Office PowerPoint</Application>
  <PresentationFormat>Widescreen</PresentationFormat>
  <Paragraphs>68</Paragraphs>
  <Slides>14</Slides>
  <Notes>1</Notes>
  <HiddenSlides>2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Open Sans</vt:lpstr>
      <vt:lpstr>Office Theme</vt:lpstr>
      <vt:lpstr>Thomas Tveit Rosenlund, The Norwegian Directorate of e-health</vt:lpstr>
      <vt:lpstr>Who am I?</vt:lpstr>
      <vt:lpstr>Overview</vt:lpstr>
      <vt:lpstr>Profiling strategy</vt:lpstr>
      <vt:lpstr>Method no-domain</vt:lpstr>
      <vt:lpstr>Building the FHIR community</vt:lpstr>
      <vt:lpstr>Guideance</vt:lpstr>
      <vt:lpstr>Standardization</vt:lpstr>
      <vt:lpstr>Norwegian base profiles</vt:lpstr>
      <vt:lpstr>Using FHIR in solutions</vt:lpstr>
      <vt:lpstr>Q&amp;A</vt:lpstr>
      <vt:lpstr>PowerPoint-presentasjon</vt:lpstr>
      <vt:lpstr>PowerPoint-presentasjon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Thomas Rosenlund</cp:lastModifiedBy>
  <cp:revision>311</cp:revision>
  <dcterms:created xsi:type="dcterms:W3CDTF">2017-07-13T07:33:22Z</dcterms:created>
  <dcterms:modified xsi:type="dcterms:W3CDTF">2023-06-04T19:15:59Z</dcterms:modified>
  <cp:category/>
</cp:coreProperties>
</file>