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59" r:id="rId3"/>
    <p:sldId id="2147197778" r:id="rId4"/>
    <p:sldId id="2147197779" r:id="rId5"/>
    <p:sldId id="269" r:id="rId6"/>
    <p:sldId id="2147197783" r:id="rId7"/>
    <p:sldId id="2147197781" r:id="rId8"/>
    <p:sldId id="2147197782" r:id="rId9"/>
    <p:sldId id="2147197780" r:id="rId10"/>
    <p:sldId id="2147197784" r:id="rId11"/>
    <p:sldId id="272" r:id="rId12"/>
    <p:sldId id="266" r:id="rId13"/>
    <p:sldId id="2147197777" r:id="rId14"/>
    <p:sldId id="21471977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95101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1061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adress</a:t>
            </a:r>
            <a:r>
              <a:rPr lang="nb-NO" dirty="0"/>
              <a:t> is </a:t>
            </a:r>
            <a:r>
              <a:rPr lang="nb-NO" dirty="0" err="1"/>
              <a:t>connected</a:t>
            </a:r>
            <a:r>
              <a:rPr lang="nb-NO" dirty="0"/>
              <a:t> to Norwegian </a:t>
            </a:r>
            <a:r>
              <a:rPr lang="nb-NO" dirty="0" err="1"/>
              <a:t>property</a:t>
            </a:r>
            <a:r>
              <a:rPr lang="nb-NO" dirty="0"/>
              <a:t> </a:t>
            </a:r>
            <a:r>
              <a:rPr lang="nb-NO" dirty="0" err="1"/>
              <a:t>information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8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63BF-AA97-5FFC-A96A-263BA05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FHIR in </a:t>
            </a:r>
            <a:r>
              <a:rPr lang="nb-NO" dirty="0" err="1"/>
              <a:t>solutions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0AFD07-7A52-6B82-B179-F24B050F3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have </a:t>
            </a:r>
            <a:r>
              <a:rPr lang="nb-NO" dirty="0" err="1"/>
              <a:t>developed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endParaRPr lang="nb-NO" dirty="0"/>
          </a:p>
          <a:p>
            <a:pPr lvl="1"/>
            <a:r>
              <a:rPr lang="nb-NO" dirty="0"/>
              <a:t>Central </a:t>
            </a:r>
            <a:r>
              <a:rPr lang="nb-NO" dirty="0" err="1"/>
              <a:t>medication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(SFM)</a:t>
            </a:r>
          </a:p>
          <a:p>
            <a:pPr lvl="1"/>
            <a:r>
              <a:rPr lang="nb-NO" dirty="0"/>
              <a:t>The Personal Connected Health and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hub</a:t>
            </a:r>
            <a:r>
              <a:rPr lang="nb-NO" dirty="0"/>
              <a:t> (VKP)</a:t>
            </a:r>
          </a:p>
          <a:p>
            <a:pPr lvl="1"/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(kritisk info kjernejournal)</a:t>
            </a:r>
          </a:p>
          <a:p>
            <a:pPr lvl="1"/>
            <a:r>
              <a:rPr lang="nb-NO" dirty="0" err="1"/>
              <a:t>Helsenorge</a:t>
            </a:r>
            <a:r>
              <a:rPr lang="nb-NO" dirty="0"/>
              <a:t> offers </a:t>
            </a:r>
            <a:r>
              <a:rPr lang="nb-NO" dirty="0" err="1"/>
              <a:t>several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r>
              <a:rPr lang="nb-NO" dirty="0"/>
              <a:t> (</a:t>
            </a:r>
            <a:r>
              <a:rPr lang="nb-NO" dirty="0" err="1"/>
              <a:t>Helsenorge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Lab </a:t>
            </a:r>
            <a:r>
              <a:rPr lang="nb-NO" dirty="0" err="1"/>
              <a:t>results</a:t>
            </a:r>
            <a:r>
              <a:rPr lang="nb-NO" dirty="0"/>
              <a:t> (Pasientens prøvesvar)</a:t>
            </a:r>
          </a:p>
          <a:p>
            <a:pPr marL="457200" lvl="1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notice</a:t>
            </a:r>
            <a:endParaRPr lang="nb-NO" dirty="0"/>
          </a:p>
          <a:p>
            <a:pPr lvl="1"/>
            <a:r>
              <a:rPr lang="nb-NO" dirty="0"/>
              <a:t>Vital </a:t>
            </a:r>
            <a:r>
              <a:rPr lang="nb-NO" dirty="0" err="1"/>
              <a:t>signs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</a:t>
            </a:r>
            <a:r>
              <a:rPr lang="nb-NO" dirty="0" err="1"/>
              <a:t>domain</a:t>
            </a:r>
            <a:r>
              <a:rPr lang="nb-NO" dirty="0"/>
              <a:t>-vital-</a:t>
            </a:r>
            <a:r>
              <a:rPr lang="nb-NO" dirty="0" err="1"/>
              <a:t>signs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CarePlan</a:t>
            </a:r>
            <a:r>
              <a:rPr lang="nb-NO" dirty="0"/>
              <a:t> is in pilot (DBEP)</a:t>
            </a:r>
          </a:p>
          <a:p>
            <a:pPr lvl="1"/>
            <a:r>
              <a:rPr lang="nb-NO" dirty="0" err="1"/>
              <a:t>Colonoscopy</a:t>
            </a:r>
            <a:r>
              <a:rPr lang="nb-NO" dirty="0"/>
              <a:t> report</a:t>
            </a:r>
          </a:p>
          <a:p>
            <a:pPr lvl="1"/>
            <a:endParaRPr lang="nb-NO" dirty="0"/>
          </a:p>
        </p:txBody>
      </p:sp>
      <p:pic>
        <p:nvPicPr>
          <p:cNvPr id="4" name="Grafikk 3" descr="Puslespillbiter">
            <a:extLst>
              <a:ext uri="{FF2B5EF4-FFF2-40B4-BE49-F238E27FC236}">
                <a16:creationId xmlns:a16="http://schemas.microsoft.com/office/drawing/2014/main" id="{C8BF5442-7682-3AD7-C6E3-A9996F4F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4316" y="719585"/>
            <a:ext cx="1149223" cy="1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lassholder for innhold 5">
            <a:extLst>
              <a:ext uri="{FF2B5EF4-FFF2-40B4-BE49-F238E27FC236}">
                <a16:creationId xmlns:a16="http://schemas.microsoft.com/office/drawing/2014/main" id="{5A7583C4-9AED-325B-EBFD-DF77C1F9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22" y="700390"/>
            <a:ext cx="2707279" cy="56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30" y="1487119"/>
            <a:ext cx="4711436" cy="44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3E9E449-6157-8FD5-9382-6B7893B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95" y="1172946"/>
            <a:ext cx="3664790" cy="43659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</a:t>
            </a:r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457" y="1686954"/>
            <a:ext cx="1149225" cy="1149225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3923" y="1686955"/>
            <a:ext cx="1149225" cy="1149225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3924" y="3171752"/>
            <a:ext cx="1149224" cy="1149224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454" y="3160071"/>
            <a:ext cx="1149226" cy="1149226"/>
          </a:xfrm>
          <a:prstGeom prst="rect">
            <a:avLst/>
          </a:prstGeom>
        </p:spPr>
      </p:pic>
      <p:pic>
        <p:nvPicPr>
          <p:cNvPr id="10" name="Grafikk 9" descr="Puslespillbiter">
            <a:extLst>
              <a:ext uri="{FF2B5EF4-FFF2-40B4-BE49-F238E27FC236}">
                <a16:creationId xmlns:a16="http://schemas.microsoft.com/office/drawing/2014/main" id="{2E245248-2946-E178-7ED5-9443212E5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9454" y="4518852"/>
            <a:ext cx="1149223" cy="1149223"/>
          </a:xfrm>
          <a:prstGeom prst="rect">
            <a:avLst/>
          </a:prstGeom>
        </p:spPr>
      </p:pic>
      <p:pic>
        <p:nvPicPr>
          <p:cNvPr id="14" name="Grafikk 13" descr="Diplomrull">
            <a:extLst>
              <a:ext uri="{FF2B5EF4-FFF2-40B4-BE49-F238E27FC236}">
                <a16:creationId xmlns:a16="http://schemas.microsoft.com/office/drawing/2014/main" id="{8627DDD3-669D-527B-30BB-E29155A2C8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3923" y="4656548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4913871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development</a:t>
            </a:r>
            <a:r>
              <a:rPr lang="nb-NO" dirty="0"/>
              <a:t> for FHIR </a:t>
            </a:r>
            <a:r>
              <a:rPr lang="nb-NO" dirty="0" err="1"/>
              <a:t>development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49" y="1805657"/>
            <a:ext cx="5985408" cy="3906605"/>
          </a:xfrm>
          <a:prstGeom prst="rect">
            <a:avLst/>
          </a:prstGeom>
        </p:spPr>
      </p:pic>
      <p:pic>
        <p:nvPicPr>
          <p:cNvPr id="4" name="Grafikk 3" descr="Strategiplan med heldekkende fyll">
            <a:extLst>
              <a:ext uri="{FF2B5EF4-FFF2-40B4-BE49-F238E27FC236}">
                <a16:creationId xmlns:a16="http://schemas.microsoft.com/office/drawing/2014/main" id="{56DF699A-F3C6-2291-EFAF-3434351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732" y="656432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854" y="1395167"/>
            <a:ext cx="6079146" cy="4798663"/>
          </a:xfrm>
          <a:prstGeom prst="rect">
            <a:avLst/>
          </a:prstGeom>
        </p:spPr>
      </p:pic>
      <p:pic>
        <p:nvPicPr>
          <p:cNvPr id="3" name="Grafikk 2" descr="Sirkler med piler med heldekkende fyll">
            <a:extLst>
              <a:ext uri="{FF2B5EF4-FFF2-40B4-BE49-F238E27FC236}">
                <a16:creationId xmlns:a16="http://schemas.microsoft.com/office/drawing/2014/main" id="{7667CB53-BCC2-9945-C121-0D789CC6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465" y="912506"/>
            <a:ext cx="1149225" cy="1149225"/>
          </a:xfrm>
          <a:prstGeom prst="rect">
            <a:avLst/>
          </a:prstGeom>
        </p:spPr>
      </p:pic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BBFCD1BF-E2D0-E754-1604-E2214A39D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97236"/>
            <a:ext cx="5257800" cy="4225143"/>
          </a:xfrm>
        </p:spPr>
        <p:txBody>
          <a:bodyPr/>
          <a:lstStyle/>
          <a:p>
            <a:r>
              <a:rPr lang="nb-NO" dirty="0"/>
              <a:t>Agile </a:t>
            </a:r>
            <a:r>
              <a:rPr lang="nb-NO" dirty="0" err="1"/>
              <a:t>process</a:t>
            </a:r>
            <a:r>
              <a:rPr lang="nb-NO" dirty="0"/>
              <a:t> for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investigation</a:t>
            </a:r>
            <a:r>
              <a:rPr lang="nb-NO" dirty="0"/>
              <a:t> and re-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/>
              <a:t>National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interoperability</a:t>
            </a:r>
            <a:endParaRPr lang="nb-NO" dirty="0"/>
          </a:p>
          <a:p>
            <a:endParaRPr lang="nb-NO" dirty="0"/>
          </a:p>
          <a:p>
            <a:r>
              <a:rPr lang="nb-NO" dirty="0"/>
              <a:t>No-</a:t>
            </a:r>
            <a:r>
              <a:rPr lang="nb-NO" dirty="0" err="1"/>
              <a:t>domain</a:t>
            </a:r>
            <a:r>
              <a:rPr lang="nb-NO" dirty="0"/>
              <a:t> for vital </a:t>
            </a:r>
            <a:r>
              <a:rPr lang="nb-NO" dirty="0" err="1"/>
              <a:t>signs</a:t>
            </a:r>
            <a:r>
              <a:rPr lang="nb-NO" dirty="0"/>
              <a:t> is still in </a:t>
            </a:r>
            <a:r>
              <a:rPr lang="nb-NO" dirty="0" err="1"/>
              <a:t>development</a:t>
            </a:r>
            <a:r>
              <a:rPr lang="nb-NO" dirty="0"/>
              <a:t>..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D031-5134-B6FB-581F-00CDE07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91A09-F4B7-163A-6591-435A76E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Mostly</a:t>
            </a:r>
            <a:r>
              <a:rPr lang="nb-NO" dirty="0"/>
              <a:t>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HL7 Norway</a:t>
            </a:r>
          </a:p>
          <a:p>
            <a:pPr lvl="1"/>
            <a:r>
              <a:rPr lang="nb-NO" dirty="0"/>
              <a:t>Workshops base and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pPr lvl="1"/>
            <a:r>
              <a:rPr lang="nb-NO" dirty="0"/>
              <a:t>Courses in FHIR and profiling</a:t>
            </a:r>
          </a:p>
          <a:p>
            <a:pPr lvl="1"/>
            <a:endParaRPr lang="nb-NO" dirty="0"/>
          </a:p>
          <a:p>
            <a:r>
              <a:rPr lang="nb-NO" dirty="0"/>
              <a:t>The Norwegian FHIR forum (</a:t>
            </a:r>
            <a:r>
              <a:rPr lang="nb-NO" dirty="0" err="1"/>
              <a:t>aka</a:t>
            </a:r>
            <a:r>
              <a:rPr lang="nb-NO" dirty="0"/>
              <a:t> «fagforum»)</a:t>
            </a:r>
          </a:p>
          <a:p>
            <a:pPr lvl="1"/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 a </a:t>
            </a:r>
            <a:r>
              <a:rPr lang="nb-NO" dirty="0" err="1"/>
              <a:t>year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disussions</a:t>
            </a:r>
            <a:r>
              <a:rPr lang="nb-NO" dirty="0"/>
              <a:t> and </a:t>
            </a:r>
            <a:r>
              <a:rPr lang="nb-NO" dirty="0" err="1"/>
              <a:t>lectures</a:t>
            </a:r>
            <a:r>
              <a:rPr lang="nb-NO" dirty="0"/>
              <a:t> from </a:t>
            </a:r>
            <a:r>
              <a:rPr lang="nb-NO" dirty="0" err="1"/>
              <a:t>vendors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4" name="Grafikk 3" descr="Gruppe idédugnad med heldekkende fyll">
            <a:extLst>
              <a:ext uri="{FF2B5EF4-FFF2-40B4-BE49-F238E27FC236}">
                <a16:creationId xmlns:a16="http://schemas.microsoft.com/office/drawing/2014/main" id="{3D6CD9B5-0CC4-AF04-4DC7-FD6267CD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922" y="635621"/>
            <a:ext cx="1149226" cy="114922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B243E71-8375-EB1A-0484-5417D53FFC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22942"/>
            <a:ext cx="5604456" cy="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CB8FE-D722-285B-2922-B636BB3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Guideance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576DF-A867-CE3A-71A1-5FF250EE3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406167" cy="4225143"/>
          </a:xfrm>
        </p:spPr>
        <p:txBody>
          <a:bodyPr/>
          <a:lstStyle/>
          <a:p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documenting</a:t>
            </a:r>
            <a:r>
              <a:rPr lang="nb-NO" dirty="0"/>
              <a:t> best-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endParaRPr lang="nb-NO" dirty="0"/>
          </a:p>
          <a:p>
            <a:pPr lvl="1"/>
            <a:r>
              <a:rPr lang="nb-NO" dirty="0"/>
              <a:t>Rules for profiling</a:t>
            </a:r>
          </a:p>
          <a:p>
            <a:pPr lvl="1"/>
            <a:r>
              <a:rPr lang="nb-NO" dirty="0" err="1"/>
              <a:t>Pointing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places</a:t>
            </a:r>
            <a:r>
              <a:rPr lang="nb-NO" dirty="0"/>
              <a:t> for </a:t>
            </a:r>
            <a:r>
              <a:rPr lang="nb-NO" dirty="0" err="1"/>
              <a:t>research</a:t>
            </a:r>
            <a:endParaRPr lang="nb-NO" dirty="0"/>
          </a:p>
          <a:p>
            <a:pPr lvl="1"/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coding</a:t>
            </a:r>
            <a:r>
              <a:rPr lang="nb-NO" dirty="0"/>
              <a:t> and </a:t>
            </a:r>
            <a:r>
              <a:rPr lang="nb-NO" dirty="0" err="1"/>
              <a:t>terminology</a:t>
            </a:r>
            <a:r>
              <a:rPr lang="nb-NO" dirty="0"/>
              <a:t> is an </a:t>
            </a:r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concern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… (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standardization</a:t>
            </a:r>
            <a:r>
              <a:rPr lang="nb-NO" dirty="0"/>
              <a:t>)</a:t>
            </a:r>
          </a:p>
          <a:p>
            <a:endParaRPr lang="nb-NO" dirty="0"/>
          </a:p>
        </p:txBody>
      </p:sp>
      <p:pic>
        <p:nvPicPr>
          <p:cNvPr id="4" name="Grafikk 3" descr="Kompass med heldekkende fyll">
            <a:extLst>
              <a:ext uri="{FF2B5EF4-FFF2-40B4-BE49-F238E27FC236}">
                <a16:creationId xmlns:a16="http://schemas.microsoft.com/office/drawing/2014/main" id="{5598405D-D7EC-C729-0C00-31859508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702" y="781261"/>
            <a:ext cx="1149224" cy="1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63933-6B2F-9E8C-773D-6A15D21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F0DCA1-E3B4-7931-65BA-06B625E85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  <a:p>
            <a:r>
              <a:rPr lang="nb-NO" dirty="0"/>
              <a:t>Guideline for standardisering av API </a:t>
            </a:r>
            <a:r>
              <a:rPr lang="nb-NO" dirty="0" err="1"/>
              <a:t>using</a:t>
            </a:r>
            <a:r>
              <a:rPr lang="nb-NO" dirty="0"/>
              <a:t> HL7 FHIR</a:t>
            </a:r>
          </a:p>
          <a:p>
            <a:r>
              <a:rPr lang="nb-NO" dirty="0"/>
              <a:t>Guideline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SMART </a:t>
            </a:r>
            <a:r>
              <a:rPr lang="nb-NO" dirty="0" err="1"/>
              <a:t>on</a:t>
            </a:r>
            <a:r>
              <a:rPr lang="nb-NO" dirty="0"/>
              <a:t> FHIR </a:t>
            </a:r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development</a:t>
            </a:r>
            <a:r>
              <a:rPr lang="nb-NO" dirty="0"/>
              <a:t>: Norwegian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988A79E7-FAC3-2E1B-A9DC-385897B7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80902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Suggestive not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rules</a:t>
            </a:r>
            <a:endParaRPr lang="nb-NO" dirty="0"/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is </a:t>
            </a:r>
            <a:r>
              <a:rPr lang="nb-NO" dirty="0" err="1"/>
              <a:t>stated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/>
              <a:t>Norwegian </a:t>
            </a:r>
            <a:r>
              <a:rPr lang="nb-NO" dirty="0" err="1"/>
              <a:t>adress</a:t>
            </a:r>
            <a:r>
              <a:rPr lang="nb-NO" dirty="0"/>
              <a:t> (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middlename</a:t>
            </a:r>
            <a:r>
              <a:rPr lang="nb-NO" dirty="0"/>
              <a:t> is not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HL7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middlename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EA36BBDB-C1BC-A962-98DE-079CC6AC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2910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18397</TotalTime>
  <Words>405</Words>
  <Application>Microsoft Office PowerPoint</Application>
  <PresentationFormat>Widescreen</PresentationFormat>
  <Paragraphs>87</Paragraphs>
  <Slides>14</Slides>
  <Notes>2</Notes>
  <HiddenSlides>2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 no-domain</vt:lpstr>
      <vt:lpstr>Building the FHIR community</vt:lpstr>
      <vt:lpstr>Guideance</vt:lpstr>
      <vt:lpstr>Standardization</vt:lpstr>
      <vt:lpstr>Norwegian base profiles</vt:lpstr>
      <vt:lpstr>Using FHIR in solutions</vt:lpstr>
      <vt:lpstr>Q&amp;A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Tveit Rosenlund</cp:lastModifiedBy>
  <cp:revision>325</cp:revision>
  <dcterms:created xsi:type="dcterms:W3CDTF">2017-07-13T07:33:22Z</dcterms:created>
  <dcterms:modified xsi:type="dcterms:W3CDTF">2023-06-05T18:42:37Z</dcterms:modified>
  <cp:category/>
</cp:coreProperties>
</file>