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147197785" r:id="rId12"/>
    <p:sldId id="2147197786" r:id="rId13"/>
    <p:sldId id="272" r:id="rId14"/>
    <p:sldId id="2147197787" r:id="rId15"/>
    <p:sldId id="266" r:id="rId16"/>
    <p:sldId id="2147197777" r:id="rId17"/>
    <p:sldId id="21471977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87114" autoAdjust="0"/>
  </p:normalViewPr>
  <p:slideViewPr>
    <p:cSldViewPr snapToGrid="0" snapToObjects="1" showGuides="1">
      <p:cViewPr varScale="1">
        <p:scale>
          <a:sx n="86" d="100"/>
          <a:sy n="86" d="100"/>
        </p:scale>
        <p:origin x="405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  <a:p>
            <a:endParaRPr lang="nb-NO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r>
              <a:rPr lang="nb-NO" dirty="0"/>
              <a:t>, and </a:t>
            </a:r>
            <a:r>
              <a:rPr lang="nb-NO" dirty="0" err="1"/>
              <a:t>represents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</a:t>
            </a:r>
            <a:r>
              <a:rPr lang="nb-NO" dirty="0" err="1"/>
              <a:t>products</a:t>
            </a:r>
            <a:r>
              <a:rPr lang="nb-NO" dirty="0"/>
              <a:t>/</a:t>
            </a:r>
            <a:r>
              <a:rPr lang="nb-NO" dirty="0" err="1"/>
              <a:t>interfaces</a:t>
            </a:r>
            <a:r>
              <a:rPr lang="nb-NO" dirty="0"/>
              <a:t>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FHIR fagforum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from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projects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is </a:t>
            </a:r>
            <a:r>
              <a:rPr lang="nb-NO" dirty="0" err="1"/>
              <a:t>using</a:t>
            </a:r>
            <a:r>
              <a:rPr lang="nb-NO" dirty="0"/>
              <a:t> FHIR like </a:t>
            </a:r>
            <a:r>
              <a:rPr lang="nb-NO" dirty="0" err="1"/>
              <a:t>Gravitate</a:t>
            </a:r>
            <a:r>
              <a:rPr lang="nb-NO" dirty="0"/>
              <a:t> </a:t>
            </a:r>
            <a:r>
              <a:rPr lang="nb-NO" dirty="0" err="1"/>
              <a:t>health</a:t>
            </a:r>
            <a:r>
              <a:rPr lang="nb-NO" dirty="0"/>
              <a:t> and CAPABLE programs. 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0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  <a:p>
            <a:r>
              <a:rPr lang="nb-NO" dirty="0" err="1"/>
              <a:t>Suggestions</a:t>
            </a:r>
            <a:r>
              <a:rPr lang="nb-NO" dirty="0"/>
              <a:t> for </a:t>
            </a:r>
            <a:r>
              <a:rPr lang="nb-NO" dirty="0" err="1"/>
              <a:t>useful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, like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adress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Address</a:t>
            </a:r>
            <a:r>
              <a:rPr lang="nb-NO" dirty="0"/>
              <a:t> datatype, </a:t>
            </a:r>
            <a:r>
              <a:rPr lang="nb-NO" dirty="0" err="1"/>
              <a:t>this</a:t>
            </a:r>
            <a:r>
              <a:rPr lang="nb-NO" dirty="0"/>
              <a:t> is </a:t>
            </a:r>
            <a:r>
              <a:rPr lang="nb-NO" dirty="0" err="1"/>
              <a:t>added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a </a:t>
            </a:r>
            <a:r>
              <a:rPr lang="nb-NO" dirty="0" err="1"/>
              <a:t>voluntarily</a:t>
            </a:r>
            <a:r>
              <a:rPr lang="nb-NO" dirty="0"/>
              <a:t> </a:t>
            </a:r>
            <a:r>
              <a:rPr lang="nb-NO" dirty="0" err="1"/>
              <a:t>property</a:t>
            </a:r>
            <a:r>
              <a:rPr lang="nb-NO" dirty="0"/>
              <a:t> </a:t>
            </a:r>
            <a:r>
              <a:rPr lang="nb-NO" dirty="0" err="1"/>
              <a:t>information</a:t>
            </a:r>
            <a:r>
              <a:rPr lang="nb-NO" dirty="0"/>
              <a:t> </a:t>
            </a:r>
            <a:r>
              <a:rPr lang="nb-NO" dirty="0" err="1"/>
              <a:t>extension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98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SFM have </a:t>
            </a:r>
            <a:r>
              <a:rPr lang="nb-NO" dirty="0" err="1"/>
              <a:t>now</a:t>
            </a:r>
            <a:r>
              <a:rPr lang="nb-NO" dirty="0"/>
              <a:t> </a:t>
            </a:r>
            <a:r>
              <a:rPr lang="nb-NO" dirty="0" err="1"/>
              <a:t>connected</a:t>
            </a:r>
            <a:r>
              <a:rPr lang="nb-NO" dirty="0"/>
              <a:t> </a:t>
            </a:r>
            <a:r>
              <a:rPr lang="nb-NO" dirty="0" err="1"/>
              <a:t>about</a:t>
            </a:r>
            <a:r>
              <a:rPr lang="nb-NO" dirty="0"/>
              <a:t> 100 different </a:t>
            </a:r>
            <a:r>
              <a:rPr lang="nb-NO" dirty="0" err="1"/>
              <a:t>actors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modernized</a:t>
            </a:r>
            <a:r>
              <a:rPr lang="nb-NO" dirty="0"/>
              <a:t> </a:t>
            </a:r>
            <a:r>
              <a:rPr lang="nb-NO" dirty="0" err="1"/>
              <a:t>infrastructure</a:t>
            </a:r>
            <a:r>
              <a:rPr lang="nb-NO" dirty="0"/>
              <a:t> for </a:t>
            </a:r>
            <a:r>
              <a:rPr lang="nb-NO" dirty="0" err="1"/>
              <a:t>medical</a:t>
            </a:r>
            <a:r>
              <a:rPr lang="nb-NO" dirty="0"/>
              <a:t> </a:t>
            </a:r>
            <a:r>
              <a:rPr lang="nb-NO" dirty="0" err="1"/>
              <a:t>prespcription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4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FHIR fagforum </a:t>
            </a:r>
            <a:r>
              <a:rPr lang="nb-NO" dirty="0" err="1"/>
              <a:t>both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avareness</a:t>
            </a:r>
            <a:r>
              <a:rPr lang="nb-NO" dirty="0"/>
              <a:t>, </a:t>
            </a:r>
            <a:r>
              <a:rPr lang="nb-NO" dirty="0" err="1"/>
              <a:t>shares</a:t>
            </a:r>
            <a:r>
              <a:rPr lang="nb-NO" dirty="0"/>
              <a:t> </a:t>
            </a:r>
            <a:r>
              <a:rPr lang="nb-NO" dirty="0" err="1"/>
              <a:t>implementations</a:t>
            </a:r>
            <a:r>
              <a:rPr lang="nb-NO" dirty="0"/>
              <a:t> </a:t>
            </a:r>
            <a:r>
              <a:rPr lang="nb-NO" dirty="0" err="1"/>
              <a:t>experiences</a:t>
            </a:r>
            <a:r>
              <a:rPr lang="nb-NO" dirty="0"/>
              <a:t>, </a:t>
            </a:r>
            <a:r>
              <a:rPr lang="nb-NO" dirty="0" err="1"/>
              <a:t>builds</a:t>
            </a:r>
            <a:r>
              <a:rPr lang="nb-NO" dirty="0"/>
              <a:t> FHIR </a:t>
            </a:r>
            <a:r>
              <a:rPr lang="nb-NO" dirty="0" err="1"/>
              <a:t>knowledge</a:t>
            </a:r>
            <a:r>
              <a:rPr lang="nb-NO" dirty="0"/>
              <a:t> and is a </a:t>
            </a:r>
            <a:r>
              <a:rPr lang="nb-NO" dirty="0" err="1"/>
              <a:t>goto</a:t>
            </a:r>
            <a:r>
              <a:rPr lang="nb-NO" dirty="0"/>
              <a:t> </a:t>
            </a:r>
            <a:r>
              <a:rPr lang="nb-NO" dirty="0" err="1"/>
              <a:t>meeting</a:t>
            </a:r>
            <a:r>
              <a:rPr lang="nb-NO" dirty="0"/>
              <a:t> </a:t>
            </a:r>
            <a:r>
              <a:rPr lang="nb-NO" dirty="0" err="1"/>
              <a:t>place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Norwegian FHIR </a:t>
            </a:r>
            <a:r>
              <a:rPr lang="nb-NO" dirty="0" err="1"/>
              <a:t>community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dirty="0" err="1"/>
              <a:t>sanctions</a:t>
            </a:r>
            <a:r>
              <a:rPr lang="nb-NO" dirty="0"/>
              <a:t> for not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API’s</a:t>
            </a:r>
            <a:r>
              <a:rPr lang="nb-NO" dirty="0"/>
              <a:t>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fact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it is </a:t>
            </a:r>
            <a:r>
              <a:rPr lang="nb-NO" dirty="0" err="1"/>
              <a:t>there</a:t>
            </a:r>
            <a:r>
              <a:rPr lang="nb-NO" dirty="0"/>
              <a:t> and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referenced</a:t>
            </a:r>
            <a:r>
              <a:rPr lang="nb-NO" dirty="0"/>
              <a:t> is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great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 for rising </a:t>
            </a:r>
            <a:r>
              <a:rPr lang="nb-NO" dirty="0" err="1"/>
              <a:t>avareness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for </a:t>
            </a:r>
            <a:r>
              <a:rPr lang="nb-NO" dirty="0" err="1"/>
              <a:t>interoperability</a:t>
            </a:r>
            <a:r>
              <a:rPr lang="nb-NO" dirty="0"/>
              <a:t>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74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1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2.jp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rosenlund@gmail.com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helse.no/standardisering/standarder/recommendation-for-using-hl7-fhir-for-data-sharing" TargetMode="External"/><Relationship Id="rId7" Type="http://schemas.openxmlformats.org/officeDocument/2006/relationships/image" Target="../media/image19.svg"/><Relationship Id="rId2" Type="http://schemas.openxmlformats.org/officeDocument/2006/relationships/hyperlink" Target="https://simplifier.net/guide/no-basis-entities-individuals?version=current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hyperlink" Target="https://github.com/HL7Norway/no-domain" TargetMode="External"/><Relationship Id="rId4" Type="http://schemas.openxmlformats.org/officeDocument/2006/relationships/hyperlink" Target="https://www.ehelse.no/standardisering/standarder/anbefaling-om-bruk-av-smart-on-fh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Several</a:t>
            </a:r>
            <a:r>
              <a:rPr lang="nb-NO" dirty="0"/>
              <a:t> </a:t>
            </a:r>
            <a:r>
              <a:rPr lang="nb-NO" dirty="0" err="1"/>
              <a:t>national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have </a:t>
            </a:r>
            <a:r>
              <a:rPr lang="nb-NO" dirty="0" err="1"/>
              <a:t>developed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endParaRPr lang="nb-NO" dirty="0"/>
          </a:p>
          <a:p>
            <a:pPr lvl="1"/>
            <a:r>
              <a:rPr lang="nb-NO" dirty="0"/>
              <a:t>Central </a:t>
            </a:r>
            <a:r>
              <a:rPr lang="nb-NO" dirty="0" err="1"/>
              <a:t>medication</a:t>
            </a:r>
            <a:r>
              <a:rPr lang="nb-NO" dirty="0"/>
              <a:t> </a:t>
            </a:r>
            <a:r>
              <a:rPr lang="nb-NO" dirty="0" err="1"/>
              <a:t>module</a:t>
            </a:r>
            <a:r>
              <a:rPr lang="nb-NO" dirty="0"/>
              <a:t> (SFM)</a:t>
            </a:r>
          </a:p>
          <a:p>
            <a:pPr lvl="1"/>
            <a:r>
              <a:rPr lang="nb-NO" dirty="0"/>
              <a:t>The Personal Connected Health and </a:t>
            </a:r>
            <a:r>
              <a:rPr lang="nb-NO" dirty="0" err="1"/>
              <a:t>care</a:t>
            </a:r>
            <a:r>
              <a:rPr lang="nb-NO" dirty="0"/>
              <a:t> </a:t>
            </a:r>
            <a:r>
              <a:rPr lang="nb-NO" dirty="0" err="1"/>
              <a:t>hub</a:t>
            </a:r>
            <a:r>
              <a:rPr lang="nb-NO" dirty="0"/>
              <a:t> (VKP)</a:t>
            </a:r>
          </a:p>
          <a:p>
            <a:pPr lvl="1"/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(kritisk info kjernejournal)</a:t>
            </a:r>
          </a:p>
          <a:p>
            <a:pPr lvl="1"/>
            <a:r>
              <a:rPr lang="nb-NO" dirty="0" err="1"/>
              <a:t>Helsenorge</a:t>
            </a:r>
            <a:r>
              <a:rPr lang="nb-NO" dirty="0"/>
              <a:t> offers </a:t>
            </a:r>
            <a:r>
              <a:rPr lang="nb-NO" dirty="0" err="1"/>
              <a:t>several</a:t>
            </a:r>
            <a:r>
              <a:rPr lang="nb-NO" dirty="0"/>
              <a:t> FHIR </a:t>
            </a:r>
            <a:r>
              <a:rPr lang="nb-NO" dirty="0" err="1"/>
              <a:t>API’s</a:t>
            </a:r>
            <a:r>
              <a:rPr lang="nb-NO" dirty="0"/>
              <a:t> (</a:t>
            </a:r>
            <a:r>
              <a:rPr lang="nb-NO" dirty="0" err="1"/>
              <a:t>Helsenorge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Lab </a:t>
            </a:r>
            <a:r>
              <a:rPr lang="nb-NO" dirty="0" err="1"/>
              <a:t>results</a:t>
            </a:r>
            <a:r>
              <a:rPr lang="nb-NO" dirty="0"/>
              <a:t> service (Pasientens prøvesvar)</a:t>
            </a:r>
          </a:p>
          <a:p>
            <a:pPr marL="0" indent="0">
              <a:buNone/>
            </a:pPr>
            <a:r>
              <a:rPr lang="nb-NO" dirty="0" err="1"/>
              <a:t>Other</a:t>
            </a:r>
            <a:r>
              <a:rPr lang="nb-NO" dirty="0"/>
              <a:t> </a:t>
            </a:r>
            <a:r>
              <a:rPr lang="nb-NO" dirty="0" err="1"/>
              <a:t>solutions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notice</a:t>
            </a:r>
            <a:endParaRPr lang="nb-NO" dirty="0"/>
          </a:p>
          <a:p>
            <a:pPr lvl="1"/>
            <a:r>
              <a:rPr lang="nb-NO" dirty="0"/>
              <a:t>Vital </a:t>
            </a:r>
            <a:r>
              <a:rPr lang="nb-NO" dirty="0" err="1"/>
              <a:t>signs</a:t>
            </a:r>
            <a:r>
              <a:rPr lang="nb-NO" dirty="0"/>
              <a:t> </a:t>
            </a:r>
            <a:r>
              <a:rPr lang="nb-NO" dirty="0" err="1"/>
              <a:t>monitoring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</a:t>
            </a:r>
            <a:r>
              <a:rPr lang="nb-NO" dirty="0" err="1"/>
              <a:t>domain</a:t>
            </a:r>
            <a:r>
              <a:rPr lang="nb-NO" dirty="0"/>
              <a:t>-vital-</a:t>
            </a:r>
            <a:r>
              <a:rPr lang="nb-NO" dirty="0" err="1"/>
              <a:t>signs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Digital </a:t>
            </a:r>
            <a:r>
              <a:rPr lang="nb-NO" dirty="0" err="1"/>
              <a:t>CarePlan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core</a:t>
            </a:r>
            <a:r>
              <a:rPr lang="nb-NO" dirty="0"/>
              <a:t> </a:t>
            </a:r>
            <a:r>
              <a:rPr lang="nb-NO" dirty="0" err="1"/>
              <a:t>medical</a:t>
            </a:r>
            <a:r>
              <a:rPr lang="nb-NO" dirty="0"/>
              <a:t> record is in pilot (DBEP)</a:t>
            </a:r>
          </a:p>
          <a:p>
            <a:pPr lvl="1"/>
            <a:endParaRPr lang="nb-NO" dirty="0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89FC8CE-89F4-5261-7D47-FC2127CC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224" y="1043753"/>
            <a:ext cx="10515600" cy="886732"/>
          </a:xfrm>
        </p:spPr>
        <p:txBody>
          <a:bodyPr/>
          <a:lstStyle/>
          <a:p>
            <a:r>
              <a:rPr lang="nb-NO" dirty="0"/>
              <a:t>Great </a:t>
            </a:r>
            <a:r>
              <a:rPr lang="nb-NO" dirty="0" err="1"/>
              <a:t>success</a:t>
            </a:r>
            <a:r>
              <a:rPr lang="nb-NO" dirty="0"/>
              <a:t>!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85196C6-3988-67C8-A312-B72BEA8AAE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30485"/>
            <a:ext cx="7726082" cy="4291894"/>
          </a:xfrm>
        </p:spPr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used by most </a:t>
            </a:r>
            <a:r>
              <a:rPr lang="nb-NO" dirty="0" err="1"/>
              <a:t>norwegian</a:t>
            </a:r>
            <a:r>
              <a:rPr lang="nb-NO" dirty="0"/>
              <a:t> FHIR </a:t>
            </a:r>
            <a:r>
              <a:rPr lang="nb-NO" dirty="0" err="1"/>
              <a:t>projects</a:t>
            </a:r>
            <a:r>
              <a:rPr lang="nb-NO" dirty="0"/>
              <a:t> (in </a:t>
            </a:r>
            <a:r>
              <a:rPr lang="nb-NO" dirty="0" err="1"/>
              <a:t>one</a:t>
            </a:r>
            <a:r>
              <a:rPr lang="nb-NO" dirty="0"/>
              <a:t> </a:t>
            </a:r>
            <a:r>
              <a:rPr lang="nb-NO" dirty="0" err="1"/>
              <a:t>way</a:t>
            </a:r>
            <a:r>
              <a:rPr lang="nb-NO" dirty="0"/>
              <a:t> or </a:t>
            </a:r>
            <a:r>
              <a:rPr lang="nb-NO" dirty="0" err="1"/>
              <a:t>another</a:t>
            </a:r>
            <a:r>
              <a:rPr lang="nb-NO" dirty="0"/>
              <a:t>).</a:t>
            </a:r>
          </a:p>
          <a:p>
            <a:r>
              <a:rPr lang="nb-NO" dirty="0" err="1"/>
              <a:t>Effort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r>
              <a:rPr lang="nb-NO" dirty="0"/>
              <a:t> by hosting a steady </a:t>
            </a:r>
            <a:r>
              <a:rPr lang="nb-NO" dirty="0" err="1"/>
              <a:t>flow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open</a:t>
            </a:r>
            <a:r>
              <a:rPr lang="nb-NO" dirty="0"/>
              <a:t> </a:t>
            </a:r>
            <a:r>
              <a:rPr lang="nb-NO" dirty="0" err="1"/>
              <a:t>webinars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successfull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official</a:t>
            </a:r>
            <a:r>
              <a:rPr lang="nb-NO" dirty="0"/>
              <a:t> </a:t>
            </a:r>
            <a:r>
              <a:rPr lang="nb-NO" dirty="0" err="1"/>
              <a:t>recommendation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for data </a:t>
            </a:r>
            <a:r>
              <a:rPr lang="nb-NO" dirty="0" err="1"/>
              <a:t>sharing</a:t>
            </a:r>
            <a:r>
              <a:rPr lang="nb-NO" dirty="0"/>
              <a:t> have </a:t>
            </a:r>
            <a:r>
              <a:rPr lang="nb-NO" dirty="0" err="1"/>
              <a:t>been</a:t>
            </a:r>
            <a:r>
              <a:rPr lang="nb-NO" dirty="0"/>
              <a:t> </a:t>
            </a:r>
            <a:r>
              <a:rPr lang="nb-NO" dirty="0" err="1"/>
              <a:t>important</a:t>
            </a:r>
            <a:r>
              <a:rPr lang="nb-NO" dirty="0"/>
              <a:t> for </a:t>
            </a:r>
            <a:r>
              <a:rPr lang="nb-NO" dirty="0" err="1"/>
              <a:t>adoption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 in Norway.</a:t>
            </a:r>
          </a:p>
          <a:p>
            <a:endParaRPr lang="nb-NO" sz="2000" dirty="0"/>
          </a:p>
        </p:txBody>
      </p:sp>
      <p:pic>
        <p:nvPicPr>
          <p:cNvPr id="5" name="Grafikk 4" descr="Pokal">
            <a:extLst>
              <a:ext uri="{FF2B5EF4-FFF2-40B4-BE49-F238E27FC236}">
                <a16:creationId xmlns:a16="http://schemas.microsoft.com/office/drawing/2014/main" id="{386F51F8-5AAE-F52E-B26E-FA986F519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16247" y="2179993"/>
            <a:ext cx="2982589" cy="2982589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155258A8-2422-7917-CA65-DCFE89407B2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3001" y="4009718"/>
            <a:ext cx="3685496" cy="645953"/>
          </a:xfrm>
          <a:prstGeom prst="rect">
            <a:avLst/>
          </a:prstGeom>
        </p:spPr>
      </p:pic>
      <p:sp>
        <p:nvSpPr>
          <p:cNvPr id="15" name="Plassholder for tekst 2">
            <a:extLst>
              <a:ext uri="{FF2B5EF4-FFF2-40B4-BE49-F238E27FC236}">
                <a16:creationId xmlns:a16="http://schemas.microsoft.com/office/drawing/2014/main" id="{CC73A571-6CA1-C66D-494D-E3580F8629F2}"/>
              </a:ext>
            </a:extLst>
          </p:cNvPr>
          <p:cNvSpPr txBox="1">
            <a:spLocks/>
          </p:cNvSpPr>
          <p:nvPr/>
        </p:nvSpPr>
        <p:spPr>
          <a:xfrm>
            <a:off x="8869083" y="4970693"/>
            <a:ext cx="2384612" cy="14651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b-NO" dirty="0"/>
              <a:t>FHIR FTW</a:t>
            </a:r>
          </a:p>
        </p:txBody>
      </p:sp>
      <p:pic>
        <p:nvPicPr>
          <p:cNvPr id="16" name="Bilde 15">
            <a:extLst>
              <a:ext uri="{FF2B5EF4-FFF2-40B4-BE49-F238E27FC236}">
                <a16:creationId xmlns:a16="http://schemas.microsoft.com/office/drawing/2014/main" id="{3E8D9F5B-1CD7-E0EE-3381-2191A4448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8469" y="2500197"/>
            <a:ext cx="1089649" cy="12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DC5AAD-A6B1-B39A-3CAD-CB3F043D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Failure</a:t>
            </a:r>
            <a:r>
              <a:rPr lang="nb-NO" dirty="0"/>
              <a:t> and </a:t>
            </a:r>
            <a:r>
              <a:rPr lang="nb-NO" dirty="0" err="1"/>
              <a:t>slow</a:t>
            </a:r>
            <a:r>
              <a:rPr lang="nb-NO" dirty="0"/>
              <a:t> progress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62333DA-8394-7FBB-1A3F-B3D4B68A32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160436" cy="4225143"/>
          </a:xfrm>
        </p:spPr>
        <p:txBody>
          <a:bodyPr/>
          <a:lstStyle/>
          <a:p>
            <a:r>
              <a:rPr lang="nb-NO" dirty="0"/>
              <a:t>Our </a:t>
            </a:r>
            <a:r>
              <a:rPr lang="nb-NO" dirty="0" err="1"/>
              <a:t>greates</a:t>
            </a:r>
            <a:r>
              <a:rPr lang="nb-NO" dirty="0"/>
              <a:t> </a:t>
            </a:r>
            <a:r>
              <a:rPr lang="nb-NO" dirty="0" err="1"/>
              <a:t>failure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effort</a:t>
            </a:r>
            <a:r>
              <a:rPr lang="nb-NO" dirty="0"/>
              <a:t> to </a:t>
            </a:r>
            <a:r>
              <a:rPr lang="nb-NO" dirty="0" err="1"/>
              <a:t>publish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Norwegian master person </a:t>
            </a:r>
            <a:r>
              <a:rPr lang="nb-NO" dirty="0" err="1"/>
              <a:t>index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FHIR.</a:t>
            </a:r>
          </a:p>
          <a:p>
            <a:pPr lvl="1"/>
            <a:r>
              <a:rPr lang="nb-NO" dirty="0"/>
              <a:t>The FHIR </a:t>
            </a:r>
            <a:r>
              <a:rPr lang="nb-NO" dirty="0" err="1"/>
              <a:t>project</a:t>
            </a:r>
            <a:r>
              <a:rPr lang="nb-NO" dirty="0"/>
              <a:t> </a:t>
            </a:r>
            <a:r>
              <a:rPr lang="nb-NO" dirty="0" err="1"/>
              <a:t>was</a:t>
            </a:r>
            <a:r>
              <a:rPr lang="nb-NO" dirty="0"/>
              <a:t> </a:t>
            </a:r>
            <a:r>
              <a:rPr lang="nb-NO" dirty="0" err="1"/>
              <a:t>scrapped</a:t>
            </a:r>
            <a:r>
              <a:rPr lang="nb-NO" dirty="0"/>
              <a:t> </a:t>
            </a:r>
            <a:r>
              <a:rPr lang="nb-NO" dirty="0" err="1"/>
              <a:t>because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 </a:t>
            </a:r>
            <a:r>
              <a:rPr lang="nb-NO" dirty="0" err="1"/>
              <a:t>many</a:t>
            </a:r>
            <a:r>
              <a:rPr lang="nb-NO" dirty="0"/>
              <a:t> </a:t>
            </a:r>
            <a:r>
              <a:rPr lang="nb-NO" dirty="0" err="1"/>
              <a:t>extensions</a:t>
            </a:r>
            <a:r>
              <a:rPr lang="nb-NO" dirty="0"/>
              <a:t> and </a:t>
            </a:r>
            <a:r>
              <a:rPr lang="nb-NO" dirty="0" err="1"/>
              <a:t>cumbersome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r>
              <a:rPr lang="nb-NO" dirty="0"/>
              <a:t> </a:t>
            </a:r>
            <a:r>
              <a:rPr lang="nb-NO" dirty="0" err="1"/>
              <a:t>structure</a:t>
            </a:r>
            <a:r>
              <a:rPr lang="nb-NO" dirty="0"/>
              <a:t>, </a:t>
            </a:r>
            <a:r>
              <a:rPr lang="nb-NO" dirty="0" err="1"/>
              <a:t>wich</a:t>
            </a:r>
            <a:r>
              <a:rPr lang="nb-NO" dirty="0"/>
              <a:t> lead to </a:t>
            </a:r>
            <a:r>
              <a:rPr lang="nb-NO" dirty="0" err="1"/>
              <a:t>poor</a:t>
            </a:r>
            <a:r>
              <a:rPr lang="nb-NO" dirty="0"/>
              <a:t> </a:t>
            </a:r>
            <a:r>
              <a:rPr lang="nb-NO" dirty="0" err="1"/>
              <a:t>performance</a:t>
            </a:r>
            <a:r>
              <a:rPr lang="nb-NO" dirty="0"/>
              <a:t>.</a:t>
            </a:r>
          </a:p>
          <a:p>
            <a:endParaRPr lang="nb-NO" dirty="0"/>
          </a:p>
          <a:p>
            <a:r>
              <a:rPr lang="nb-NO" dirty="0"/>
              <a:t>Norwegian </a:t>
            </a:r>
            <a:r>
              <a:rPr lang="nb-NO" dirty="0" err="1"/>
              <a:t>domain</a:t>
            </a:r>
            <a:r>
              <a:rPr lang="nb-NO" dirty="0"/>
              <a:t> profiling is </a:t>
            </a:r>
            <a:r>
              <a:rPr lang="nb-NO" dirty="0" err="1"/>
              <a:t>moving</a:t>
            </a:r>
            <a:r>
              <a:rPr lang="nb-NO" dirty="0"/>
              <a:t> </a:t>
            </a:r>
            <a:r>
              <a:rPr lang="nb-NO" dirty="0" err="1"/>
              <a:t>very</a:t>
            </a:r>
            <a:r>
              <a:rPr lang="nb-NO" dirty="0"/>
              <a:t> </a:t>
            </a:r>
            <a:r>
              <a:rPr lang="nb-NO" dirty="0" err="1"/>
              <a:t>slowly</a:t>
            </a:r>
            <a:r>
              <a:rPr lang="nb-NO" dirty="0"/>
              <a:t>.</a:t>
            </a:r>
          </a:p>
          <a:p>
            <a:endParaRPr lang="nb-NO" dirty="0"/>
          </a:p>
          <a:p>
            <a:endParaRPr lang="nb-NO" dirty="0"/>
          </a:p>
        </p:txBody>
      </p:sp>
      <p:pic>
        <p:nvPicPr>
          <p:cNvPr id="4" name="Grafikk 3" descr="Stolpediagram – nedadgående trend">
            <a:extLst>
              <a:ext uri="{FF2B5EF4-FFF2-40B4-BE49-F238E27FC236}">
                <a16:creationId xmlns:a16="http://schemas.microsoft.com/office/drawing/2014/main" id="{5C6FBB0A-6B8C-3A41-AD14-0D6F146BD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70670" y="1930485"/>
            <a:ext cx="914400" cy="914400"/>
          </a:xfrm>
          <a:prstGeom prst="rect">
            <a:avLst/>
          </a:prstGeom>
        </p:spPr>
      </p:pic>
      <p:pic>
        <p:nvPicPr>
          <p:cNvPr id="7" name="Grafikk 6" descr="Skilpadde">
            <a:extLst>
              <a:ext uri="{FF2B5EF4-FFF2-40B4-BE49-F238E27FC236}">
                <a16:creationId xmlns:a16="http://schemas.microsoft.com/office/drawing/2014/main" id="{10811223-F263-69C3-FA65-8AD1E2E84F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0670" y="4280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48396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4" name="Plassholder for innhold 5">
            <a:extLst>
              <a:ext uri="{FF2B5EF4-FFF2-40B4-BE49-F238E27FC236}">
                <a16:creationId xmlns:a16="http://schemas.microsoft.com/office/drawing/2014/main" id="{5A7583C4-9AED-325B-EBFD-DF77C1F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22" y="700390"/>
            <a:ext cx="2707279" cy="56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15CFA3-7D82-5111-5819-250989E67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Contact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DEF449ED-5533-6628-00E7-05A67311F8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Email: </a:t>
            </a:r>
            <a:r>
              <a:rPr lang="nb-NO" dirty="0">
                <a:hlinkClick r:id="rId2"/>
              </a:rPr>
              <a:t>thomasrosenlund@gmail.com</a:t>
            </a:r>
            <a:endParaRPr lang="nb-NO" dirty="0"/>
          </a:p>
          <a:p>
            <a:r>
              <a:rPr lang="nb-NO" dirty="0"/>
              <a:t>Direct </a:t>
            </a:r>
            <a:r>
              <a:rPr lang="nb-NO" dirty="0" err="1"/>
              <a:t>messaging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chat.fhir.org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83111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r>
              <a:rPr lang="en-US" dirty="0"/>
              <a:t>One of the main authors of national base profiles in Norway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558" y="1997235"/>
            <a:ext cx="4172507" cy="394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8" y="1997236"/>
            <a:ext cx="5311589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structure</a:t>
            </a:r>
            <a:r>
              <a:rPr lang="nb-NO" dirty="0"/>
              <a:t> for FHIR </a:t>
            </a:r>
            <a:r>
              <a:rPr lang="nb-NO" dirty="0" err="1"/>
              <a:t>implementation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small</a:t>
            </a:r>
            <a:r>
              <a:rPr lang="nb-NO" dirty="0"/>
              <a:t>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use</a:t>
            </a:r>
            <a:r>
              <a:rPr lang="nb-NO" dirty="0"/>
              <a:t>-case </a:t>
            </a:r>
            <a:r>
              <a:rPr lang="nb-NO" dirty="0" err="1"/>
              <a:t>domains</a:t>
            </a:r>
            <a:r>
              <a:rPr lang="nb-NO" dirty="0"/>
              <a:t>)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50692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12854" y="1395167"/>
            <a:ext cx="6079146" cy="479866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  <p:sp>
        <p:nvSpPr>
          <p:cNvPr id="5" name="Plassholder for tekst 2">
            <a:extLst>
              <a:ext uri="{FF2B5EF4-FFF2-40B4-BE49-F238E27FC236}">
                <a16:creationId xmlns:a16="http://schemas.microsoft.com/office/drawing/2014/main" id="{BBFCD1BF-E2D0-E754-1604-E2214A39D8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97236"/>
            <a:ext cx="5257800" cy="4225143"/>
          </a:xfrm>
        </p:spPr>
        <p:txBody>
          <a:bodyPr/>
          <a:lstStyle/>
          <a:p>
            <a:r>
              <a:rPr lang="nb-NO" dirty="0"/>
              <a:t>Agile </a:t>
            </a:r>
            <a:r>
              <a:rPr lang="nb-NO" dirty="0" err="1"/>
              <a:t>process</a:t>
            </a:r>
            <a:r>
              <a:rPr lang="nb-NO" dirty="0"/>
              <a:t> for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r>
              <a:rPr lang="nb-NO" dirty="0"/>
              <a:t>Focus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investigation</a:t>
            </a:r>
            <a:r>
              <a:rPr lang="nb-NO" dirty="0"/>
              <a:t> and re-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  <a:p>
            <a:r>
              <a:rPr lang="nb-NO" dirty="0"/>
              <a:t>National and </a:t>
            </a:r>
            <a:r>
              <a:rPr lang="nb-NO" dirty="0" err="1"/>
              <a:t>international</a:t>
            </a:r>
            <a:r>
              <a:rPr lang="nb-NO" dirty="0"/>
              <a:t> </a:t>
            </a:r>
            <a:r>
              <a:rPr lang="nb-NO" dirty="0" err="1"/>
              <a:t>interoperability</a:t>
            </a:r>
            <a:endParaRPr lang="nb-NO" dirty="0"/>
          </a:p>
          <a:p>
            <a:endParaRPr lang="nb-NO" dirty="0"/>
          </a:p>
          <a:p>
            <a:r>
              <a:rPr lang="nb-NO" dirty="0"/>
              <a:t>No-</a:t>
            </a:r>
            <a:r>
              <a:rPr lang="nb-NO" dirty="0" err="1"/>
              <a:t>domain</a:t>
            </a:r>
            <a:r>
              <a:rPr lang="nb-NO" dirty="0"/>
              <a:t> for vital </a:t>
            </a:r>
            <a:r>
              <a:rPr lang="nb-NO" dirty="0" err="1"/>
              <a:t>signs</a:t>
            </a:r>
            <a:r>
              <a:rPr lang="nb-NO" dirty="0"/>
              <a:t> is still in </a:t>
            </a:r>
            <a:r>
              <a:rPr lang="nb-NO" dirty="0" err="1"/>
              <a:t>development</a:t>
            </a:r>
            <a:r>
              <a:rPr lang="nb-NO" dirty="0"/>
              <a:t>..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meetings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speakers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9674630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and </a:t>
            </a:r>
            <a:r>
              <a:rPr lang="nb-NO" dirty="0" err="1"/>
              <a:t>method</a:t>
            </a:r>
            <a:r>
              <a:rPr lang="nb-NO" dirty="0"/>
              <a:t> for profiling</a:t>
            </a:r>
          </a:p>
          <a:p>
            <a:pPr lvl="1"/>
            <a:r>
              <a:rPr lang="nb-NO" dirty="0" err="1"/>
              <a:t>Existing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and </a:t>
            </a:r>
            <a:r>
              <a:rPr lang="nb-NO" dirty="0" err="1"/>
              <a:t>projects</a:t>
            </a:r>
            <a:endParaRPr lang="nb-NO" dirty="0"/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79702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>
                <a:hlinkClick r:id="rId2"/>
              </a:rPr>
              <a:t>Norwegian base </a:t>
            </a:r>
            <a:r>
              <a:rPr lang="nb-NO" dirty="0" err="1">
                <a:hlinkClick r:id="rId2"/>
              </a:rPr>
              <a:t>profiles</a:t>
            </a:r>
            <a:endParaRPr lang="nb-NO" dirty="0"/>
          </a:p>
          <a:p>
            <a:r>
              <a:rPr lang="en-US" u="sng" dirty="0">
                <a:solidFill>
                  <a:srgbClr val="32323B"/>
                </a:solidFill>
                <a:latin typeface="GraphikMedium"/>
                <a:hlinkClick r:id="rId3"/>
              </a:rPr>
              <a:t>Recommendation for using HL7 FHIR for data sharing</a:t>
            </a:r>
            <a:endParaRPr lang="en-US" dirty="0">
              <a:solidFill>
                <a:srgbClr val="FF6B6B"/>
              </a:solidFill>
              <a:latin typeface="GraphikRegular"/>
              <a:hlinkClick r:id="rId3"/>
            </a:endParaRPr>
          </a:p>
          <a:p>
            <a:r>
              <a:rPr lang="nb-NO" dirty="0" err="1">
                <a:hlinkClick r:id="rId4"/>
              </a:rPr>
              <a:t>Recommendation</a:t>
            </a:r>
            <a:r>
              <a:rPr lang="nb-NO" dirty="0">
                <a:hlinkClick r:id="rId4"/>
              </a:rPr>
              <a:t> for </a:t>
            </a:r>
            <a:r>
              <a:rPr lang="nb-NO" dirty="0" err="1">
                <a:hlinkClick r:id="rId4"/>
              </a:rPr>
              <a:t>using</a:t>
            </a:r>
            <a:r>
              <a:rPr lang="nb-NO" dirty="0">
                <a:hlinkClick r:id="rId4"/>
              </a:rPr>
              <a:t> SMART </a:t>
            </a:r>
            <a:r>
              <a:rPr lang="nb-NO" dirty="0" err="1">
                <a:hlinkClick r:id="rId4"/>
              </a:rPr>
              <a:t>on</a:t>
            </a:r>
            <a:r>
              <a:rPr lang="nb-NO" dirty="0">
                <a:hlinkClick r:id="rId4"/>
              </a:rPr>
              <a:t> FHIR for app </a:t>
            </a:r>
            <a:r>
              <a:rPr lang="nb-NO" dirty="0" err="1">
                <a:hlinkClick r:id="rId4"/>
              </a:rPr>
              <a:t>integrations</a:t>
            </a:r>
            <a:r>
              <a:rPr lang="nb-NO" dirty="0">
                <a:hlinkClick r:id="rId4"/>
              </a:rPr>
              <a:t> in </a:t>
            </a:r>
            <a:r>
              <a:rPr lang="nb-NO" dirty="0" err="1">
                <a:hlinkClick r:id="rId4"/>
              </a:rPr>
              <a:t>heathcare</a:t>
            </a:r>
            <a:r>
              <a:rPr lang="nb-NO" dirty="0">
                <a:hlinkClick r:id="rId4"/>
              </a:rPr>
              <a:t> </a:t>
            </a:r>
            <a:r>
              <a:rPr lang="nb-NO" dirty="0" err="1">
                <a:hlinkClick r:id="rId4"/>
              </a:rPr>
              <a:t>applications</a:t>
            </a:r>
            <a:endParaRPr lang="nb-NO" dirty="0"/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</a:t>
            </a:r>
            <a:r>
              <a:rPr lang="nb-NO" dirty="0">
                <a:hlinkClick r:id="rId5"/>
              </a:rPr>
              <a:t>Norwegian </a:t>
            </a:r>
            <a:r>
              <a:rPr lang="nb-NO" dirty="0" err="1">
                <a:hlinkClick r:id="rId5"/>
              </a:rPr>
              <a:t>domain</a:t>
            </a:r>
            <a:r>
              <a:rPr lang="nb-NO" dirty="0">
                <a:hlinkClick r:id="rId5"/>
              </a:rPr>
              <a:t> </a:t>
            </a:r>
            <a:r>
              <a:rPr lang="nb-NO" dirty="0" err="1">
                <a:hlinkClick r:id="rId5"/>
              </a:rPr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80902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695796"/>
            <a:ext cx="10515600" cy="4526583"/>
          </a:xfrm>
        </p:spPr>
        <p:txBody>
          <a:bodyPr/>
          <a:lstStyle/>
          <a:p>
            <a:r>
              <a:rPr lang="nb-NO" dirty="0" err="1"/>
              <a:t>Suggests</a:t>
            </a:r>
            <a:r>
              <a:rPr lang="nb-NO" dirty="0"/>
              <a:t>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HL7 FHIR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realm</a:t>
            </a:r>
            <a:r>
              <a:rPr lang="nb-NO" dirty="0"/>
              <a:t> and show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specify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in a </a:t>
            </a:r>
            <a:r>
              <a:rPr lang="nb-NO" dirty="0" err="1"/>
              <a:t>profile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re-used by </a:t>
            </a:r>
            <a:r>
              <a:rPr lang="nb-NO" dirty="0" err="1"/>
              <a:t>implementers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No-basis </a:t>
            </a:r>
            <a:r>
              <a:rPr lang="nb-NO" dirty="0" err="1"/>
              <a:t>contains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 </a:t>
            </a:r>
            <a:r>
              <a:rPr lang="nb-NO" b="1" dirty="0" err="1"/>
              <a:t>mandatory</a:t>
            </a:r>
            <a:r>
              <a:rPr lang="nb-NO" dirty="0"/>
              <a:t> </a:t>
            </a:r>
            <a:r>
              <a:rPr lang="nb-NO" dirty="0" err="1"/>
              <a:t>conformance</a:t>
            </a:r>
            <a:r>
              <a:rPr lang="nb-NO" dirty="0"/>
              <a:t> </a:t>
            </a:r>
            <a:r>
              <a:rPr lang="nb-NO" b="1" dirty="0" err="1"/>
              <a:t>requrements</a:t>
            </a:r>
            <a:r>
              <a:rPr lang="nb-NO" dirty="0"/>
              <a:t>, </a:t>
            </a:r>
            <a:r>
              <a:rPr lang="nb-NO" dirty="0" err="1"/>
              <a:t>meaning</a:t>
            </a:r>
            <a:r>
              <a:rPr lang="nb-NO" dirty="0"/>
              <a:t> </a:t>
            </a:r>
            <a:r>
              <a:rPr lang="nb-NO" dirty="0" err="1"/>
              <a:t>almost</a:t>
            </a:r>
            <a:r>
              <a:rPr lang="nb-NO" dirty="0"/>
              <a:t> </a:t>
            </a:r>
            <a:r>
              <a:rPr lang="nb-NO" dirty="0" err="1"/>
              <a:t>any</a:t>
            </a:r>
            <a:r>
              <a:rPr lang="nb-NO" dirty="0"/>
              <a:t>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no</a:t>
            </a:r>
            <a:r>
              <a:rPr lang="nb-NO" dirty="0"/>
              <a:t>-basis as a base for re-profiling</a:t>
            </a:r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is </a:t>
            </a:r>
            <a:r>
              <a:rPr lang="nb-NO" dirty="0" err="1"/>
              <a:t>stated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/>
              <a:t>Norwegian </a:t>
            </a:r>
            <a:r>
              <a:rPr lang="nb-NO" dirty="0" err="1"/>
              <a:t>adress</a:t>
            </a:r>
            <a:r>
              <a:rPr lang="nb-NO" dirty="0"/>
              <a:t> (</a:t>
            </a:r>
            <a:r>
              <a:rPr lang="nb-NO" dirty="0" err="1"/>
              <a:t>including</a:t>
            </a:r>
            <a:r>
              <a:rPr lang="nb-NO" dirty="0"/>
              <a:t> </a:t>
            </a:r>
            <a:r>
              <a:rPr lang="nb-NO" dirty="0" err="1"/>
              <a:t>cadastral</a:t>
            </a:r>
            <a:r>
              <a:rPr lang="nb-NO" dirty="0"/>
              <a:t> </a:t>
            </a:r>
            <a:r>
              <a:rPr lang="nb-NO" dirty="0" err="1"/>
              <a:t>address</a:t>
            </a:r>
            <a:r>
              <a:rPr lang="nb-NO" dirty="0"/>
              <a:t>)</a:t>
            </a:r>
          </a:p>
          <a:p>
            <a:pPr lvl="1"/>
            <a:r>
              <a:rPr lang="nb-NO" dirty="0"/>
              <a:t>The Norwegian </a:t>
            </a:r>
            <a:r>
              <a:rPr lang="nb-NO" dirty="0" err="1"/>
              <a:t>middlename</a:t>
            </a:r>
            <a:r>
              <a:rPr lang="nb-NO" dirty="0"/>
              <a:t> is not </a:t>
            </a:r>
            <a:r>
              <a:rPr lang="nb-NO" dirty="0" err="1"/>
              <a:t>the</a:t>
            </a:r>
            <a:r>
              <a:rPr lang="nb-NO" dirty="0"/>
              <a:t> same as </a:t>
            </a:r>
            <a:r>
              <a:rPr lang="nb-NO" dirty="0" err="1"/>
              <a:t>the</a:t>
            </a:r>
            <a:r>
              <a:rPr lang="nb-NO" dirty="0"/>
              <a:t> HL7 </a:t>
            </a:r>
            <a:r>
              <a:rPr lang="nb-NO" dirty="0" err="1"/>
              <a:t>specified</a:t>
            </a:r>
            <a:r>
              <a:rPr lang="nb-NO" dirty="0"/>
              <a:t> </a:t>
            </a:r>
            <a:r>
              <a:rPr lang="nb-NO" dirty="0" err="1"/>
              <a:t>middlename</a:t>
            </a: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910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18508</TotalTime>
  <Words>737</Words>
  <Application>Microsoft Office PowerPoint</Application>
  <PresentationFormat>Widescreen</PresentationFormat>
  <Paragraphs>117</Paragraphs>
  <Slides>17</Slides>
  <Notes>6</Notes>
  <HiddenSlides>2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3" baseType="lpstr">
      <vt:lpstr>Arial</vt:lpstr>
      <vt:lpstr>Calibri</vt:lpstr>
      <vt:lpstr>GraphikMedium</vt:lpstr>
      <vt:lpstr>GraphikRegular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Great success!</vt:lpstr>
      <vt:lpstr>Failure and slow progress</vt:lpstr>
      <vt:lpstr>Q&amp;A</vt:lpstr>
      <vt:lpstr>Contact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Rosenlund</cp:lastModifiedBy>
  <cp:revision>347</cp:revision>
  <dcterms:created xsi:type="dcterms:W3CDTF">2017-07-13T07:33:22Z</dcterms:created>
  <dcterms:modified xsi:type="dcterms:W3CDTF">2023-06-07T13:12:00Z</dcterms:modified>
  <cp:category/>
</cp:coreProperties>
</file>