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147197785" r:id="rId12"/>
    <p:sldId id="2147197786" r:id="rId13"/>
    <p:sldId id="272" r:id="rId14"/>
    <p:sldId id="266" r:id="rId15"/>
    <p:sldId id="2147197777" r:id="rId16"/>
    <p:sldId id="21471977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7114" autoAdjust="0"/>
  </p:normalViewPr>
  <p:slideViewPr>
    <p:cSldViewPr snapToGrid="0" snapToObjects="1" showGuides="1">
      <p:cViewPr>
        <p:scale>
          <a:sx n="80" d="100"/>
          <a:sy n="80" d="100"/>
        </p:scale>
        <p:origin x="645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r>
              <a:rPr lang="nb-NO" dirty="0"/>
              <a:t>, and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</a:t>
            </a:r>
            <a:r>
              <a:rPr lang="nb-NO" dirty="0" err="1"/>
              <a:t>products</a:t>
            </a:r>
            <a:r>
              <a:rPr lang="nb-NO" dirty="0"/>
              <a:t>/</a:t>
            </a:r>
            <a:r>
              <a:rPr lang="nb-NO" dirty="0" err="1"/>
              <a:t>interfaces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is </a:t>
            </a:r>
            <a:r>
              <a:rPr lang="nb-NO" dirty="0" err="1"/>
              <a:t>connected</a:t>
            </a:r>
            <a:r>
              <a:rPr lang="nb-NO" dirty="0"/>
              <a:t> to Norwegian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SFM have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100 different </a:t>
            </a:r>
            <a:r>
              <a:rPr lang="nb-NO" dirty="0" err="1"/>
              <a:t>actors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modernized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for </a:t>
            </a:r>
            <a:r>
              <a:rPr lang="nb-NO" dirty="0" err="1"/>
              <a:t>medical</a:t>
            </a:r>
            <a:r>
              <a:rPr lang="nb-NO" dirty="0"/>
              <a:t> </a:t>
            </a:r>
            <a:r>
              <a:rPr lang="nb-NO" dirty="0" err="1"/>
              <a:t>prespcription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(Pasientens prøvesvar)</a:t>
            </a:r>
          </a:p>
          <a:p>
            <a:pPr marL="457200" lvl="1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CarePlan</a:t>
            </a:r>
            <a:r>
              <a:rPr lang="nb-NO" dirty="0"/>
              <a:t> is in pilot (DBEP)</a:t>
            </a:r>
          </a:p>
          <a:p>
            <a:pPr lvl="1"/>
            <a:r>
              <a:rPr lang="nb-NO" dirty="0" err="1"/>
              <a:t>Colonoscopy</a:t>
            </a:r>
            <a:r>
              <a:rPr lang="nb-NO" dirty="0"/>
              <a:t> report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FC8CE-89F4-5261-7D47-FC2127CC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24" y="1043753"/>
            <a:ext cx="10515600" cy="886732"/>
          </a:xfrm>
        </p:spPr>
        <p:txBody>
          <a:bodyPr/>
          <a:lstStyle/>
          <a:p>
            <a:r>
              <a:rPr lang="nb-NO" dirty="0"/>
              <a:t>Great </a:t>
            </a:r>
            <a:r>
              <a:rPr lang="nb-NO" dirty="0" err="1"/>
              <a:t>success</a:t>
            </a:r>
            <a:r>
              <a:rPr lang="nb-NO" dirty="0"/>
              <a:t>!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5196C6-3988-67C8-A312-B72BEA8A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30485"/>
            <a:ext cx="7726082" cy="4291894"/>
          </a:xfrm>
        </p:spPr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used by most </a:t>
            </a:r>
            <a:r>
              <a:rPr lang="nb-NO" dirty="0" err="1"/>
              <a:t>norwegian</a:t>
            </a:r>
            <a:r>
              <a:rPr lang="nb-NO" dirty="0"/>
              <a:t> FHIR </a:t>
            </a:r>
            <a:r>
              <a:rPr lang="nb-NO" dirty="0" err="1"/>
              <a:t>projects</a:t>
            </a:r>
            <a:r>
              <a:rPr lang="nb-NO" dirty="0"/>
              <a:t> (in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or </a:t>
            </a:r>
            <a:r>
              <a:rPr lang="nb-NO" dirty="0" err="1"/>
              <a:t>another</a:t>
            </a:r>
            <a:r>
              <a:rPr lang="nb-NO" dirty="0"/>
              <a:t>).</a:t>
            </a:r>
          </a:p>
          <a:p>
            <a:r>
              <a:rPr lang="nb-NO" dirty="0" err="1"/>
              <a:t>Effort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r>
              <a:rPr lang="nb-NO" dirty="0"/>
              <a:t> by hosting a steady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webinars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successfull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advice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for API data </a:t>
            </a:r>
            <a:r>
              <a:rPr lang="nb-NO" dirty="0" err="1"/>
              <a:t>exchange</a:t>
            </a:r>
            <a:r>
              <a:rPr lang="nb-NO" dirty="0"/>
              <a:t> over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adoption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Norway.</a:t>
            </a:r>
          </a:p>
          <a:p>
            <a:endParaRPr lang="nb-NO" sz="2000" dirty="0"/>
          </a:p>
        </p:txBody>
      </p:sp>
      <p:pic>
        <p:nvPicPr>
          <p:cNvPr id="5" name="Grafikk 4" descr="Pokal">
            <a:extLst>
              <a:ext uri="{FF2B5EF4-FFF2-40B4-BE49-F238E27FC236}">
                <a16:creationId xmlns:a16="http://schemas.microsoft.com/office/drawing/2014/main" id="{386F51F8-5AAE-F52E-B26E-FA986F51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6247" y="2179993"/>
            <a:ext cx="2982589" cy="2982589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155258A8-2422-7917-CA65-DCFE8940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1" y="4009718"/>
            <a:ext cx="3685496" cy="645953"/>
          </a:xfrm>
          <a:prstGeom prst="rect">
            <a:avLst/>
          </a:prstGeom>
        </p:spPr>
      </p:pic>
      <p:sp>
        <p:nvSpPr>
          <p:cNvPr id="15" name="Plassholder for tekst 2">
            <a:extLst>
              <a:ext uri="{FF2B5EF4-FFF2-40B4-BE49-F238E27FC236}">
                <a16:creationId xmlns:a16="http://schemas.microsoft.com/office/drawing/2014/main" id="{CC73A571-6CA1-C66D-494D-E3580F8629F2}"/>
              </a:ext>
            </a:extLst>
          </p:cNvPr>
          <p:cNvSpPr txBox="1">
            <a:spLocks/>
          </p:cNvSpPr>
          <p:nvPr/>
        </p:nvSpPr>
        <p:spPr>
          <a:xfrm>
            <a:off x="8869083" y="4970693"/>
            <a:ext cx="2384612" cy="1465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FHIR FTW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3E8D9F5B-1CD7-E0EE-3381-2191A4448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469" y="2500197"/>
            <a:ext cx="1089649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DC5AAD-A6B1-B39A-3CAD-CB3F04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Failure</a:t>
            </a:r>
            <a:r>
              <a:rPr lang="nb-NO" dirty="0"/>
              <a:t> and </a:t>
            </a:r>
            <a:r>
              <a:rPr lang="nb-NO" dirty="0" err="1"/>
              <a:t>slow</a:t>
            </a:r>
            <a:r>
              <a:rPr lang="nb-NO" dirty="0"/>
              <a:t> progress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2333DA-8394-7FBB-1A3F-B3D4B68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160436" cy="4225143"/>
          </a:xfrm>
        </p:spPr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greates</a:t>
            </a:r>
            <a:r>
              <a:rPr lang="nb-NO" dirty="0"/>
              <a:t> </a:t>
            </a:r>
            <a:r>
              <a:rPr lang="nb-NO" dirty="0" err="1"/>
              <a:t>failure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 to </a:t>
            </a:r>
            <a:r>
              <a:rPr lang="nb-NO" dirty="0" err="1"/>
              <a:t>publish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master person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FHIR.</a:t>
            </a:r>
          </a:p>
          <a:p>
            <a:pPr lvl="1"/>
            <a:r>
              <a:rPr lang="nb-NO" dirty="0"/>
              <a:t>The FHIR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scrapped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and </a:t>
            </a:r>
            <a:r>
              <a:rPr lang="nb-NO" dirty="0" err="1"/>
              <a:t>cumbersome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, </a:t>
            </a:r>
            <a:r>
              <a:rPr lang="nb-NO" dirty="0" err="1"/>
              <a:t>wich</a:t>
            </a:r>
            <a:r>
              <a:rPr lang="nb-NO" dirty="0"/>
              <a:t> lead to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is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slowly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Grafikk 3" descr="Stolpediagram – nedadgående trend">
            <a:extLst>
              <a:ext uri="{FF2B5EF4-FFF2-40B4-BE49-F238E27FC236}">
                <a16:creationId xmlns:a16="http://schemas.microsoft.com/office/drawing/2014/main" id="{5C6FBB0A-6B8C-3A41-AD14-0D6F146BD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670" y="1930485"/>
            <a:ext cx="914400" cy="914400"/>
          </a:xfrm>
          <a:prstGeom prst="rect">
            <a:avLst/>
          </a:prstGeom>
        </p:spPr>
      </p:pic>
      <p:pic>
        <p:nvPicPr>
          <p:cNvPr id="7" name="Grafikk 6" descr="Skilpadde">
            <a:extLst>
              <a:ext uri="{FF2B5EF4-FFF2-40B4-BE49-F238E27FC236}">
                <a16:creationId xmlns:a16="http://schemas.microsoft.com/office/drawing/2014/main" id="{10811223-F263-69C3-FA65-8AD1E2E84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70670" y="4280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3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lassholder for innhold 5">
            <a:extLst>
              <a:ext uri="{FF2B5EF4-FFF2-40B4-BE49-F238E27FC236}">
                <a16:creationId xmlns:a16="http://schemas.microsoft.com/office/drawing/2014/main" id="{5A7583C4-9AED-325B-EBFD-DF77C1F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700390"/>
            <a:ext cx="2707279" cy="5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r>
              <a:rPr lang="en-US" dirty="0"/>
              <a:t>One of the main authors of national base profiles in Norway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8" y="1997235"/>
            <a:ext cx="4172507" cy="39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5311589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for FHIR </a:t>
            </a:r>
            <a:r>
              <a:rPr lang="nb-NO" dirty="0" err="1"/>
              <a:t>implementation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use</a:t>
            </a:r>
            <a:r>
              <a:rPr lang="nb-NO" dirty="0"/>
              <a:t>-case </a:t>
            </a:r>
            <a:r>
              <a:rPr lang="nb-NO" dirty="0" err="1"/>
              <a:t>domains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692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No-</a:t>
            </a:r>
            <a:r>
              <a:rPr lang="nb-NO" dirty="0" err="1"/>
              <a:t>domain</a:t>
            </a:r>
            <a:r>
              <a:rPr lang="nb-NO" dirty="0"/>
              <a:t> for vital </a:t>
            </a:r>
            <a:r>
              <a:rPr lang="nb-NO" dirty="0" err="1"/>
              <a:t>signs</a:t>
            </a:r>
            <a:r>
              <a:rPr lang="nb-NO" dirty="0"/>
              <a:t> is still in </a:t>
            </a:r>
            <a:r>
              <a:rPr lang="nb-NO" dirty="0" err="1"/>
              <a:t>development</a:t>
            </a:r>
            <a:r>
              <a:rPr lang="nb-NO" dirty="0"/>
              <a:t>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</a:t>
            </a:r>
            <a:r>
              <a:rPr lang="nb-NO" dirty="0" err="1"/>
              <a:t>lectures</a:t>
            </a:r>
            <a:r>
              <a:rPr lang="nb-NO" dirty="0"/>
              <a:t>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406167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for profiling</a:t>
            </a:r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702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  <a:p>
            <a:r>
              <a:rPr lang="nb-NO" dirty="0"/>
              <a:t>Guideline for standardisering av API </a:t>
            </a:r>
            <a:r>
              <a:rPr lang="nb-NO" dirty="0" err="1"/>
              <a:t>using</a:t>
            </a:r>
            <a:r>
              <a:rPr lang="nb-NO" dirty="0"/>
              <a:t> HL7 FHIR</a:t>
            </a:r>
          </a:p>
          <a:p>
            <a:r>
              <a:rPr lang="nb-NO" dirty="0"/>
              <a:t>Guideline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SMART </a:t>
            </a:r>
            <a:r>
              <a:rPr lang="nb-NO" dirty="0" err="1"/>
              <a:t>on</a:t>
            </a:r>
            <a:r>
              <a:rPr lang="nb-NO" dirty="0"/>
              <a:t> FHIR 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Norwegian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0902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Suggestive not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910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18437</TotalTime>
  <Words>564</Words>
  <Application>Microsoft Office PowerPoint</Application>
  <PresentationFormat>Widescreen</PresentationFormat>
  <Paragraphs>104</Paragraphs>
  <Slides>16</Slides>
  <Notes>3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0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Great success!</vt:lpstr>
      <vt:lpstr>Failure and slow progress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337</cp:revision>
  <dcterms:created xsi:type="dcterms:W3CDTF">2017-07-13T07:33:22Z</dcterms:created>
  <dcterms:modified xsi:type="dcterms:W3CDTF">2023-06-06T20:51:24Z</dcterms:modified>
  <cp:category/>
</cp:coreProperties>
</file>