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Nunito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Medium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33" Type="http://schemas.openxmlformats.org/officeDocument/2006/relationships/font" Target="fonts/NunitoMedium-italic.fntdata"/><Relationship Id="rId10" Type="http://schemas.openxmlformats.org/officeDocument/2006/relationships/slide" Target="slides/slide5.xml"/><Relationship Id="rId32" Type="http://schemas.openxmlformats.org/officeDocument/2006/relationships/font" Target="fonts/Nunito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unito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38a1bfa0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38a1bfa0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808b118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808b118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65c2d2f4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65c2d2f4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62ce147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62ce147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65c2d2f4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65c2d2f4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65c2d2f4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65c2d2f4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65c2d2f43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65c2d2f4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38a1bfa0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38a1bfa0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38a1bfa0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38a1bfa0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8a1bfa0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38a1bfa0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6649eae5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6649eae5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808b1184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808b1184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6726525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6726525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38a1bfa0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38a1bfa0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38a1bfa0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38a1bfa0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38a1bfa0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38a1bfa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38a1bfa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38a1bfa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62ce1474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62ce1474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38a1bfa0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38a1bfa0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62ce1474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62ce1474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1525" y="2273775"/>
            <a:ext cx="3155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FHIR Fagforum</a:t>
            </a:r>
            <a:endParaRPr sz="24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HL7 Norway</a:t>
            </a:r>
            <a:endParaRPr sz="24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2023-03-29</a:t>
            </a:r>
            <a:endParaRPr sz="24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61525" y="248650"/>
            <a:ext cx="411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Structuring and enriching electronic package leaflets in Felleskatalogen</a:t>
            </a:r>
            <a:endParaRPr sz="22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1525" y="4268000"/>
            <a:ext cx="225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Ádám Z. Kövér</a:t>
            </a:r>
            <a:endParaRPr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Felleskatalogen AS</a:t>
            </a:r>
            <a:endParaRPr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latin typeface="Nunito Medium"/>
                <a:ea typeface="Nunito Medium"/>
                <a:cs typeface="Nunito Medium"/>
                <a:sym typeface="Nunito Medium"/>
              </a:rPr>
              <a:t>From the CMS to the browser</a:t>
            </a:r>
            <a:endParaRPr sz="242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600650" y="2280750"/>
            <a:ext cx="1141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Document structure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600650" y="3011150"/>
            <a:ext cx="1141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Metadata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600650" y="3741550"/>
            <a:ext cx="1141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Structured master data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600650" y="1218600"/>
            <a:ext cx="1141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Medium"/>
                <a:ea typeface="Nunito Medium"/>
                <a:cs typeface="Nunito Medium"/>
                <a:sym typeface="Nunito Medium"/>
              </a:rPr>
              <a:t>CMS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3753775" y="1218600"/>
            <a:ext cx="1141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Medium"/>
                <a:ea typeface="Nunito Medium"/>
                <a:cs typeface="Nunito Medium"/>
                <a:sym typeface="Nunito Medium"/>
              </a:rPr>
              <a:t>Content repository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6906900" y="1218600"/>
            <a:ext cx="1141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Medium"/>
                <a:ea typeface="Nunito Medium"/>
                <a:cs typeface="Nunito Medium"/>
                <a:sym typeface="Nunito Medium"/>
              </a:rPr>
              <a:t>Web / app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cxnSp>
        <p:nvCxnSpPr>
          <p:cNvPr id="126" name="Google Shape;126;p22"/>
          <p:cNvCxnSpPr>
            <a:stCxn id="123" idx="3"/>
            <a:endCxn id="124" idx="1"/>
          </p:cNvCxnSpPr>
          <p:nvPr/>
        </p:nvCxnSpPr>
        <p:spPr>
          <a:xfrm>
            <a:off x="1742450" y="1504950"/>
            <a:ext cx="201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2"/>
          <p:cNvCxnSpPr>
            <a:stCxn id="124" idx="3"/>
            <a:endCxn id="125" idx="1"/>
          </p:cNvCxnSpPr>
          <p:nvPr/>
        </p:nvCxnSpPr>
        <p:spPr>
          <a:xfrm>
            <a:off x="4895575" y="1504950"/>
            <a:ext cx="201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2"/>
          <p:cNvSpPr/>
          <p:nvPr/>
        </p:nvSpPr>
        <p:spPr>
          <a:xfrm>
            <a:off x="3753775" y="2280750"/>
            <a:ext cx="1141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Normalized markup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3753775" y="3011150"/>
            <a:ext cx="1141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Semantic HTML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6906900" y="2280750"/>
            <a:ext cx="1141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Additional data sources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6906900" y="3011150"/>
            <a:ext cx="1141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Dynamic functions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cxnSp>
        <p:nvCxnSpPr>
          <p:cNvPr id="132" name="Google Shape;132;p22"/>
          <p:cNvCxnSpPr>
            <a:stCxn id="120" idx="0"/>
            <a:endCxn id="123" idx="2"/>
          </p:cNvCxnSpPr>
          <p:nvPr/>
        </p:nvCxnSpPr>
        <p:spPr>
          <a:xfrm rot="10800000">
            <a:off x="1171550" y="1791150"/>
            <a:ext cx="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2"/>
          <p:cNvCxnSpPr>
            <a:stCxn id="121" idx="0"/>
            <a:endCxn id="120" idx="2"/>
          </p:cNvCxnSpPr>
          <p:nvPr/>
        </p:nvCxnSpPr>
        <p:spPr>
          <a:xfrm rot="10800000">
            <a:off x="1171550" y="2853350"/>
            <a:ext cx="0" cy="1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2"/>
          <p:cNvCxnSpPr>
            <a:stCxn id="122" idx="0"/>
            <a:endCxn id="121" idx="2"/>
          </p:cNvCxnSpPr>
          <p:nvPr/>
        </p:nvCxnSpPr>
        <p:spPr>
          <a:xfrm rot="10800000">
            <a:off x="1171550" y="3583750"/>
            <a:ext cx="0" cy="1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2"/>
          <p:cNvCxnSpPr>
            <a:stCxn id="129" idx="0"/>
            <a:endCxn id="128" idx="2"/>
          </p:cNvCxnSpPr>
          <p:nvPr/>
        </p:nvCxnSpPr>
        <p:spPr>
          <a:xfrm rot="10800000">
            <a:off x="4324675" y="2853350"/>
            <a:ext cx="0" cy="1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2"/>
          <p:cNvCxnSpPr>
            <a:stCxn id="131" idx="0"/>
            <a:endCxn id="131" idx="0"/>
          </p:cNvCxnSpPr>
          <p:nvPr/>
        </p:nvCxnSpPr>
        <p:spPr>
          <a:xfrm>
            <a:off x="7477800" y="3011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2"/>
          <p:cNvCxnSpPr>
            <a:stCxn id="131" idx="0"/>
            <a:endCxn id="130" idx="2"/>
          </p:cNvCxnSpPr>
          <p:nvPr/>
        </p:nvCxnSpPr>
        <p:spPr>
          <a:xfrm rot="10800000">
            <a:off x="7477800" y="2853350"/>
            <a:ext cx="0" cy="1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2"/>
          <p:cNvCxnSpPr>
            <a:stCxn id="128" idx="0"/>
            <a:endCxn id="124" idx="2"/>
          </p:cNvCxnSpPr>
          <p:nvPr/>
        </p:nvCxnSpPr>
        <p:spPr>
          <a:xfrm rot="10800000">
            <a:off x="4324675" y="1791150"/>
            <a:ext cx="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2"/>
          <p:cNvCxnSpPr>
            <a:stCxn id="130" idx="0"/>
            <a:endCxn id="125" idx="2"/>
          </p:cNvCxnSpPr>
          <p:nvPr/>
        </p:nvCxnSpPr>
        <p:spPr>
          <a:xfrm rot="10800000">
            <a:off x="7477800" y="1791150"/>
            <a:ext cx="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latin typeface="Nunito Medium"/>
                <a:ea typeface="Nunito Medium"/>
                <a:cs typeface="Nunito Medium"/>
                <a:sym typeface="Nunito Medium"/>
              </a:rPr>
              <a:t>Web: Advanced search</a:t>
            </a:r>
            <a:endParaRPr sz="242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25" y="2193500"/>
            <a:ext cx="6229300" cy="27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unito Medium"/>
              <a:buChar char="●"/>
            </a:pPr>
            <a: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Search in a specific section: needs to identify the section</a:t>
            </a:r>
            <a:endParaRPr sz="1800">
              <a:solidFill>
                <a:srgbClr val="595959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unito Medium"/>
              <a:buChar char="●"/>
            </a:pPr>
            <a: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Level 1 PIL sections</a:t>
            </a:r>
            <a:endParaRPr sz="1800">
              <a:solidFill>
                <a:srgbClr val="595959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latin typeface="Nunito Medium"/>
                <a:ea typeface="Nunito Medium"/>
                <a:cs typeface="Nunito Medium"/>
                <a:sym typeface="Nunito Medium"/>
              </a:rPr>
              <a:t>Web: positioning additional content</a:t>
            </a:r>
            <a:endParaRPr sz="242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483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latin typeface="Nunito Medium"/>
                <a:ea typeface="Nunito Medium"/>
                <a:cs typeface="Nunito Medium"/>
                <a:sym typeface="Nunito Medium"/>
              </a:rPr>
              <a:t>Web: positioning additional content (2)</a:t>
            </a:r>
            <a:endParaRPr sz="242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30998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latin typeface="Nunito Medium"/>
                <a:ea typeface="Nunito Medium"/>
                <a:cs typeface="Nunito Medium"/>
                <a:sym typeface="Nunito Medium"/>
              </a:rPr>
              <a:t>Web: medical dictionary</a:t>
            </a:r>
            <a:endParaRPr sz="242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31163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620" y="3528945"/>
            <a:ext cx="5040375" cy="16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latin typeface="Nunito Medium"/>
                <a:ea typeface="Nunito Medium"/>
                <a:cs typeface="Nunito Medium"/>
                <a:sym typeface="Nunito Medium"/>
              </a:rPr>
              <a:t>Felleskatalogen and ePI</a:t>
            </a:r>
            <a:endParaRPr sz="242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unito Medium"/>
              <a:buChar char="●"/>
            </a:pPr>
            <a: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Structured document instead of PDF</a:t>
            </a:r>
            <a:b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endParaRPr sz="1800">
              <a:solidFill>
                <a:srgbClr val="595959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unito Medium"/>
              <a:buChar char="●"/>
            </a:pPr>
            <a: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Connect structured data sources</a:t>
            </a:r>
            <a:b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(FEST / SPOR)</a:t>
            </a:r>
            <a:b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endParaRPr sz="1800">
              <a:solidFill>
                <a:srgbClr val="595959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unito Medium"/>
              <a:buChar char="●"/>
            </a:pPr>
            <a: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Platform for additional features for a richer user experience</a:t>
            </a:r>
            <a:b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(Photos and multimedia, dictionary, search / G-lens)</a:t>
            </a:r>
            <a:endParaRPr sz="1800">
              <a:solidFill>
                <a:srgbClr val="595959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875" y="88726"/>
            <a:ext cx="3610075" cy="11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875" y="1288730"/>
            <a:ext cx="3610075" cy="660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latin typeface="Nunito Medium"/>
                <a:ea typeface="Nunito Medium"/>
                <a:cs typeface="Nunito Medium"/>
                <a:sym typeface="Nunito Medium"/>
              </a:rPr>
              <a:t>Deliver and prepare to consume ePI</a:t>
            </a:r>
            <a:endParaRPr sz="242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935350" y="1676050"/>
            <a:ext cx="16596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Medium"/>
                <a:ea typeface="Nunito Medium"/>
                <a:cs typeface="Nunito Medium"/>
                <a:sym typeface="Nunito Medium"/>
              </a:rPr>
              <a:t>Felleskatalogen XML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6549025" y="1676050"/>
            <a:ext cx="16596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Medium"/>
                <a:ea typeface="Nunito Medium"/>
                <a:cs typeface="Nunito Medium"/>
                <a:sym typeface="Nunito Medium"/>
              </a:rPr>
              <a:t>Felleskatalogen web / app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cxnSp>
        <p:nvCxnSpPr>
          <p:cNvPr id="181" name="Google Shape;181;p28"/>
          <p:cNvCxnSpPr>
            <a:endCxn id="180" idx="1"/>
          </p:cNvCxnSpPr>
          <p:nvPr/>
        </p:nvCxnSpPr>
        <p:spPr>
          <a:xfrm>
            <a:off x="2595025" y="2099800"/>
            <a:ext cx="39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8"/>
          <p:cNvSpPr/>
          <p:nvPr/>
        </p:nvSpPr>
        <p:spPr>
          <a:xfrm>
            <a:off x="3742188" y="3193750"/>
            <a:ext cx="16596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Medium"/>
                <a:ea typeface="Nunito Medium"/>
                <a:cs typeface="Nunito Medium"/>
                <a:sym typeface="Nunito Medium"/>
              </a:rPr>
              <a:t>FHIR ePI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cxnSp>
        <p:nvCxnSpPr>
          <p:cNvPr id="183" name="Google Shape;183;p28"/>
          <p:cNvCxnSpPr>
            <a:stCxn id="179" idx="3"/>
            <a:endCxn id="182" idx="0"/>
          </p:cNvCxnSpPr>
          <p:nvPr/>
        </p:nvCxnSpPr>
        <p:spPr>
          <a:xfrm>
            <a:off x="2594950" y="2099800"/>
            <a:ext cx="1977000" cy="10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8"/>
          <p:cNvCxnSpPr>
            <a:stCxn id="182" idx="0"/>
            <a:endCxn id="180" idx="1"/>
          </p:cNvCxnSpPr>
          <p:nvPr/>
        </p:nvCxnSpPr>
        <p:spPr>
          <a:xfrm flipH="1" rot="10800000">
            <a:off x="4571988" y="2099650"/>
            <a:ext cx="1977000" cy="10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unito Medium"/>
              <a:buChar char="●"/>
            </a:pPr>
            <a: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Defines the PIL content and structure</a:t>
            </a:r>
            <a:endParaRPr sz="1800">
              <a:solidFill>
                <a:srgbClr val="595959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unito Medium"/>
              <a:buChar char="●"/>
            </a:pPr>
            <a: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The ePI composition and Felleskatalogen’s XML capture</a:t>
            </a:r>
            <a:b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the same document structure - with potentially different depth</a:t>
            </a:r>
            <a:endParaRPr sz="1800">
              <a:solidFill>
                <a:srgbClr val="595959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unito Medium"/>
              <a:buChar char="●"/>
            </a:pPr>
            <a: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The ePI and Felleskatalogen’s structure should</a:t>
            </a:r>
            <a:b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fundamentally be compatible</a:t>
            </a:r>
            <a:endParaRPr sz="1800">
              <a:solidFill>
                <a:srgbClr val="595959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latin typeface="Nunito Medium"/>
                <a:ea typeface="Nunito Medium"/>
                <a:cs typeface="Nunito Medium"/>
                <a:sym typeface="Nunito Medium"/>
              </a:rPr>
              <a:t>The QRD template</a:t>
            </a:r>
            <a:endParaRPr sz="242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latin typeface="Nunito Medium"/>
                <a:ea typeface="Nunito Medium"/>
                <a:cs typeface="Nunito Medium"/>
                <a:sym typeface="Nunito Medium"/>
              </a:rPr>
              <a:t>Mapping Felleskatalogen’s XML to ePI sections</a:t>
            </a:r>
            <a:endParaRPr sz="242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69620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latin typeface="Nunito Medium"/>
                <a:ea typeface="Nunito Medium"/>
                <a:cs typeface="Nunito Medium"/>
                <a:sym typeface="Nunito Medium"/>
              </a:rPr>
              <a:t>Mapping Felleskatalogen’s XML to ePI sections</a:t>
            </a:r>
            <a:endParaRPr sz="242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3109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8357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621" y="2738225"/>
            <a:ext cx="19716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4158" y="3467638"/>
            <a:ext cx="17526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809" y="4397088"/>
            <a:ext cx="14573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3623575" y="3269475"/>
            <a:ext cx="2492400" cy="901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Medium"/>
                <a:ea typeface="Nunito Medium"/>
                <a:cs typeface="Nunito Medium"/>
                <a:sym typeface="Nunito Medium"/>
              </a:rPr>
              <a:t>“Les pakningsvedlegg”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unito Medium"/>
              <a:buChar char="●"/>
            </a:pPr>
            <a:r>
              <a:rPr b="1" lang="en" sz="18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pil-innledning</a:t>
            </a:r>
            <a:endParaRPr b="1" sz="18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</a:pP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il-aldersgrense</a:t>
            </a:r>
            <a:r>
              <a:rPr b="1" lang="en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i="1" lang="en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(“Til bruk hos voksne og ungdom (12-65 år)”)</a:t>
            </a:r>
            <a:endParaRPr b="1" i="1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</a:pP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pil-</a:t>
            </a: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v</a:t>
            </a: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irkestoff-info</a:t>
            </a:r>
            <a:endParaRPr b="1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</a:pP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il-innpakning</a:t>
            </a:r>
            <a:endParaRPr b="1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</a:pP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il-viktig-info</a:t>
            </a:r>
            <a:endParaRPr b="1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</a:pP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il-notat</a:t>
            </a:r>
            <a:endParaRPr b="1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</a:pP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il-bivirkningsovervåkning</a:t>
            </a:r>
            <a:r>
              <a:rPr b="1" lang="en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i="1" lang="en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(additional monitoring)</a:t>
            </a:r>
            <a:endParaRPr b="1" i="1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</a:pP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il-regler</a:t>
            </a:r>
            <a:r>
              <a:rPr b="1" lang="en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i="1" lang="en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(“Read all of this leaflet carefully”)</a:t>
            </a:r>
            <a:endParaRPr b="1" i="1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○"/>
            </a:pP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lang="en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il-innholdsfortegnelse</a:t>
            </a:r>
            <a:r>
              <a:rPr b="1" lang="en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i="1" lang="en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(“What is in this leaflet”)</a:t>
            </a:r>
            <a:endParaRPr b="1" i="1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unito Medium"/>
              <a:buChar char="●"/>
            </a:pPr>
            <a:r>
              <a:rPr b="1" lang="en" sz="18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lang="en" sz="18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il-pasient-info</a:t>
            </a:r>
            <a:b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Extended information to patient about administration (about 10% of PILs)</a:t>
            </a:r>
            <a:endParaRPr sz="1800">
              <a:solidFill>
                <a:srgbClr val="595959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latin typeface="Nunito Medium"/>
                <a:ea typeface="Nunito Medium"/>
                <a:cs typeface="Nunito Medium"/>
                <a:sym typeface="Nunito Medium"/>
              </a:rPr>
              <a:t>Structuring beyond the QRD template</a:t>
            </a:r>
            <a:endParaRPr sz="242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latin typeface="Nunito Medium"/>
                <a:ea typeface="Nunito Medium"/>
                <a:cs typeface="Nunito Medium"/>
                <a:sym typeface="Nunito Medium"/>
              </a:rPr>
              <a:t>Providing ePI in production</a:t>
            </a:r>
            <a:endParaRPr sz="242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14" name="Google Shape;214;p33"/>
          <p:cNvSpPr/>
          <p:nvPr/>
        </p:nvSpPr>
        <p:spPr>
          <a:xfrm>
            <a:off x="2517775" y="2724050"/>
            <a:ext cx="1298400" cy="66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 Medium"/>
                <a:ea typeface="Nunito Medium"/>
                <a:cs typeface="Nunito Medium"/>
                <a:sym typeface="Nunito Medium"/>
              </a:rPr>
              <a:t>Felleskatalogen XML</a:t>
            </a:r>
            <a:endParaRPr sz="11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425075" y="2724050"/>
            <a:ext cx="1298400" cy="66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Legacy document management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cxnSp>
        <p:nvCxnSpPr>
          <p:cNvPr id="216" name="Google Shape;216;p33"/>
          <p:cNvCxnSpPr>
            <a:stCxn id="215" idx="3"/>
            <a:endCxn id="214" idx="1"/>
          </p:cNvCxnSpPr>
          <p:nvPr/>
        </p:nvCxnSpPr>
        <p:spPr>
          <a:xfrm>
            <a:off x="1723475" y="3055550"/>
            <a:ext cx="794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3"/>
          <p:cNvSpPr/>
          <p:nvPr/>
        </p:nvSpPr>
        <p:spPr>
          <a:xfrm>
            <a:off x="4610487" y="4023417"/>
            <a:ext cx="1298400" cy="66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FHIR ePI</a:t>
            </a:r>
            <a:endParaRPr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EMA Portal</a:t>
            </a:r>
            <a:endParaRPr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311700" y="1152475"/>
            <a:ext cx="8520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unito Medium"/>
              <a:buChar char="●"/>
            </a:pPr>
            <a: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Felleskatalogen has the relevant experience for</a:t>
            </a:r>
            <a:b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the one-time conversion needed to migrate from PDF to ePI</a:t>
            </a:r>
            <a:endParaRPr sz="1800">
              <a:solidFill>
                <a:srgbClr val="595959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unito Medium"/>
              <a:buChar char="●"/>
            </a:pPr>
            <a: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The PI documents should be maintained in a structured authoring environment after the conversion</a:t>
            </a:r>
            <a:endParaRPr sz="1800">
              <a:solidFill>
                <a:srgbClr val="595959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19" name="Google Shape;219;p33"/>
          <p:cNvSpPr/>
          <p:nvPr/>
        </p:nvSpPr>
        <p:spPr>
          <a:xfrm>
            <a:off x="425075" y="4023425"/>
            <a:ext cx="1298400" cy="66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Structured</a:t>
            </a:r>
            <a:r>
              <a:rPr lang="en" sz="1200">
                <a:latin typeface="Nunito Medium"/>
                <a:ea typeface="Nunito Medium"/>
                <a:cs typeface="Nunito Medium"/>
                <a:sym typeface="Nunito Medium"/>
              </a:rPr>
              <a:t> content authoring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cxnSp>
        <p:nvCxnSpPr>
          <p:cNvPr id="220" name="Google Shape;220;p33"/>
          <p:cNvCxnSpPr>
            <a:stCxn id="214" idx="1"/>
            <a:endCxn id="219" idx="3"/>
          </p:cNvCxnSpPr>
          <p:nvPr/>
        </p:nvCxnSpPr>
        <p:spPr>
          <a:xfrm flipH="1">
            <a:off x="1723375" y="3055550"/>
            <a:ext cx="794400" cy="12993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3"/>
          <p:cNvSpPr/>
          <p:nvPr/>
        </p:nvSpPr>
        <p:spPr>
          <a:xfrm>
            <a:off x="6703174" y="2724050"/>
            <a:ext cx="1298400" cy="66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 Medium"/>
                <a:ea typeface="Nunito Medium"/>
                <a:cs typeface="Nunito Medium"/>
                <a:sym typeface="Nunito Medium"/>
              </a:rPr>
              <a:t>Felleskatalogen web / app</a:t>
            </a:r>
            <a:endParaRPr sz="11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cxnSp>
        <p:nvCxnSpPr>
          <p:cNvPr id="222" name="Google Shape;222;p33"/>
          <p:cNvCxnSpPr>
            <a:endCxn id="221" idx="1"/>
          </p:cNvCxnSpPr>
          <p:nvPr/>
        </p:nvCxnSpPr>
        <p:spPr>
          <a:xfrm>
            <a:off x="3816274" y="3055550"/>
            <a:ext cx="288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3"/>
          <p:cNvCxnSpPr>
            <a:endCxn id="217" idx="0"/>
          </p:cNvCxnSpPr>
          <p:nvPr/>
        </p:nvCxnSpPr>
        <p:spPr>
          <a:xfrm>
            <a:off x="3509787" y="3429717"/>
            <a:ext cx="1749900" cy="5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3"/>
          <p:cNvCxnSpPr>
            <a:stCxn id="217" idx="0"/>
            <a:endCxn id="221" idx="2"/>
          </p:cNvCxnSpPr>
          <p:nvPr/>
        </p:nvCxnSpPr>
        <p:spPr>
          <a:xfrm flipH="1" rot="10800000">
            <a:off x="5259687" y="3387117"/>
            <a:ext cx="2092800" cy="6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3"/>
          <p:cNvCxnSpPr>
            <a:endCxn id="217" idx="1"/>
          </p:cNvCxnSpPr>
          <p:nvPr/>
        </p:nvCxnSpPr>
        <p:spPr>
          <a:xfrm>
            <a:off x="1723587" y="4354917"/>
            <a:ext cx="288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latin typeface="Nunito Medium"/>
                <a:ea typeface="Nunito Medium"/>
                <a:cs typeface="Nunito Medium"/>
                <a:sym typeface="Nunito Medium"/>
              </a:rPr>
              <a:t>Current workflow with package leaflets</a:t>
            </a:r>
            <a:endParaRPr sz="242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61083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latin typeface="Nunito Medium"/>
                <a:ea typeface="Nunito Medium"/>
                <a:cs typeface="Nunito Medium"/>
                <a:sym typeface="Nunito Medium"/>
              </a:rPr>
              <a:t>Source material</a:t>
            </a:r>
            <a:endParaRPr sz="242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PDF documents downloaded from:</a:t>
            </a:r>
            <a:endParaRPr sz="1800">
              <a:solidFill>
                <a:srgbClr val="595959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unito Medium"/>
              <a:buChar char="●"/>
            </a:pPr>
            <a: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The Norwegian Medicines Agency</a:t>
            </a:r>
            <a:endParaRPr sz="1800">
              <a:solidFill>
                <a:srgbClr val="595959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unito Medium"/>
              <a:buChar char="●"/>
            </a:pPr>
            <a:r>
              <a:rPr lang="en" sz="18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EMA</a:t>
            </a:r>
            <a:endParaRPr sz="1800">
              <a:solidFill>
                <a:srgbClr val="595959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600" y="1633200"/>
            <a:ext cx="4145400" cy="35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13750"/>
            <a:ext cx="4298299" cy="222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7372" y="2706047"/>
            <a:ext cx="3079250" cy="13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latin typeface="Nunito Medium"/>
                <a:ea typeface="Nunito Medium"/>
                <a:cs typeface="Nunito Medium"/>
                <a:sym typeface="Nunito Medium"/>
              </a:rPr>
              <a:t>Change detection and automatic conversion</a:t>
            </a:r>
            <a:endParaRPr sz="242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8647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138875" y="1152475"/>
            <a:ext cx="26934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unito Medium"/>
              <a:buChar char="●"/>
            </a:pPr>
            <a:r>
              <a:rPr lang="en" sz="15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Versioned local cache of PI documents</a:t>
            </a:r>
            <a:br>
              <a:rPr lang="en" sz="15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endParaRPr sz="1500">
              <a:solidFill>
                <a:srgbClr val="595959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unito Medium"/>
              <a:buChar char="●"/>
            </a:pPr>
            <a:r>
              <a:rPr lang="en" sz="15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Changes detected automatically</a:t>
            </a:r>
            <a:br>
              <a:rPr lang="en" sz="15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endParaRPr sz="1500">
              <a:solidFill>
                <a:srgbClr val="595959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unito Medium"/>
              <a:buChar char="●"/>
            </a:pPr>
            <a:r>
              <a:rPr lang="en" sz="15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Review changes between any of the archived versions</a:t>
            </a:r>
            <a:br>
              <a:rPr lang="en" sz="15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endParaRPr sz="1500">
              <a:solidFill>
                <a:srgbClr val="595959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Nunito Medium"/>
              <a:buChar char="●"/>
            </a:pPr>
            <a:r>
              <a:rPr lang="en" sz="1500">
                <a:solidFill>
                  <a:srgbClr val="595959"/>
                </a:solidFill>
                <a:latin typeface="Nunito Medium"/>
                <a:ea typeface="Nunito Medium"/>
                <a:cs typeface="Nunito Medium"/>
                <a:sym typeface="Nunito Medium"/>
              </a:rPr>
              <a:t>Import selected version to CMS for further processing</a:t>
            </a:r>
            <a:endParaRPr sz="1500">
              <a:solidFill>
                <a:srgbClr val="595959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2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Conversion from Word to XML: Review and comparison</a:t>
            </a:r>
            <a:endParaRPr sz="242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12259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7017300" y="1075750"/>
            <a:ext cx="1873800" cy="623700"/>
          </a:xfrm>
          <a:prstGeom prst="wedgeRoundRectCallout">
            <a:avLst>
              <a:gd fmla="val -66969" name="adj1"/>
              <a:gd fmla="val 90849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Recognize sections (content patterns)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7017300" y="2110900"/>
            <a:ext cx="1873800" cy="623700"/>
          </a:xfrm>
          <a:prstGeom prst="wedgeRoundRectCallout">
            <a:avLst>
              <a:gd fmla="val -66969" name="adj1"/>
              <a:gd fmla="val 90849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Convert formatting instructions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7017300" y="3146050"/>
            <a:ext cx="1873800" cy="623700"/>
          </a:xfrm>
          <a:prstGeom prst="wedgeRoundRectCallout">
            <a:avLst>
              <a:gd fmla="val -66969" name="adj1"/>
              <a:gd fmla="val 90849" name="adj2"/>
              <a:gd fmla="val 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Human review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latin typeface="Nunito Medium"/>
                <a:ea typeface="Nunito Medium"/>
                <a:cs typeface="Nunito Medium"/>
                <a:sym typeface="Nunito Medium"/>
              </a:rPr>
              <a:t>Conversion from Word to XML: Patterns</a:t>
            </a:r>
            <a:endParaRPr sz="242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40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latin typeface="Nunito Medium"/>
                <a:ea typeface="Nunito Medium"/>
                <a:cs typeface="Nunito Medium"/>
                <a:sym typeface="Nunito Medium"/>
              </a:rPr>
              <a:t>Connection to structured data: Identifiers in metadata</a:t>
            </a:r>
            <a:endParaRPr sz="242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97258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>
                <a:latin typeface="Nunito Medium"/>
                <a:ea typeface="Nunito Medium"/>
                <a:cs typeface="Nunito Medium"/>
                <a:sym typeface="Nunito Medium"/>
              </a:rPr>
              <a:t>Connection to structured data: FEST</a:t>
            </a:r>
            <a:endParaRPr sz="242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11322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