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7" r:id="rId2"/>
    <p:sldId id="259" r:id="rId3"/>
    <p:sldId id="2147197778" r:id="rId4"/>
    <p:sldId id="2147197779" r:id="rId5"/>
    <p:sldId id="269" r:id="rId6"/>
    <p:sldId id="2147197783" r:id="rId7"/>
    <p:sldId id="2147197781" r:id="rId8"/>
    <p:sldId id="2147197782" r:id="rId9"/>
    <p:sldId id="2147197780" r:id="rId10"/>
    <p:sldId id="2147197784" r:id="rId11"/>
    <p:sldId id="272" r:id="rId12"/>
    <p:sldId id="266" r:id="rId13"/>
    <p:sldId id="2147197777" r:id="rId14"/>
    <p:sldId id="214719777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B9"/>
    <a:srgbClr val="FCE32D"/>
    <a:srgbClr val="F8E12B"/>
    <a:srgbClr val="0091B9"/>
    <a:srgbClr val="A72931"/>
    <a:srgbClr val="B6B6B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93" autoAdjust="0"/>
    <p:restoredTop sz="90917" autoAdjust="0"/>
  </p:normalViewPr>
  <p:slideViewPr>
    <p:cSldViewPr snapToGrid="0" snapToObjects="1" showGuides="1">
      <p:cViewPr varScale="1">
        <p:scale>
          <a:sx n="113" d="100"/>
          <a:sy n="113" d="100"/>
        </p:scale>
        <p:origin x="1253" y="9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85" d="100"/>
        <a:sy n="85" d="100"/>
      </p:scale>
      <p:origin x="0" y="0"/>
    </p:cViewPr>
  </p:notesTextViewPr>
  <p:notesViewPr>
    <p:cSldViewPr snapToGrid="0" snapToObjects="1" showGuides="1">
      <p:cViewPr varScale="1">
        <p:scale>
          <a:sx n="159" d="100"/>
          <a:sy n="159" d="100"/>
        </p:scale>
        <p:origin x="2624" y="1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2FAFB1-094A-5D42-8886-B282110F4595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E82984-3105-B544-B3D7-84F0E257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991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8261A-6A60-FE4F-8563-E0524938461B}" type="datetimeFigureOut">
              <a:rPr lang="en-US" smtClean="0"/>
              <a:t>6/5/2023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9C946F-C9B2-9B49-8DCA-D38D97C43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02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Top-</a:t>
            </a:r>
            <a:r>
              <a:rPr lang="nb-NO" dirty="0" err="1"/>
              <a:t>down</a:t>
            </a:r>
            <a:r>
              <a:rPr lang="nb-NO" dirty="0"/>
              <a:t> and </a:t>
            </a:r>
            <a:r>
              <a:rPr lang="nb-NO" dirty="0" err="1"/>
              <a:t>bottom</a:t>
            </a:r>
            <a:r>
              <a:rPr lang="nb-NO" dirty="0"/>
              <a:t>-up </a:t>
            </a:r>
            <a:r>
              <a:rPr lang="nb-NO" dirty="0" err="1"/>
              <a:t>approach</a:t>
            </a:r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04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F023E6BA-23E0-B14D-BA05-838D9D6B9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0" y="5177872"/>
            <a:ext cx="12192000" cy="168012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220683"/>
            <a:ext cx="12192000" cy="1012038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AF2F40C-ED5D-834C-9CD7-95ABF42AD53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</a:t>
            </a:r>
          </a:p>
        </p:txBody>
      </p:sp>
    </p:spTree>
    <p:extLst>
      <p:ext uri="{BB962C8B-B14F-4D97-AF65-F5344CB8AC3E}">
        <p14:creationId xmlns:p14="http://schemas.microsoft.com/office/powerpoint/2010/main" val="36018221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Egendefinert oppse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12995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ED17314-D11B-0040-93D3-F3783BA69A7E}"/>
              </a:ext>
            </a:extLst>
          </p:cNvPr>
          <p:cNvSpPr/>
          <p:nvPr userDrawn="1"/>
        </p:nvSpPr>
        <p:spPr>
          <a:xfrm>
            <a:off x="0" y="1273521"/>
            <a:ext cx="12192000" cy="1153393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A01A3D-B566-DE4F-9A82-F861D2D7248E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47103D9-5FDB-2B4B-AB96-AC35E5354EE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3846315" y="280459"/>
            <a:ext cx="4198193" cy="65895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CDABAB78-9458-0E40-90D3-A9566B8F11BD}"/>
              </a:ext>
            </a:extLst>
          </p:cNvPr>
          <p:cNvSpPr/>
          <p:nvPr userDrawn="1"/>
        </p:nvSpPr>
        <p:spPr>
          <a:xfrm>
            <a:off x="0" y="5273948"/>
            <a:ext cx="12192000" cy="160943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kstvak 1">
            <a:extLst>
              <a:ext uri="{FF2B5EF4-FFF2-40B4-BE49-F238E27FC236}">
                <a16:creationId xmlns:a16="http://schemas.microsoft.com/office/drawing/2014/main" id="{17FB4D4F-49AD-8044-B66E-BAD6B0B55D10}"/>
              </a:ext>
            </a:extLst>
          </p:cNvPr>
          <p:cNvSpPr txBox="1"/>
          <p:nvPr userDrawn="1"/>
        </p:nvSpPr>
        <p:spPr>
          <a:xfrm>
            <a:off x="1399062" y="5404635"/>
            <a:ext cx="9817578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#fhirdevdays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www.devdays.com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75EE10-8ECE-3647-A15A-02C2B5F4D602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6A263E3-08BC-484D-8126-E67DCAF53A4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C266931-0A4D-5809-5AEE-7D84B783D11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-4273" y="2208530"/>
            <a:ext cx="12192000" cy="306541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0336A08-73CE-B0D6-1DC4-EB138963DBC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D2D44915-9735-1C49-B029-CDF454B2EE0E}"/>
              </a:ext>
            </a:extLst>
          </p:cNvPr>
          <p:cNvSpPr/>
          <p:nvPr userDrawn="1"/>
        </p:nvSpPr>
        <p:spPr>
          <a:xfrm>
            <a:off x="-10821" y="5408260"/>
            <a:ext cx="12192000" cy="1932997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16A922-4DEA-1842-9D88-8EC8B99C838F}"/>
              </a:ext>
            </a:extLst>
          </p:cNvPr>
          <p:cNvSpPr txBox="1"/>
          <p:nvPr userDrawn="1"/>
        </p:nvSpPr>
        <p:spPr>
          <a:xfrm>
            <a:off x="0" y="6581436"/>
            <a:ext cx="12191999" cy="2462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b="0" i="0" kern="1200" dirty="0">
                <a:solidFill>
                  <a:schemeClr val="bg2">
                    <a:lumMod val="50000"/>
                  </a:schemeClr>
                </a:solidFill>
                <a:effectLst/>
                <a:latin typeface="Calibri" charset="0"/>
                <a:ea typeface="Calibri" charset="0"/>
                <a:cs typeface="Calibri" charset="0"/>
              </a:rPr>
              <a:t>HL7®, FHIR® and the flame Design mark are the registered trademarks of Health Level Seven International and are used with permission.</a:t>
            </a:r>
            <a:endParaRPr lang="en-US" sz="1000" b="0" i="0" dirty="0">
              <a:solidFill>
                <a:schemeClr val="bg2">
                  <a:lumMod val="50000"/>
                </a:schemeClr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6CFF1BBD-92D6-964B-AF79-8A12D674D6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592706" y="5822612"/>
            <a:ext cx="3175825" cy="711385"/>
          </a:xfrm>
          <a:prstGeom prst="rect">
            <a:avLst/>
          </a:prstGeom>
        </p:spPr>
      </p:pic>
      <p:sp>
        <p:nvSpPr>
          <p:cNvPr id="15" name="Rectangle 14"/>
          <p:cNvSpPr/>
          <p:nvPr userDrawn="1"/>
        </p:nvSpPr>
        <p:spPr>
          <a:xfrm>
            <a:off x="0" y="1189104"/>
            <a:ext cx="12192000" cy="1245362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1213327"/>
            <a:ext cx="10515600" cy="942158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lnSpc>
                <a:spcPct val="100000"/>
              </a:lnSpc>
              <a:buNone/>
              <a:defRPr sz="2800" baseline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pPr lvl="0"/>
            <a:r>
              <a:rPr lang="en-US" dirty="0"/>
              <a:t>Title of presentation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-787078" y="2581154"/>
            <a:ext cx="184731" cy="553998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endParaRPr lang="en-US" sz="3000" b="0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0" y="1957609"/>
            <a:ext cx="12192000" cy="524296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1958943"/>
            <a:ext cx="10515600" cy="441529"/>
          </a:xfrm>
          <a:prstGeom prst="rect">
            <a:avLst/>
          </a:prstGeom>
        </p:spPr>
        <p:txBody>
          <a:bodyPr tIns="54000" anchor="ctr" anchorCtr="0"/>
          <a:lstStyle>
            <a:lvl1pPr>
              <a:defRPr sz="22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Speaker Name and Company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503D0D-C4F0-E146-BFA2-692E833F64B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049515" y="280459"/>
            <a:ext cx="4198193" cy="658956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88339F-E81E-F047-A651-FE21273ADDAA}"/>
              </a:ext>
            </a:extLst>
          </p:cNvPr>
          <p:cNvSpPr/>
          <p:nvPr userDrawn="1"/>
        </p:nvSpPr>
        <p:spPr>
          <a:xfrm>
            <a:off x="0" y="1182730"/>
            <a:ext cx="12192000" cy="125999"/>
          </a:xfrm>
          <a:prstGeom prst="rect">
            <a:avLst/>
          </a:prstGeom>
          <a:solidFill>
            <a:srgbClr val="B6B6B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kstvak 1">
            <a:extLst>
              <a:ext uri="{FF2B5EF4-FFF2-40B4-BE49-F238E27FC236}">
                <a16:creationId xmlns:a16="http://schemas.microsoft.com/office/drawing/2014/main" id="{DCD9B24C-E4C9-C041-B6BE-42AA99B05994}"/>
              </a:ext>
            </a:extLst>
          </p:cNvPr>
          <p:cNvSpPr txBox="1"/>
          <p:nvPr userDrawn="1"/>
        </p:nvSpPr>
        <p:spPr>
          <a:xfrm>
            <a:off x="1376625" y="5492950"/>
            <a:ext cx="9829967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 FHIR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DevDays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2023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Hybrid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Edition, Amsterdam | </a:t>
            </a:r>
            <a:r>
              <a:rPr lang="nl-NL" sz="1200" b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June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6–9, 2023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@</a:t>
            </a:r>
            <a:r>
              <a:rPr lang="nl-NL" sz="1200" b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HL7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|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@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FirelyTeam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|   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fhirdevdays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</a:t>
            </a:r>
            <a:r>
              <a:rPr lang="nl-NL" sz="1200" b="0" baseline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|</a:t>
            </a:r>
            <a:r>
              <a:rPr lang="nl-NL" sz="1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nl-NL" sz="12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www.devdays.com</a:t>
            </a:r>
            <a:endParaRPr lang="nl-NL" sz="1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F2BA44F-2959-47F1-9EE7-D2DCE5FBB6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4321" y="2379630"/>
            <a:ext cx="12152536" cy="30286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A03BF78-AD72-AA7C-9E6F-0295612AE8E9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/>
          <a:stretch/>
        </p:blipFill>
        <p:spPr>
          <a:xfrm>
            <a:off x="10526103" y="491507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9EFF973-2C06-D542-8981-F37E7CDEC096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6E9A428-E265-304B-A132-D1DD107070AE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BBEF625-8115-6343-AAB2-B14EA6834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B998AB6-3D8D-0D43-85C3-D940C24B89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889E760-4062-2745-A3F6-2D1C5C7122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0F5E62-64C0-2E4C-9F72-04EAF024CF30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005699-151B-144F-B548-29C2BF77C76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B53FF3D-BF19-F547-9280-3D6979814101}"/>
              </a:ext>
            </a:extLst>
          </p:cNvPr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75E3256-602A-9944-B375-6EBB43B9189F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C29596E6-F01C-EB43-AA68-142474A855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5341B44-179A-4F47-AA97-AB95A29955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Picture Placeholder 8">
            <a:extLst>
              <a:ext uri="{FF2B5EF4-FFF2-40B4-BE49-F238E27FC236}">
                <a16:creationId xmlns:a16="http://schemas.microsoft.com/office/drawing/2014/main" id="{216E6ED0-8732-B942-88F9-219B1803ED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96A1AE-60A2-954D-93F9-C653492916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69485B-D6D3-B946-B615-3E58FA9B176C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91AF0B-59AE-86EF-B941-D896DE70BAC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027677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F7789B-C3FF-314F-8C50-BFB1BFE41AAA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E887CA-1123-FD43-AA8E-E850FDD5A1F3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2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11184F-6B3D-F843-8389-12C583013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7CCBD155-CB4E-4A49-A849-611ACAE44F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5464629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2863CE21-F095-6741-B329-0E930A8E2D5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478588" y="1997075"/>
            <a:ext cx="4875212" cy="4225925"/>
          </a:xfrm>
          <a:prstGeom prst="rect">
            <a:avLst/>
          </a:prstGeo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EBA2533-EEDB-A146-AA25-C45944D200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69E98F4-AF88-AA4D-8AC4-48339E5C79D1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D81D21-24A1-3747-A437-41E06E98C60E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4234E1-E03A-CC96-4ED2-F0FC7B79678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A03DAE-CD88-0F45-B87B-89C847FB3E32}"/>
              </a:ext>
            </a:extLst>
          </p:cNvPr>
          <p:cNvSpPr/>
          <p:nvPr userDrawn="1"/>
        </p:nvSpPr>
        <p:spPr>
          <a:xfrm>
            <a:off x="0" y="6357257"/>
            <a:ext cx="12192000" cy="50074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E77C02-D76A-E34C-9F11-4F8B957EC652}"/>
              </a:ext>
            </a:extLst>
          </p:cNvPr>
          <p:cNvSpPr/>
          <p:nvPr userDrawn="1"/>
        </p:nvSpPr>
        <p:spPr>
          <a:xfrm>
            <a:off x="0" y="591018"/>
            <a:ext cx="12192000" cy="6020722"/>
          </a:xfrm>
          <a:prstGeom prst="rect">
            <a:avLst/>
          </a:prstGeom>
          <a:solidFill>
            <a:srgbClr val="0091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477A87-5BFF-A44E-B689-24BD7E38C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3600">
                <a:solidFill>
                  <a:schemeClr val="bg1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E0882F8-1F9B-C74A-A799-05D7B2920FB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F05ACD7-2426-8158-6AE9-FC7C83ED30D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37325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EB611-E966-ED40-A3D2-BEB861809B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612601" y="2908940"/>
            <a:ext cx="4643392" cy="1040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8126C72-08D0-F52F-D319-E8B566F3AEA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4986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efaul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708024E-4361-1144-A38B-B52CE109AE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38198" y="83274"/>
            <a:ext cx="2774403" cy="43547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5320EB9-8144-DE4C-8FF8-4C8858A070D2}"/>
              </a:ext>
            </a:extLst>
          </p:cNvPr>
          <p:cNvSpPr/>
          <p:nvPr userDrawn="1"/>
        </p:nvSpPr>
        <p:spPr>
          <a:xfrm>
            <a:off x="0" y="6490276"/>
            <a:ext cx="12192000" cy="21600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AA410F-6254-3D47-8947-C8872551A9E9}"/>
              </a:ext>
            </a:extLst>
          </p:cNvPr>
          <p:cNvSpPr txBox="1"/>
          <p:nvPr userDrawn="1"/>
        </p:nvSpPr>
        <p:spPr>
          <a:xfrm>
            <a:off x="11513256" y="6492128"/>
            <a:ext cx="409503" cy="21414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fld id="{DE63DE5B-D6E9-7B40-84C0-058E84E3C55A}" type="slidenum">
              <a:rPr lang="en-US" sz="1200" b="0" cap="none" spc="0" baseline="0" smtClean="0">
                <a:ln w="0"/>
                <a:solidFill>
                  <a:schemeClr val="bg1"/>
                </a:solidFill>
                <a:effectLst/>
              </a:rPr>
              <a:pPr algn="r"/>
              <a:t>‹#›</a:t>
            </a:fld>
            <a:r>
              <a:rPr lang="en-US" sz="1300" b="0" cap="none" spc="0" baseline="0" dirty="0">
                <a:ln w="0"/>
                <a:solidFill>
                  <a:schemeClr val="bg1"/>
                </a:solidFill>
                <a:effectLst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12A908-AFBD-C5D7-3BA4-20BE2770ED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26103" y="66501"/>
            <a:ext cx="1523599" cy="52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39866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41801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3" r:id="rId2"/>
    <p:sldLayoutId id="2147483656" r:id="rId3"/>
    <p:sldLayoutId id="2147483652" r:id="rId4"/>
    <p:sldLayoutId id="2147483670" r:id="rId5"/>
    <p:sldLayoutId id="2147483651" r:id="rId6"/>
    <p:sldLayoutId id="2147483669" r:id="rId7"/>
    <p:sldLayoutId id="2147483671" r:id="rId8"/>
    <p:sldLayoutId id="2147483672" r:id="rId9"/>
    <p:sldLayoutId id="2147483674" r:id="rId10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Open Sans" charset="0"/>
          <a:ea typeface="Open Sans" charset="0"/>
          <a:cs typeface="Open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Relationship Id="rId14" Type="http://schemas.openxmlformats.org/officeDocument/2006/relationships/image" Target="../media/image1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4E21EC9-6E75-C545-B963-5CB477A5F0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HL7 FHIR in Norway </a:t>
            </a:r>
            <a:r>
              <a:rPr lang="nb-NO" dirty="0" err="1"/>
              <a:t>lessons</a:t>
            </a:r>
            <a:r>
              <a:rPr lang="nb-NO" dirty="0"/>
              <a:t> </a:t>
            </a:r>
            <a:r>
              <a:rPr lang="nb-NO" dirty="0" err="1"/>
              <a:t>learned</a:t>
            </a:r>
            <a:endParaRPr lang="en-NL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CD332-194B-114E-8096-42030A644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Thomas Tveit Rosenlund, The Norwegian </a:t>
            </a:r>
            <a:r>
              <a:rPr lang="nb-NO" dirty="0" err="1"/>
              <a:t>Directorate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e-</a:t>
            </a:r>
            <a:r>
              <a:rPr lang="nb-NO" dirty="0" err="1"/>
              <a:t>health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979156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C9663BF-AA97-5FFC-A96A-263BA055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Using FHIR in </a:t>
            </a:r>
            <a:r>
              <a:rPr lang="nb-NO" dirty="0" err="1"/>
              <a:t>solutions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50AFD07-7A52-6B82-B179-F24B050F33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4" name="Grafikk 3" descr="Puslespillbiter">
            <a:extLst>
              <a:ext uri="{FF2B5EF4-FFF2-40B4-BE49-F238E27FC236}">
                <a16:creationId xmlns:a16="http://schemas.microsoft.com/office/drawing/2014/main" id="{C8BF5442-7682-3AD7-C6E3-A9996F4F51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44316" y="719585"/>
            <a:ext cx="1149223" cy="114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94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10515600" cy="4225143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0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C4CC818-BC74-B84F-A2E4-6C01F1EA2198}"/>
              </a:ext>
            </a:extLst>
          </p:cNvPr>
          <p:cNvSpPr/>
          <p:nvPr/>
        </p:nvSpPr>
        <p:spPr>
          <a:xfrm>
            <a:off x="0" y="714554"/>
            <a:ext cx="12192000" cy="260618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Needs</a:t>
            </a: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</a:t>
            </a:r>
          </a:p>
          <a:p>
            <a:pPr algn="ctr" defTabSz="914056">
              <a:defRPr/>
            </a:pPr>
            <a:r>
              <a:rPr lang="nb-NO" sz="3200" dirty="0" err="1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requirements</a:t>
            </a:r>
            <a:endParaRPr lang="nb-NO" sz="3200" dirty="0">
              <a:solidFill>
                <a:prstClr val="whit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42692" y="2628939"/>
            <a:ext cx="20526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Investigate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&amp; design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69000" y="955587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Develop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Realize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42714" y="988691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Test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Evaluate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 err="1">
                <a:solidFill>
                  <a:prstClr val="white"/>
                </a:solidFill>
                <a:latin typeface="Calibri" panose="020F0502020204030204"/>
              </a:rPr>
              <a:t>Standardize</a:t>
            </a:r>
            <a:endParaRPr lang="nb-NO" sz="3200" dirty="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2265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il: femkant 92">
            <a:extLst>
              <a:ext uri="{FF2B5EF4-FFF2-40B4-BE49-F238E27FC236}">
                <a16:creationId xmlns:a16="http://schemas.microsoft.com/office/drawing/2014/main" id="{C3DDAA4B-4665-49FD-9BFC-C92C62BE57D6}"/>
              </a:ext>
            </a:extLst>
          </p:cNvPr>
          <p:cNvSpPr/>
          <p:nvPr/>
        </p:nvSpPr>
        <p:spPr>
          <a:xfrm>
            <a:off x="6064637" y="4794066"/>
            <a:ext cx="4516619" cy="1893585"/>
          </a:xfrm>
          <a:prstGeom prst="homePlate">
            <a:avLst>
              <a:gd name="adj" fmla="val 16471"/>
            </a:avLst>
          </a:pr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endParaRPr lang="nb-NO" sz="2667" dirty="0">
              <a:solidFill>
                <a:prstClr val="white"/>
              </a:solidFill>
              <a:latin typeface="Arial" panose="020B0604020202020204"/>
            </a:endParaRPr>
          </a:p>
        </p:txBody>
      </p:sp>
      <p:sp>
        <p:nvSpPr>
          <p:cNvPr id="74" name="Frihåndsform: figur 73">
            <a:extLst>
              <a:ext uri="{FF2B5EF4-FFF2-40B4-BE49-F238E27FC236}">
                <a16:creationId xmlns:a16="http://schemas.microsoft.com/office/drawing/2014/main" id="{26023464-0182-49AA-82E8-345400CB787E}"/>
              </a:ext>
            </a:extLst>
          </p:cNvPr>
          <p:cNvSpPr/>
          <p:nvPr/>
        </p:nvSpPr>
        <p:spPr>
          <a:xfrm>
            <a:off x="5902575" y="77068"/>
            <a:ext cx="2880234" cy="2486944"/>
          </a:xfrm>
          <a:custGeom>
            <a:avLst/>
            <a:gdLst>
              <a:gd name="connsiteX0" fmla="*/ 248745 w 3456506"/>
              <a:gd name="connsiteY0" fmla="*/ 0 h 2984527"/>
              <a:gd name="connsiteX1" fmla="*/ 377062 w 3456506"/>
              <a:gd name="connsiteY1" fmla="*/ 3245 h 2984527"/>
              <a:gd name="connsiteX2" fmla="*/ 3229010 w 3456506"/>
              <a:gd name="connsiteY2" fmla="*/ 1439164 h 2984527"/>
              <a:gd name="connsiteX3" fmla="*/ 3456506 w 3456506"/>
              <a:gd name="connsiteY3" fmla="*/ 1743390 h 2984527"/>
              <a:gd name="connsiteX4" fmla="*/ 2391510 w 3456506"/>
              <a:gd name="connsiteY4" fmla="*/ 2132354 h 2984527"/>
              <a:gd name="connsiteX5" fmla="*/ 1556834 w 3456506"/>
              <a:gd name="connsiteY5" fmla="*/ 2984527 h 2984527"/>
              <a:gd name="connsiteX6" fmla="*/ 1479605 w 3456506"/>
              <a:gd name="connsiteY6" fmla="*/ 2881250 h 2984527"/>
              <a:gd name="connsiteX7" fmla="*/ 346370 w 3456506"/>
              <a:gd name="connsiteY7" fmla="*/ 2273932 h 2984527"/>
              <a:gd name="connsiteX8" fmla="*/ 265513 w 3456506"/>
              <a:gd name="connsiteY8" fmla="*/ 2269849 h 2984527"/>
              <a:gd name="connsiteX9" fmla="*/ 0 w 3456506"/>
              <a:gd name="connsiteY9" fmla="*/ 1097919 h 2984527"/>
              <a:gd name="connsiteX10" fmla="*/ 248745 w 3456506"/>
              <a:gd name="connsiteY10" fmla="*/ 0 h 2984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56506" h="2984527">
                <a:moveTo>
                  <a:pt x="248745" y="0"/>
                </a:moveTo>
                <a:lnTo>
                  <a:pt x="377062" y="3245"/>
                </a:lnTo>
                <a:cubicBezTo>
                  <a:pt x="1524477" y="61407"/>
                  <a:pt x="2543039" y="607960"/>
                  <a:pt x="3229010" y="1439164"/>
                </a:cubicBezTo>
                <a:lnTo>
                  <a:pt x="3456506" y="1743390"/>
                </a:lnTo>
                <a:lnTo>
                  <a:pt x="2391510" y="2132354"/>
                </a:lnTo>
                <a:lnTo>
                  <a:pt x="1556834" y="2984527"/>
                </a:lnTo>
                <a:lnTo>
                  <a:pt x="1479605" y="2881250"/>
                </a:lnTo>
                <a:cubicBezTo>
                  <a:pt x="1203603" y="2546813"/>
                  <a:pt x="801653" y="2320169"/>
                  <a:pt x="346370" y="2273932"/>
                </a:cubicBezTo>
                <a:lnTo>
                  <a:pt x="265513" y="2269849"/>
                </a:lnTo>
                <a:lnTo>
                  <a:pt x="0" y="1097919"/>
                </a:lnTo>
                <a:lnTo>
                  <a:pt x="248745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3" name="Frihåndsform: figur 72">
            <a:extLst>
              <a:ext uri="{FF2B5EF4-FFF2-40B4-BE49-F238E27FC236}">
                <a16:creationId xmlns:a16="http://schemas.microsoft.com/office/drawing/2014/main" id="{5755F5B5-A084-47F8-AA71-927AD33C2420}"/>
              </a:ext>
            </a:extLst>
          </p:cNvPr>
          <p:cNvSpPr/>
          <p:nvPr/>
        </p:nvSpPr>
        <p:spPr>
          <a:xfrm>
            <a:off x="3356997" y="78415"/>
            <a:ext cx="2588376" cy="2487726"/>
          </a:xfrm>
          <a:custGeom>
            <a:avLst/>
            <a:gdLst>
              <a:gd name="connsiteX0" fmla="*/ 3088779 w 3106253"/>
              <a:gd name="connsiteY0" fmla="*/ 0 h 2985465"/>
              <a:gd name="connsiteX1" fmla="*/ 2840401 w 3106253"/>
              <a:gd name="connsiteY1" fmla="*/ 1096302 h 2985465"/>
              <a:gd name="connsiteX2" fmla="*/ 3106253 w 3106253"/>
              <a:gd name="connsiteY2" fmla="*/ 2269731 h 2985465"/>
              <a:gd name="connsiteX3" fmla="*/ 3055086 w 3106253"/>
              <a:gd name="connsiteY3" fmla="*/ 2272315 h 2985465"/>
              <a:gd name="connsiteX4" fmla="*/ 1921851 w 3106253"/>
              <a:gd name="connsiteY4" fmla="*/ 2879633 h 2985465"/>
              <a:gd name="connsiteX5" fmla="*/ 1842712 w 3106253"/>
              <a:gd name="connsiteY5" fmla="*/ 2985465 h 2985465"/>
              <a:gd name="connsiteX6" fmla="*/ 769847 w 3106253"/>
              <a:gd name="connsiteY6" fmla="*/ 2533918 h 2985465"/>
              <a:gd name="connsiteX7" fmla="*/ 0 w 3106253"/>
              <a:gd name="connsiteY7" fmla="*/ 1668157 h 2985465"/>
              <a:gd name="connsiteX8" fmla="*/ 172446 w 3106253"/>
              <a:gd name="connsiteY8" fmla="*/ 1437547 h 2985465"/>
              <a:gd name="connsiteX9" fmla="*/ 3024394 w 3106253"/>
              <a:gd name="connsiteY9" fmla="*/ 1628 h 2985465"/>
              <a:gd name="connsiteX10" fmla="*/ 3088779 w 3106253"/>
              <a:gd name="connsiteY10" fmla="*/ 0 h 2985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106253" h="2985465">
                <a:moveTo>
                  <a:pt x="3088779" y="0"/>
                </a:moveTo>
                <a:lnTo>
                  <a:pt x="2840401" y="1096302"/>
                </a:lnTo>
                <a:lnTo>
                  <a:pt x="3106253" y="2269731"/>
                </a:lnTo>
                <a:lnTo>
                  <a:pt x="3055086" y="2272315"/>
                </a:lnTo>
                <a:cubicBezTo>
                  <a:pt x="2599803" y="2318552"/>
                  <a:pt x="2197854" y="2545196"/>
                  <a:pt x="1921851" y="2879633"/>
                </a:cubicBezTo>
                <a:lnTo>
                  <a:pt x="1842712" y="2985465"/>
                </a:lnTo>
                <a:lnTo>
                  <a:pt x="769847" y="2533918"/>
                </a:lnTo>
                <a:lnTo>
                  <a:pt x="0" y="1668157"/>
                </a:lnTo>
                <a:lnTo>
                  <a:pt x="172446" y="1437547"/>
                </a:lnTo>
                <a:cubicBezTo>
                  <a:pt x="858418" y="606343"/>
                  <a:pt x="1876979" y="59790"/>
                  <a:pt x="3024394" y="1628"/>
                </a:cubicBezTo>
                <a:lnTo>
                  <a:pt x="3088779" y="0"/>
                </a:lnTo>
                <a:close/>
              </a:path>
            </a:pathLst>
          </a:custGeom>
          <a:solidFill>
            <a:srgbClr val="8FAADC"/>
          </a:solidFill>
          <a:ln>
            <a:solidFill>
              <a:srgbClr val="8FAA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70" name="Frihåndsform: figur 69">
            <a:extLst>
              <a:ext uri="{FF2B5EF4-FFF2-40B4-BE49-F238E27FC236}">
                <a16:creationId xmlns:a16="http://schemas.microsoft.com/office/drawing/2014/main" id="{6B9369A2-C8EC-4A83-A608-D9B19BBE5CCF}"/>
              </a:ext>
            </a:extLst>
          </p:cNvPr>
          <p:cNvSpPr/>
          <p:nvPr/>
        </p:nvSpPr>
        <p:spPr>
          <a:xfrm>
            <a:off x="2747183" y="1616571"/>
            <a:ext cx="2052881" cy="2963215"/>
          </a:xfrm>
          <a:custGeom>
            <a:avLst/>
            <a:gdLst>
              <a:gd name="connsiteX0" fmla="*/ 609949 w 2463617"/>
              <a:gd name="connsiteY0" fmla="*/ 0 h 3556089"/>
              <a:gd name="connsiteX1" fmla="*/ 1376839 w 2463617"/>
              <a:gd name="connsiteY1" fmla="*/ 862436 h 3556089"/>
              <a:gd name="connsiteX2" fmla="*/ 2463617 w 2463617"/>
              <a:gd name="connsiteY2" fmla="*/ 1319838 h 3556089"/>
              <a:gd name="connsiteX3" fmla="*/ 2400136 w 2463617"/>
              <a:gd name="connsiteY3" fmla="*/ 1451615 h 3556089"/>
              <a:gd name="connsiteX4" fmla="*/ 2267100 w 2463617"/>
              <a:gd name="connsiteY4" fmla="*/ 2110568 h 3556089"/>
              <a:gd name="connsiteX5" fmla="*/ 2343209 w 2463617"/>
              <a:gd name="connsiteY5" fmla="*/ 2613985 h 3556089"/>
              <a:gd name="connsiteX6" fmla="*/ 2361299 w 2463617"/>
              <a:gd name="connsiteY6" fmla="*/ 2663411 h 3556089"/>
              <a:gd name="connsiteX7" fmla="*/ 1423379 w 2463617"/>
              <a:gd name="connsiteY7" fmla="*/ 3344162 h 3556089"/>
              <a:gd name="connsiteX8" fmla="*/ 273388 w 2463617"/>
              <a:gd name="connsiteY8" fmla="*/ 3556089 h 3556089"/>
              <a:gd name="connsiteX9" fmla="*/ 240292 w 2463617"/>
              <a:gd name="connsiteY9" fmla="*/ 3472149 h 3556089"/>
              <a:gd name="connsiteX10" fmla="*/ 0 w 2463617"/>
              <a:gd name="connsiteY10" fmla="*/ 2110568 h 3556089"/>
              <a:gd name="connsiteX11" fmla="*/ 573302 w 2463617"/>
              <a:gd name="connsiteY11" fmla="*/ 57164 h 3556089"/>
              <a:gd name="connsiteX12" fmla="*/ 609949 w 2463617"/>
              <a:gd name="connsiteY12" fmla="*/ 0 h 3556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617" h="3556089">
                <a:moveTo>
                  <a:pt x="609949" y="0"/>
                </a:moveTo>
                <a:lnTo>
                  <a:pt x="1376839" y="862436"/>
                </a:lnTo>
                <a:lnTo>
                  <a:pt x="2463617" y="1319838"/>
                </a:lnTo>
                <a:lnTo>
                  <a:pt x="2400136" y="1451615"/>
                </a:lnTo>
                <a:cubicBezTo>
                  <a:pt x="2314471" y="1654151"/>
                  <a:pt x="2267100" y="1876827"/>
                  <a:pt x="2267100" y="2110568"/>
                </a:cubicBezTo>
                <a:cubicBezTo>
                  <a:pt x="2267100" y="2285874"/>
                  <a:pt x="2293746" y="2454956"/>
                  <a:pt x="2343209" y="2613985"/>
                </a:cubicBezTo>
                <a:lnTo>
                  <a:pt x="2361299" y="2663411"/>
                </a:lnTo>
                <a:lnTo>
                  <a:pt x="1423379" y="3344162"/>
                </a:lnTo>
                <a:lnTo>
                  <a:pt x="273388" y="3556089"/>
                </a:lnTo>
                <a:lnTo>
                  <a:pt x="240292" y="3472149"/>
                </a:lnTo>
                <a:cubicBezTo>
                  <a:pt x="84839" y="3047587"/>
                  <a:pt x="0" y="2588985"/>
                  <a:pt x="0" y="2110568"/>
                </a:cubicBezTo>
                <a:cubicBezTo>
                  <a:pt x="0" y="1358770"/>
                  <a:pt x="209499" y="655904"/>
                  <a:pt x="573302" y="57164"/>
                </a:cubicBezTo>
                <a:lnTo>
                  <a:pt x="609949" y="0"/>
                </a:lnTo>
                <a:close/>
              </a:path>
            </a:pathLst>
          </a:custGeom>
          <a:solidFill>
            <a:srgbClr val="B4C7E7"/>
          </a:solidFill>
          <a:ln>
            <a:solidFill>
              <a:srgbClr val="B4C7E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69" name="Frihåndsform: figur 68">
            <a:extLst>
              <a:ext uri="{FF2B5EF4-FFF2-40B4-BE49-F238E27FC236}">
                <a16:creationId xmlns:a16="http://schemas.microsoft.com/office/drawing/2014/main" id="{3EC80368-2D8C-4017-904A-8E51DEA9C8F2}"/>
              </a:ext>
            </a:extLst>
          </p:cNvPr>
          <p:cNvSpPr/>
          <p:nvPr/>
        </p:nvSpPr>
        <p:spPr>
          <a:xfrm>
            <a:off x="7294123" y="1680469"/>
            <a:ext cx="2052631" cy="2891391"/>
          </a:xfrm>
          <a:custGeom>
            <a:avLst/>
            <a:gdLst>
              <a:gd name="connsiteX0" fmla="*/ 1901238 w 2463317"/>
              <a:gd name="connsiteY0" fmla="*/ 0 h 3469895"/>
              <a:gd name="connsiteX1" fmla="*/ 1985366 w 2463317"/>
              <a:gd name="connsiteY1" fmla="*/ 146314 h 3469895"/>
              <a:gd name="connsiteX2" fmla="*/ 2463317 w 2463317"/>
              <a:gd name="connsiteY2" fmla="*/ 2033885 h 3469895"/>
              <a:gd name="connsiteX3" fmla="*/ 2223025 w 2463317"/>
              <a:gd name="connsiteY3" fmla="*/ 3395466 h 3469895"/>
              <a:gd name="connsiteX4" fmla="*/ 2193679 w 2463317"/>
              <a:gd name="connsiteY4" fmla="*/ 3469895 h 3469895"/>
              <a:gd name="connsiteX5" fmla="*/ 1288004 w 2463317"/>
              <a:gd name="connsiteY5" fmla="*/ 2849480 h 3469895"/>
              <a:gd name="connsiteX6" fmla="*/ 75213 w 2463317"/>
              <a:gd name="connsiteY6" fmla="*/ 2659964 h 3469895"/>
              <a:gd name="connsiteX7" fmla="*/ 120108 w 2463317"/>
              <a:gd name="connsiteY7" fmla="*/ 2537302 h 3469895"/>
              <a:gd name="connsiteX8" fmla="*/ 196217 w 2463317"/>
              <a:gd name="connsiteY8" fmla="*/ 2033885 h 3469895"/>
              <a:gd name="connsiteX9" fmla="*/ 63181 w 2463317"/>
              <a:gd name="connsiteY9" fmla="*/ 1374932 h 3469895"/>
              <a:gd name="connsiteX10" fmla="*/ 0 w 2463317"/>
              <a:gd name="connsiteY10" fmla="*/ 1243777 h 3469895"/>
              <a:gd name="connsiteX11" fmla="*/ 837829 w 2463317"/>
              <a:gd name="connsiteY11" fmla="*/ 388384 h 3469895"/>
              <a:gd name="connsiteX12" fmla="*/ 1901238 w 2463317"/>
              <a:gd name="connsiteY12" fmla="*/ 0 h 3469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63317" h="3469895">
                <a:moveTo>
                  <a:pt x="1901238" y="0"/>
                </a:moveTo>
                <a:lnTo>
                  <a:pt x="1985366" y="146314"/>
                </a:lnTo>
                <a:cubicBezTo>
                  <a:pt x="2290177" y="707419"/>
                  <a:pt x="2463317" y="1350433"/>
                  <a:pt x="2463317" y="2033885"/>
                </a:cubicBezTo>
                <a:cubicBezTo>
                  <a:pt x="2463317" y="2512302"/>
                  <a:pt x="2378478" y="2970904"/>
                  <a:pt x="2223025" y="3395466"/>
                </a:cubicBezTo>
                <a:lnTo>
                  <a:pt x="2193679" y="3469895"/>
                </a:lnTo>
                <a:lnTo>
                  <a:pt x="1288004" y="2849480"/>
                </a:lnTo>
                <a:lnTo>
                  <a:pt x="75213" y="2659964"/>
                </a:lnTo>
                <a:lnTo>
                  <a:pt x="120108" y="2537302"/>
                </a:lnTo>
                <a:cubicBezTo>
                  <a:pt x="169571" y="2378273"/>
                  <a:pt x="196217" y="2209191"/>
                  <a:pt x="196217" y="2033885"/>
                </a:cubicBezTo>
                <a:cubicBezTo>
                  <a:pt x="196217" y="1800144"/>
                  <a:pt x="148846" y="1577468"/>
                  <a:pt x="63181" y="1374932"/>
                </a:cubicBezTo>
                <a:lnTo>
                  <a:pt x="0" y="1243777"/>
                </a:lnTo>
                <a:lnTo>
                  <a:pt x="837829" y="388384"/>
                </a:lnTo>
                <a:lnTo>
                  <a:pt x="1901238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>
              <a:solidFill>
                <a:schemeClr val="tx1"/>
              </a:solidFill>
            </a:endParaRPr>
          </a:p>
        </p:txBody>
      </p:sp>
      <p:sp>
        <p:nvSpPr>
          <p:cNvPr id="91" name="Frihåndsform: figur 90">
            <a:extLst>
              <a:ext uri="{FF2B5EF4-FFF2-40B4-BE49-F238E27FC236}">
                <a16:creationId xmlns:a16="http://schemas.microsoft.com/office/drawing/2014/main" id="{D3F0E2AF-0FB0-4F20-AB2F-25255E47C882}"/>
              </a:ext>
            </a:extLst>
          </p:cNvPr>
          <p:cNvSpPr/>
          <p:nvPr/>
        </p:nvSpPr>
        <p:spPr>
          <a:xfrm>
            <a:off x="6030003" y="4784807"/>
            <a:ext cx="34634" cy="1890241"/>
          </a:xfrm>
          <a:custGeom>
            <a:avLst/>
            <a:gdLst>
              <a:gd name="connsiteX0" fmla="*/ 41563 w 41563"/>
              <a:gd name="connsiteY0" fmla="*/ 0 h 2268437"/>
              <a:gd name="connsiteX1" fmla="*/ 41563 w 41563"/>
              <a:gd name="connsiteY1" fmla="*/ 2267667 h 2268437"/>
              <a:gd name="connsiteX2" fmla="*/ 20359 w 41563"/>
              <a:gd name="connsiteY2" fmla="*/ 2268437 h 2268437"/>
              <a:gd name="connsiteX3" fmla="*/ 0 w 41563"/>
              <a:gd name="connsiteY3" fmla="*/ 2267698 h 2268437"/>
              <a:gd name="connsiteX4" fmla="*/ 0 w 41563"/>
              <a:gd name="connsiteY4" fmla="*/ 630 h 2268437"/>
              <a:gd name="connsiteX5" fmla="*/ 20359 w 41563"/>
              <a:gd name="connsiteY5" fmla="*/ 1337 h 2268437"/>
              <a:gd name="connsiteX6" fmla="*/ 41563 w 41563"/>
              <a:gd name="connsiteY6" fmla="*/ 0 h 2268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563" h="2268437">
                <a:moveTo>
                  <a:pt x="41563" y="0"/>
                </a:moveTo>
                <a:lnTo>
                  <a:pt x="41563" y="2267667"/>
                </a:lnTo>
                <a:lnTo>
                  <a:pt x="20359" y="2268437"/>
                </a:lnTo>
                <a:lnTo>
                  <a:pt x="0" y="2267698"/>
                </a:lnTo>
                <a:lnTo>
                  <a:pt x="0" y="630"/>
                </a:lnTo>
                <a:lnTo>
                  <a:pt x="20359" y="1337"/>
                </a:lnTo>
                <a:lnTo>
                  <a:pt x="41563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90" name="Frihåndsform: figur 89">
            <a:extLst>
              <a:ext uri="{FF2B5EF4-FFF2-40B4-BE49-F238E27FC236}">
                <a16:creationId xmlns:a16="http://schemas.microsoft.com/office/drawing/2014/main" id="{AD483787-DFF6-40CB-A0E9-82F5815E9187}"/>
              </a:ext>
            </a:extLst>
          </p:cNvPr>
          <p:cNvSpPr/>
          <p:nvPr/>
        </p:nvSpPr>
        <p:spPr>
          <a:xfrm>
            <a:off x="3044698" y="4001028"/>
            <a:ext cx="2985305" cy="2673404"/>
          </a:xfrm>
          <a:custGeom>
            <a:avLst/>
            <a:gdLst>
              <a:gd name="connsiteX0" fmla="*/ 2087420 w 3582599"/>
              <a:gd name="connsiteY0" fmla="*/ 0 h 3208293"/>
              <a:gd name="connsiteX1" fmla="*/ 2114382 w 3582599"/>
              <a:gd name="connsiteY1" fmla="*/ 55969 h 3208293"/>
              <a:gd name="connsiteX2" fmla="*/ 3483462 w 3582599"/>
              <a:gd name="connsiteY2" fmla="*/ 937780 h 3208293"/>
              <a:gd name="connsiteX3" fmla="*/ 3582599 w 3582599"/>
              <a:gd name="connsiteY3" fmla="*/ 941225 h 3208293"/>
              <a:gd name="connsiteX4" fmla="*/ 3582599 w 3582599"/>
              <a:gd name="connsiteY4" fmla="*/ 3208293 h 3208293"/>
              <a:gd name="connsiteX5" fmla="*/ 3310849 w 3582599"/>
              <a:gd name="connsiteY5" fmla="*/ 3198422 h 3208293"/>
              <a:gd name="connsiteX6" fmla="*/ 33457 w 3582599"/>
              <a:gd name="connsiteY6" fmla="*/ 965856 h 3208293"/>
              <a:gd name="connsiteX7" fmla="*/ 0 w 3582599"/>
              <a:gd name="connsiteY7" fmla="*/ 891851 h 3208293"/>
              <a:gd name="connsiteX8" fmla="*/ 1150860 w 3582599"/>
              <a:gd name="connsiteY8" fmla="*/ 679764 h 3208293"/>
              <a:gd name="connsiteX9" fmla="*/ 2087420 w 3582599"/>
              <a:gd name="connsiteY9" fmla="*/ 0 h 320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2599" h="3208293">
                <a:moveTo>
                  <a:pt x="2087420" y="0"/>
                </a:moveTo>
                <a:lnTo>
                  <a:pt x="2114382" y="55969"/>
                </a:lnTo>
                <a:cubicBezTo>
                  <a:pt x="2383140" y="550706"/>
                  <a:pt x="2891346" y="896490"/>
                  <a:pt x="3483462" y="937780"/>
                </a:cubicBezTo>
                <a:lnTo>
                  <a:pt x="3582599" y="941225"/>
                </a:lnTo>
                <a:lnTo>
                  <a:pt x="3582599" y="3208293"/>
                </a:lnTo>
                <a:lnTo>
                  <a:pt x="3310849" y="3198422"/>
                </a:lnTo>
                <a:cubicBezTo>
                  <a:pt x="1864071" y="3092937"/>
                  <a:pt x="633027" y="2210168"/>
                  <a:pt x="33457" y="965856"/>
                </a:cubicBezTo>
                <a:lnTo>
                  <a:pt x="0" y="891851"/>
                </a:lnTo>
                <a:lnTo>
                  <a:pt x="1150860" y="679764"/>
                </a:lnTo>
                <a:lnTo>
                  <a:pt x="2087420" y="0"/>
                </a:lnTo>
                <a:close/>
              </a:path>
            </a:pathLst>
          </a:custGeom>
          <a:solidFill>
            <a:srgbClr val="DAE3F3"/>
          </a:solidFill>
          <a:ln>
            <a:solidFill>
              <a:srgbClr val="DAE3F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89" name="Frihåndsform: figur 88">
            <a:extLst>
              <a:ext uri="{FF2B5EF4-FFF2-40B4-BE49-F238E27FC236}">
                <a16:creationId xmlns:a16="http://schemas.microsoft.com/office/drawing/2014/main" id="{41F2255F-C65B-45EF-A93B-9868C420312B}"/>
              </a:ext>
            </a:extLst>
          </p:cNvPr>
          <p:cNvSpPr/>
          <p:nvPr/>
        </p:nvSpPr>
        <p:spPr>
          <a:xfrm>
            <a:off x="6064637" y="4061252"/>
            <a:ext cx="2988373" cy="2613154"/>
          </a:xfrm>
          <a:custGeom>
            <a:avLst/>
            <a:gdLst>
              <a:gd name="connsiteX0" fmla="*/ 1457467 w 3586281"/>
              <a:gd name="connsiteY0" fmla="*/ 0 h 3135989"/>
              <a:gd name="connsiteX1" fmla="*/ 2684360 w 3586281"/>
              <a:gd name="connsiteY1" fmla="*/ 191720 h 3135989"/>
              <a:gd name="connsiteX2" fmla="*/ 3586281 w 3586281"/>
              <a:gd name="connsiteY2" fmla="*/ 809565 h 3135989"/>
              <a:gd name="connsiteX3" fmla="*/ 3548297 w 3586281"/>
              <a:gd name="connsiteY3" fmla="*/ 893583 h 3135989"/>
              <a:gd name="connsiteX4" fmla="*/ 270905 w 3586281"/>
              <a:gd name="connsiteY4" fmla="*/ 3126149 h 3135989"/>
              <a:gd name="connsiteX5" fmla="*/ 0 w 3586281"/>
              <a:gd name="connsiteY5" fmla="*/ 3135989 h 3135989"/>
              <a:gd name="connsiteX6" fmla="*/ 0 w 3586281"/>
              <a:gd name="connsiteY6" fmla="*/ 868322 h 3135989"/>
              <a:gd name="connsiteX7" fmla="*/ 194410 w 3586281"/>
              <a:gd name="connsiteY7" fmla="*/ 856058 h 3135989"/>
              <a:gd name="connsiteX8" fmla="*/ 1382575 w 3586281"/>
              <a:gd name="connsiteY8" fmla="*/ 123276 h 3135989"/>
              <a:gd name="connsiteX9" fmla="*/ 1457467 w 3586281"/>
              <a:gd name="connsiteY9" fmla="*/ 0 h 3135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586281" h="3135989">
                <a:moveTo>
                  <a:pt x="1457467" y="0"/>
                </a:moveTo>
                <a:lnTo>
                  <a:pt x="2684360" y="191720"/>
                </a:lnTo>
                <a:lnTo>
                  <a:pt x="3586281" y="809565"/>
                </a:lnTo>
                <a:lnTo>
                  <a:pt x="3548297" y="893583"/>
                </a:lnTo>
                <a:cubicBezTo>
                  <a:pt x="2948726" y="2137895"/>
                  <a:pt x="1717683" y="3020664"/>
                  <a:pt x="270905" y="3126149"/>
                </a:cubicBezTo>
                <a:lnTo>
                  <a:pt x="0" y="3135989"/>
                </a:lnTo>
                <a:lnTo>
                  <a:pt x="0" y="868322"/>
                </a:lnTo>
                <a:lnTo>
                  <a:pt x="194410" y="856058"/>
                </a:lnTo>
                <a:cubicBezTo>
                  <a:pt x="688652" y="793231"/>
                  <a:pt x="1116377" y="517301"/>
                  <a:pt x="1382575" y="123276"/>
                </a:cubicBezTo>
                <a:lnTo>
                  <a:pt x="1457467" y="0"/>
                </a:lnTo>
                <a:close/>
              </a:path>
            </a:pathLst>
          </a:cu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b-NO" sz="3000"/>
          </a:p>
        </p:txBody>
      </p:sp>
      <p:sp>
        <p:nvSpPr>
          <p:cNvPr id="38" name="Pil: femkant 37">
            <a:extLst>
              <a:ext uri="{FF2B5EF4-FFF2-40B4-BE49-F238E27FC236}">
                <a16:creationId xmlns:a16="http://schemas.microsoft.com/office/drawing/2014/main" id="{26049CBD-FD25-44FC-B9DE-C34D99B5669E}"/>
              </a:ext>
            </a:extLst>
          </p:cNvPr>
          <p:cNvSpPr/>
          <p:nvPr/>
        </p:nvSpPr>
        <p:spPr>
          <a:xfrm>
            <a:off x="2167723" y="4784807"/>
            <a:ext cx="4266922" cy="1893585"/>
          </a:xfrm>
          <a:prstGeom prst="homePlate">
            <a:avLst>
              <a:gd name="adj" fmla="val 16471"/>
            </a:avLst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056">
              <a:defRPr/>
            </a:pPr>
            <a:r>
              <a:rPr lang="nb-NO" sz="3200" dirty="0">
                <a:solidFill>
                  <a:prstClr val="whit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Behov og krav</a:t>
            </a:r>
          </a:p>
        </p:txBody>
      </p:sp>
      <p:sp>
        <p:nvSpPr>
          <p:cNvPr id="95" name="TekstSylinder 94">
            <a:extLst>
              <a:ext uri="{FF2B5EF4-FFF2-40B4-BE49-F238E27FC236}">
                <a16:creationId xmlns:a16="http://schemas.microsoft.com/office/drawing/2014/main" id="{2973BEA6-17C4-40BE-90AC-B8238CB507C2}"/>
              </a:ext>
            </a:extLst>
          </p:cNvPr>
          <p:cNvSpPr txBox="1"/>
          <p:nvPr/>
        </p:nvSpPr>
        <p:spPr>
          <a:xfrm>
            <a:off x="7377467" y="279469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Utrede</a:t>
            </a:r>
          </a:p>
        </p:txBody>
      </p:sp>
      <p:sp>
        <p:nvSpPr>
          <p:cNvPr id="96" name="TekstSylinder 95">
            <a:extLst>
              <a:ext uri="{FF2B5EF4-FFF2-40B4-BE49-F238E27FC236}">
                <a16:creationId xmlns:a16="http://schemas.microsoft.com/office/drawing/2014/main" id="{93B008C5-DC3E-476D-AC29-186129EE80AB}"/>
              </a:ext>
            </a:extLst>
          </p:cNvPr>
          <p:cNvSpPr txBox="1"/>
          <p:nvPr/>
        </p:nvSpPr>
        <p:spPr>
          <a:xfrm>
            <a:off x="5739136" y="933140"/>
            <a:ext cx="27090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Utvikle</a:t>
            </a:r>
          </a:p>
        </p:txBody>
      </p:sp>
      <p:sp>
        <p:nvSpPr>
          <p:cNvPr id="97" name="TekstSylinder 96">
            <a:extLst>
              <a:ext uri="{FF2B5EF4-FFF2-40B4-BE49-F238E27FC236}">
                <a16:creationId xmlns:a16="http://schemas.microsoft.com/office/drawing/2014/main" id="{112FA768-9B09-43EA-B258-BF0707735B8A}"/>
              </a:ext>
            </a:extLst>
          </p:cNvPr>
          <p:cNvSpPr txBox="1"/>
          <p:nvPr/>
        </p:nvSpPr>
        <p:spPr>
          <a:xfrm>
            <a:off x="2663779" y="2958941"/>
            <a:ext cx="19578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Realisere</a:t>
            </a:r>
          </a:p>
        </p:txBody>
      </p:sp>
      <p:sp>
        <p:nvSpPr>
          <p:cNvPr id="98" name="TekstSylinder 97">
            <a:extLst>
              <a:ext uri="{FF2B5EF4-FFF2-40B4-BE49-F238E27FC236}">
                <a16:creationId xmlns:a16="http://schemas.microsoft.com/office/drawing/2014/main" id="{F8CA7A5C-7524-4C20-932E-C47D9AEAF466}"/>
              </a:ext>
            </a:extLst>
          </p:cNvPr>
          <p:cNvSpPr txBox="1"/>
          <p:nvPr/>
        </p:nvSpPr>
        <p:spPr>
          <a:xfrm>
            <a:off x="3621172" y="939279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Utprøve</a:t>
            </a:r>
          </a:p>
        </p:txBody>
      </p:sp>
      <p:sp>
        <p:nvSpPr>
          <p:cNvPr id="99" name="TekstSylinder 98">
            <a:extLst>
              <a:ext uri="{FF2B5EF4-FFF2-40B4-BE49-F238E27FC236}">
                <a16:creationId xmlns:a16="http://schemas.microsoft.com/office/drawing/2014/main" id="{0B2EA7A5-8B8E-4F05-8D5F-2233297ED3C2}"/>
              </a:ext>
            </a:extLst>
          </p:cNvPr>
          <p:cNvSpPr txBox="1"/>
          <p:nvPr/>
        </p:nvSpPr>
        <p:spPr>
          <a:xfrm>
            <a:off x="8356403" y="5504256"/>
            <a:ext cx="22594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Evaluere</a:t>
            </a:r>
          </a:p>
        </p:txBody>
      </p:sp>
      <p:sp>
        <p:nvSpPr>
          <p:cNvPr id="100" name="Ellipse 99">
            <a:extLst>
              <a:ext uri="{FF2B5EF4-FFF2-40B4-BE49-F238E27FC236}">
                <a16:creationId xmlns:a16="http://schemas.microsoft.com/office/drawing/2014/main" id="{63210F0C-AFAF-4FFE-9000-21FA96310608}"/>
              </a:ext>
            </a:extLst>
          </p:cNvPr>
          <p:cNvSpPr/>
          <p:nvPr/>
        </p:nvSpPr>
        <p:spPr>
          <a:xfrm>
            <a:off x="4800063" y="2115141"/>
            <a:ext cx="2502224" cy="2501837"/>
          </a:xfrm>
          <a:prstGeom prst="ellipse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nb-NO" sz="26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ekstSylinder 1">
            <a:extLst>
              <a:ext uri="{FF2B5EF4-FFF2-40B4-BE49-F238E27FC236}">
                <a16:creationId xmlns:a16="http://schemas.microsoft.com/office/drawing/2014/main" id="{64FEFE5F-3648-B05C-5026-000E43335B1C}"/>
              </a:ext>
            </a:extLst>
          </p:cNvPr>
          <p:cNvSpPr txBox="1"/>
          <p:nvPr/>
        </p:nvSpPr>
        <p:spPr>
          <a:xfrm>
            <a:off x="4926964" y="3062587"/>
            <a:ext cx="2196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b-NO" sz="3200" dirty="0">
                <a:solidFill>
                  <a:prstClr val="white"/>
                </a:solidFill>
                <a:latin typeface="Calibri" panose="020F0502020204030204"/>
              </a:rPr>
              <a:t>Normere</a:t>
            </a:r>
          </a:p>
        </p:txBody>
      </p:sp>
    </p:spTree>
    <p:extLst>
      <p:ext uri="{BB962C8B-B14F-4D97-AF65-F5344CB8AC3E}">
        <p14:creationId xmlns:p14="http://schemas.microsoft.com/office/powerpoint/2010/main" val="22483299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838199" y="1997236"/>
            <a:ext cx="4821196" cy="422514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Thomas Tveit Rosenlund</a:t>
            </a:r>
          </a:p>
          <a:p>
            <a:r>
              <a:rPr lang="en-US" dirty="0"/>
              <a:t>Senior </a:t>
            </a:r>
            <a:r>
              <a:rPr lang="en-US" dirty="0" err="1"/>
              <a:t>advicer</a:t>
            </a:r>
            <a:r>
              <a:rPr lang="en-US" dirty="0"/>
              <a:t> employed at the Norwegian directorate of e-health</a:t>
            </a:r>
          </a:p>
          <a:p>
            <a:r>
              <a:rPr lang="en-US" dirty="0"/>
              <a:t>Enterprise architect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Bilde 4">
            <a:extLst>
              <a:ext uri="{FF2B5EF4-FFF2-40B4-BE49-F238E27FC236}">
                <a16:creationId xmlns:a16="http://schemas.microsoft.com/office/drawing/2014/main" id="{59D21E76-4A4C-ABF1-D795-7AC23A54C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630" y="1487119"/>
            <a:ext cx="4711436" cy="4459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662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de 5">
            <a:extLst>
              <a:ext uri="{FF2B5EF4-FFF2-40B4-BE49-F238E27FC236}">
                <a16:creationId xmlns:a16="http://schemas.microsoft.com/office/drawing/2014/main" id="{83E9E449-6157-8FD5-9382-6B7893B8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1895" y="1172946"/>
            <a:ext cx="3664790" cy="4365937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D678A987-ABC3-A179-4183-95AB8AB1E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Overview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1DBE1D5-E404-1800-2291-B803203DF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707294" cy="4225143"/>
          </a:xfrm>
        </p:spPr>
        <p:txBody>
          <a:bodyPr/>
          <a:lstStyle/>
          <a:p>
            <a:r>
              <a:rPr lang="nb-NO" dirty="0" err="1"/>
              <a:t>Strategy</a:t>
            </a:r>
            <a:r>
              <a:rPr lang="nb-NO" dirty="0"/>
              <a:t> for FHIR profiling and </a:t>
            </a:r>
            <a:r>
              <a:rPr lang="nb-NO" dirty="0" err="1"/>
              <a:t>governance</a:t>
            </a:r>
            <a:endParaRPr lang="nb-NO" dirty="0"/>
          </a:p>
          <a:p>
            <a:r>
              <a:rPr lang="nb-NO" dirty="0"/>
              <a:t>Method for </a:t>
            </a:r>
            <a:r>
              <a:rPr lang="nb-NO" dirty="0" err="1"/>
              <a:t>development</a:t>
            </a:r>
            <a:endParaRPr lang="nb-NO" dirty="0"/>
          </a:p>
          <a:p>
            <a:r>
              <a:rPr lang="nb-NO" dirty="0" err="1"/>
              <a:t>Guidance</a:t>
            </a:r>
            <a:r>
              <a:rPr lang="nb-NO" dirty="0"/>
              <a:t>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FHIR</a:t>
            </a:r>
          </a:p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  <a:p>
            <a:r>
              <a:rPr lang="nb-NO" dirty="0" err="1"/>
              <a:t>Standardization</a:t>
            </a:r>
            <a:endParaRPr lang="nb-NO" dirty="0"/>
          </a:p>
          <a:p>
            <a:r>
              <a:rPr lang="nb-NO" dirty="0" err="1"/>
              <a:t>Use</a:t>
            </a:r>
            <a:r>
              <a:rPr lang="nb-NO" dirty="0"/>
              <a:t> FHIR in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5" name="Grafikk 4" descr="Strategiplan med heldekkende fyll">
            <a:extLst>
              <a:ext uri="{FF2B5EF4-FFF2-40B4-BE49-F238E27FC236}">
                <a16:creationId xmlns:a16="http://schemas.microsoft.com/office/drawing/2014/main" id="{61106311-6C41-9768-0AC5-E274B49CA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09457" y="1686954"/>
            <a:ext cx="1149225" cy="1149225"/>
          </a:xfrm>
          <a:prstGeom prst="rect">
            <a:avLst/>
          </a:prstGeom>
        </p:spPr>
      </p:pic>
      <p:pic>
        <p:nvPicPr>
          <p:cNvPr id="7" name="Grafikk 6" descr="Sirkler med piler med heldekkende fyll">
            <a:extLst>
              <a:ext uri="{FF2B5EF4-FFF2-40B4-BE49-F238E27FC236}">
                <a16:creationId xmlns:a16="http://schemas.microsoft.com/office/drawing/2014/main" id="{C6F5BE7C-2B33-9AF8-1819-10DA8F1FA9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253923" y="1686955"/>
            <a:ext cx="1149225" cy="1149225"/>
          </a:xfrm>
          <a:prstGeom prst="rect">
            <a:avLst/>
          </a:prstGeom>
        </p:spPr>
      </p:pic>
      <p:pic>
        <p:nvPicPr>
          <p:cNvPr id="9" name="Grafikk 8" descr="Kompass med heldekkende fyll">
            <a:extLst>
              <a:ext uri="{FF2B5EF4-FFF2-40B4-BE49-F238E27FC236}">
                <a16:creationId xmlns:a16="http://schemas.microsoft.com/office/drawing/2014/main" id="{EA79DD89-56A7-77D5-5EAD-B10C31AFC8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3924" y="3171752"/>
            <a:ext cx="1149224" cy="1149224"/>
          </a:xfrm>
          <a:prstGeom prst="rect">
            <a:avLst/>
          </a:prstGeom>
        </p:spPr>
      </p:pic>
      <p:pic>
        <p:nvPicPr>
          <p:cNvPr id="13" name="Grafikk 12" descr="Gruppe idédugnad med heldekkende fyll">
            <a:extLst>
              <a:ext uri="{FF2B5EF4-FFF2-40B4-BE49-F238E27FC236}">
                <a16:creationId xmlns:a16="http://schemas.microsoft.com/office/drawing/2014/main" id="{0042736D-9B56-5C02-20B2-A89241BA4A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309454" y="3160071"/>
            <a:ext cx="1149226" cy="1149226"/>
          </a:xfrm>
          <a:prstGeom prst="rect">
            <a:avLst/>
          </a:prstGeom>
        </p:spPr>
      </p:pic>
      <p:pic>
        <p:nvPicPr>
          <p:cNvPr id="10" name="Grafikk 9" descr="Puslespillbiter">
            <a:extLst>
              <a:ext uri="{FF2B5EF4-FFF2-40B4-BE49-F238E27FC236}">
                <a16:creationId xmlns:a16="http://schemas.microsoft.com/office/drawing/2014/main" id="{2E245248-2946-E178-7ED5-9443212E515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309454" y="4518852"/>
            <a:ext cx="1149223" cy="1149223"/>
          </a:xfrm>
          <a:prstGeom prst="rect">
            <a:avLst/>
          </a:prstGeom>
        </p:spPr>
      </p:pic>
      <p:pic>
        <p:nvPicPr>
          <p:cNvPr id="14" name="Grafikk 13" descr="Diplomrull">
            <a:extLst>
              <a:ext uri="{FF2B5EF4-FFF2-40B4-BE49-F238E27FC236}">
                <a16:creationId xmlns:a16="http://schemas.microsoft.com/office/drawing/2014/main" id="{8627DDD3-669D-527B-30BB-E29155A2C8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253923" y="4656548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330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8DBD2BC-6E31-886F-0DC5-A006C415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Profiling </a:t>
            </a:r>
            <a:r>
              <a:rPr lang="nb-NO" dirty="0" err="1"/>
              <a:t>strategy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BDA343DD-40E1-21E0-9E72-1C074B67C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4913871" cy="4225143"/>
          </a:xfrm>
        </p:spPr>
        <p:txBody>
          <a:bodyPr/>
          <a:lstStyle/>
          <a:p>
            <a:r>
              <a:rPr lang="nb-NO" dirty="0"/>
              <a:t>Top </a:t>
            </a:r>
            <a:r>
              <a:rPr lang="nb-NO" dirty="0" err="1"/>
              <a:t>level</a:t>
            </a:r>
            <a:r>
              <a:rPr lang="nb-NO" dirty="0"/>
              <a:t> </a:t>
            </a:r>
            <a:r>
              <a:rPr lang="nb-NO" dirty="0" err="1"/>
              <a:t>view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governance</a:t>
            </a:r>
            <a:r>
              <a:rPr lang="nb-NO" dirty="0"/>
              <a:t> and </a:t>
            </a:r>
            <a:r>
              <a:rPr lang="nb-NO" dirty="0" err="1"/>
              <a:t>development</a:t>
            </a:r>
            <a:r>
              <a:rPr lang="nb-NO" dirty="0"/>
              <a:t> for FHIR </a:t>
            </a:r>
            <a:r>
              <a:rPr lang="nb-NO" dirty="0" err="1"/>
              <a:t>development</a:t>
            </a:r>
            <a:r>
              <a:rPr lang="nb-NO" dirty="0"/>
              <a:t> in Norway</a:t>
            </a:r>
          </a:p>
          <a:p>
            <a:r>
              <a:rPr lang="nb-NO" dirty="0" err="1"/>
              <a:t>Everything</a:t>
            </a:r>
            <a:r>
              <a:rPr lang="nb-NO" dirty="0"/>
              <a:t> </a:t>
            </a:r>
            <a:r>
              <a:rPr lang="nb-NO" dirty="0" err="1"/>
              <a:t>builds</a:t>
            </a:r>
            <a:r>
              <a:rPr lang="nb-NO" dirty="0"/>
              <a:t> </a:t>
            </a:r>
            <a:r>
              <a:rPr lang="nb-NO" dirty="0" err="1"/>
              <a:t>on</a:t>
            </a:r>
            <a:r>
              <a:rPr lang="nb-NO" dirty="0"/>
              <a:t> a </a:t>
            </a:r>
            <a:r>
              <a:rPr lang="nb-NO" dirty="0" err="1"/>
              <a:t>collection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r>
              <a:rPr lang="nb-NO" dirty="0"/>
              <a:t> (</a:t>
            </a:r>
            <a:r>
              <a:rPr lang="nb-NO" dirty="0" err="1"/>
              <a:t>no</a:t>
            </a:r>
            <a:r>
              <a:rPr lang="nb-NO" dirty="0"/>
              <a:t>-basis)</a:t>
            </a:r>
          </a:p>
          <a:p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developed</a:t>
            </a:r>
            <a:r>
              <a:rPr lang="nb-NO" dirty="0"/>
              <a:t> as </a:t>
            </a:r>
            <a:r>
              <a:rPr lang="nb-NO" dirty="0" err="1"/>
              <a:t>needed</a:t>
            </a:r>
            <a:endParaRPr lang="nb-NO" dirty="0"/>
          </a:p>
          <a:p>
            <a:r>
              <a:rPr lang="nb-NO" dirty="0" err="1"/>
              <a:t>Implemented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 </a:t>
            </a:r>
            <a:r>
              <a:rPr lang="nb-NO" dirty="0" err="1"/>
              <a:t>are</a:t>
            </a:r>
            <a:r>
              <a:rPr lang="nb-NO" dirty="0"/>
              <a:t> </a:t>
            </a:r>
            <a:r>
              <a:rPr lang="nb-NO" dirty="0" err="1"/>
              <a:t>made</a:t>
            </a:r>
            <a:r>
              <a:rPr lang="nb-NO" dirty="0"/>
              <a:t> by </a:t>
            </a:r>
            <a:r>
              <a:rPr lang="nb-NO" dirty="0" err="1"/>
              <a:t>everyone</a:t>
            </a:r>
            <a:endParaRPr lang="nb-NO" dirty="0"/>
          </a:p>
        </p:txBody>
      </p:sp>
      <p:pic>
        <p:nvPicPr>
          <p:cNvPr id="20" name="Bilde 19">
            <a:extLst>
              <a:ext uri="{FF2B5EF4-FFF2-40B4-BE49-F238E27FC236}">
                <a16:creationId xmlns:a16="http://schemas.microsoft.com/office/drawing/2014/main" id="{9167F262-7966-6E00-B72B-ED923983E2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049" y="1805657"/>
            <a:ext cx="5985408" cy="3906605"/>
          </a:xfrm>
          <a:prstGeom prst="rect">
            <a:avLst/>
          </a:prstGeom>
        </p:spPr>
      </p:pic>
      <p:pic>
        <p:nvPicPr>
          <p:cNvPr id="4" name="Grafikk 3" descr="Strategiplan med heldekkende fyll">
            <a:extLst>
              <a:ext uri="{FF2B5EF4-FFF2-40B4-BE49-F238E27FC236}">
                <a16:creationId xmlns:a16="http://schemas.microsoft.com/office/drawing/2014/main" id="{56DF699A-F3C6-2291-EFAF-34343512B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33732" y="656432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795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Method no-domain</a:t>
            </a:r>
          </a:p>
        </p:txBody>
      </p:sp>
      <p:pic>
        <p:nvPicPr>
          <p:cNvPr id="4" name="Bilde 3">
            <a:extLst>
              <a:ext uri="{FF2B5EF4-FFF2-40B4-BE49-F238E27FC236}">
                <a16:creationId xmlns:a16="http://schemas.microsoft.com/office/drawing/2014/main" id="{74B34CE1-59E1-1458-CC68-573926829468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575409" y="970927"/>
            <a:ext cx="6616591" cy="5222903"/>
          </a:xfrm>
          <a:prstGeom prst="rect">
            <a:avLst/>
          </a:prstGeom>
        </p:spPr>
      </p:pic>
      <p:pic>
        <p:nvPicPr>
          <p:cNvPr id="3" name="Grafikk 2" descr="Sirkler med piler med heldekkende fyll">
            <a:extLst>
              <a:ext uri="{FF2B5EF4-FFF2-40B4-BE49-F238E27FC236}">
                <a16:creationId xmlns:a16="http://schemas.microsoft.com/office/drawing/2014/main" id="{7667CB53-BCC2-9945-C121-0D789CC62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73465" y="912506"/>
            <a:ext cx="1149225" cy="114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98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31AD031-5134-B6FB-581F-00CDE07C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FHIR </a:t>
            </a:r>
            <a:r>
              <a:rPr lang="nb-NO" dirty="0" err="1"/>
              <a:t>community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0B591A09-F4B7-163A-6591-435A76E59E3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 err="1"/>
              <a:t>Mostly</a:t>
            </a:r>
            <a:r>
              <a:rPr lang="nb-NO" dirty="0"/>
              <a:t> </a:t>
            </a:r>
            <a:r>
              <a:rPr lang="nb-NO" dirty="0" err="1"/>
              <a:t>organized</a:t>
            </a:r>
            <a:r>
              <a:rPr lang="nb-NO" dirty="0"/>
              <a:t> </a:t>
            </a:r>
            <a:r>
              <a:rPr lang="nb-NO" dirty="0" err="1"/>
              <a:t>through</a:t>
            </a:r>
            <a:r>
              <a:rPr lang="nb-NO" dirty="0"/>
              <a:t> HL7 Norway</a:t>
            </a:r>
          </a:p>
          <a:p>
            <a:pPr lvl="1"/>
            <a:r>
              <a:rPr lang="nb-NO" dirty="0"/>
              <a:t>Workshops base and </a:t>
            </a:r>
            <a:r>
              <a:rPr lang="nb-NO" dirty="0" err="1"/>
              <a:t>domain</a:t>
            </a:r>
            <a:r>
              <a:rPr lang="nb-NO" dirty="0"/>
              <a:t> profiling</a:t>
            </a:r>
          </a:p>
          <a:p>
            <a:pPr lvl="1"/>
            <a:r>
              <a:rPr lang="nb-NO" dirty="0"/>
              <a:t>Courses in FHIR and profiling</a:t>
            </a:r>
          </a:p>
          <a:p>
            <a:pPr lvl="1"/>
            <a:endParaRPr lang="nb-NO" dirty="0"/>
          </a:p>
          <a:p>
            <a:r>
              <a:rPr lang="nb-NO" dirty="0"/>
              <a:t>The Norwegian FHIR forum (</a:t>
            </a:r>
            <a:r>
              <a:rPr lang="nb-NO" dirty="0" err="1"/>
              <a:t>aka</a:t>
            </a:r>
            <a:r>
              <a:rPr lang="nb-NO" dirty="0"/>
              <a:t> «fagforum»)</a:t>
            </a:r>
          </a:p>
          <a:p>
            <a:pPr lvl="1"/>
            <a:r>
              <a:rPr lang="nb-NO" dirty="0" err="1"/>
              <a:t>About</a:t>
            </a:r>
            <a:r>
              <a:rPr lang="nb-NO" dirty="0"/>
              <a:t> </a:t>
            </a:r>
            <a:r>
              <a:rPr lang="nb-NO" dirty="0" err="1"/>
              <a:t>six</a:t>
            </a:r>
            <a:r>
              <a:rPr lang="nb-NO" dirty="0"/>
              <a:t> </a:t>
            </a:r>
            <a:r>
              <a:rPr lang="nb-NO" dirty="0" err="1"/>
              <a:t>meetins</a:t>
            </a:r>
            <a:r>
              <a:rPr lang="nb-NO" dirty="0"/>
              <a:t> a </a:t>
            </a:r>
            <a:r>
              <a:rPr lang="nb-NO" dirty="0" err="1"/>
              <a:t>year</a:t>
            </a:r>
            <a:endParaRPr lang="nb-NO" dirty="0"/>
          </a:p>
          <a:p>
            <a:pPr lvl="1"/>
            <a:r>
              <a:rPr lang="nb-NO" dirty="0"/>
              <a:t>Open </a:t>
            </a:r>
            <a:r>
              <a:rPr lang="nb-NO" dirty="0" err="1"/>
              <a:t>disussions</a:t>
            </a:r>
            <a:r>
              <a:rPr lang="nb-NO" dirty="0"/>
              <a:t> and </a:t>
            </a:r>
            <a:r>
              <a:rPr lang="nb-NO" dirty="0" err="1"/>
              <a:t>lectures</a:t>
            </a:r>
            <a:r>
              <a:rPr lang="nb-NO" dirty="0"/>
              <a:t> from </a:t>
            </a:r>
            <a:r>
              <a:rPr lang="nb-NO" dirty="0" err="1"/>
              <a:t>vendors</a:t>
            </a:r>
            <a:r>
              <a:rPr lang="nb-NO" dirty="0"/>
              <a:t> </a:t>
            </a:r>
            <a:r>
              <a:rPr lang="nb-NO" dirty="0" err="1"/>
              <a:t>building</a:t>
            </a:r>
            <a:r>
              <a:rPr lang="nb-NO" dirty="0"/>
              <a:t> </a:t>
            </a:r>
            <a:r>
              <a:rPr lang="nb-NO" dirty="0" err="1"/>
              <a:t>solutions</a:t>
            </a:r>
            <a:endParaRPr lang="nb-NO" dirty="0"/>
          </a:p>
        </p:txBody>
      </p:sp>
      <p:pic>
        <p:nvPicPr>
          <p:cNvPr id="4" name="Grafikk 3" descr="Gruppe idédugnad med heldekkende fyll">
            <a:extLst>
              <a:ext uri="{FF2B5EF4-FFF2-40B4-BE49-F238E27FC236}">
                <a16:creationId xmlns:a16="http://schemas.microsoft.com/office/drawing/2014/main" id="{3D6CD9B5-0CC4-AF04-4DC7-FD6267CDB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79922" y="635621"/>
            <a:ext cx="1149226" cy="1149226"/>
          </a:xfrm>
          <a:prstGeom prst="rect">
            <a:avLst/>
          </a:prstGeom>
        </p:spPr>
      </p:pic>
      <p:pic>
        <p:nvPicPr>
          <p:cNvPr id="6" name="Bilde 5">
            <a:extLst>
              <a:ext uri="{FF2B5EF4-FFF2-40B4-BE49-F238E27FC236}">
                <a16:creationId xmlns:a16="http://schemas.microsoft.com/office/drawing/2014/main" id="{1B243E71-8375-EB1A-0484-5417D53FFC0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B7B9B8"/>
              </a:clrFrom>
              <a:clrTo>
                <a:srgbClr val="B7B9B8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8200" y="5222942"/>
            <a:ext cx="5604456" cy="98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865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FCB8FE-D722-285B-2922-B636BB328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Guideance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57576DF-A867-CE3A-71A1-5FF250EE34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1997236"/>
            <a:ext cx="6406167" cy="4225143"/>
          </a:xfrm>
        </p:spPr>
        <p:txBody>
          <a:bodyPr/>
          <a:lstStyle/>
          <a:p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work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documenting</a:t>
            </a:r>
            <a:r>
              <a:rPr lang="nb-NO" dirty="0"/>
              <a:t> best-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using</a:t>
            </a:r>
            <a:r>
              <a:rPr lang="nb-NO" dirty="0"/>
              <a:t> FHIR in </a:t>
            </a:r>
            <a:r>
              <a:rPr lang="nb-NO" dirty="0" err="1"/>
              <a:t>the</a:t>
            </a:r>
            <a:r>
              <a:rPr lang="nb-NO" dirty="0"/>
              <a:t> Norwegian </a:t>
            </a:r>
            <a:r>
              <a:rPr lang="nb-NO" dirty="0" err="1"/>
              <a:t>realm</a:t>
            </a:r>
            <a:endParaRPr lang="nb-NO" dirty="0"/>
          </a:p>
          <a:p>
            <a:pPr lvl="1"/>
            <a:r>
              <a:rPr lang="nb-NO" dirty="0"/>
              <a:t>Rules for profiling</a:t>
            </a:r>
          </a:p>
          <a:p>
            <a:pPr lvl="1"/>
            <a:r>
              <a:rPr lang="nb-NO" dirty="0" err="1"/>
              <a:t>Pointing</a:t>
            </a:r>
            <a:r>
              <a:rPr lang="nb-NO" dirty="0"/>
              <a:t> to </a:t>
            </a:r>
            <a:r>
              <a:rPr lang="nb-NO" dirty="0" err="1"/>
              <a:t>the</a:t>
            </a:r>
            <a:r>
              <a:rPr lang="nb-NO" dirty="0"/>
              <a:t> right </a:t>
            </a:r>
            <a:r>
              <a:rPr lang="nb-NO" dirty="0" err="1"/>
              <a:t>places</a:t>
            </a:r>
            <a:r>
              <a:rPr lang="nb-NO" dirty="0"/>
              <a:t> for </a:t>
            </a:r>
            <a:r>
              <a:rPr lang="nb-NO" dirty="0" err="1"/>
              <a:t>research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and </a:t>
            </a:r>
            <a:r>
              <a:rPr lang="nb-NO" dirty="0" err="1"/>
              <a:t>terminology</a:t>
            </a:r>
            <a:r>
              <a:rPr lang="nb-NO" dirty="0"/>
              <a:t> is an </a:t>
            </a:r>
            <a:r>
              <a:rPr lang="nb-NO" dirty="0" err="1"/>
              <a:t>ongoing</a:t>
            </a:r>
            <a:r>
              <a:rPr lang="nb-NO" dirty="0"/>
              <a:t> </a:t>
            </a:r>
            <a:r>
              <a:rPr lang="nb-NO" dirty="0" err="1"/>
              <a:t>concern</a:t>
            </a:r>
            <a:endParaRPr lang="nb-NO" dirty="0"/>
          </a:p>
          <a:p>
            <a:pPr lvl="1"/>
            <a:endParaRPr lang="nb-NO" dirty="0"/>
          </a:p>
          <a:p>
            <a:r>
              <a:rPr lang="nb-NO" dirty="0"/>
              <a:t>The </a:t>
            </a:r>
            <a:r>
              <a:rPr lang="nb-NO" dirty="0" err="1"/>
              <a:t>actual</a:t>
            </a:r>
            <a:r>
              <a:rPr lang="nb-NO" dirty="0"/>
              <a:t> </a:t>
            </a:r>
            <a:r>
              <a:rPr lang="nb-NO" dirty="0" err="1"/>
              <a:t>norwegian</a:t>
            </a:r>
            <a:r>
              <a:rPr lang="nb-NO" dirty="0"/>
              <a:t> </a:t>
            </a:r>
            <a:r>
              <a:rPr lang="nb-NO" dirty="0" err="1"/>
              <a:t>profiles</a:t>
            </a:r>
            <a:r>
              <a:rPr lang="nb-NO" dirty="0"/>
              <a:t>… (</a:t>
            </a:r>
            <a:r>
              <a:rPr lang="nb-NO" dirty="0" err="1"/>
              <a:t>see</a:t>
            </a:r>
            <a:r>
              <a:rPr lang="nb-NO" dirty="0"/>
              <a:t> </a:t>
            </a:r>
            <a:r>
              <a:rPr lang="nb-NO" dirty="0" err="1"/>
              <a:t>standardization</a:t>
            </a:r>
            <a:r>
              <a:rPr lang="nb-NO" dirty="0"/>
              <a:t>)</a:t>
            </a:r>
          </a:p>
          <a:p>
            <a:endParaRPr lang="nb-NO" dirty="0"/>
          </a:p>
        </p:txBody>
      </p:sp>
      <p:pic>
        <p:nvPicPr>
          <p:cNvPr id="4" name="Grafikk 3" descr="Kompass med heldekkende fyll">
            <a:extLst>
              <a:ext uri="{FF2B5EF4-FFF2-40B4-BE49-F238E27FC236}">
                <a16:creationId xmlns:a16="http://schemas.microsoft.com/office/drawing/2014/main" id="{5598405D-D7EC-C729-0C00-3185950874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15890" y="781261"/>
            <a:ext cx="1149224" cy="114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177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3663933-6B2F-9E8C-773D-6A15D21F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Standardization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EF0DCA1-E3B4-7931-65BA-06B625E85D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  <a:p>
            <a:r>
              <a:rPr lang="nb-NO" dirty="0"/>
              <a:t>Guideline for standardisering av API </a:t>
            </a:r>
            <a:r>
              <a:rPr lang="nb-NO" dirty="0" err="1"/>
              <a:t>using</a:t>
            </a:r>
            <a:r>
              <a:rPr lang="nb-NO" dirty="0"/>
              <a:t> HL7 FHIR</a:t>
            </a:r>
          </a:p>
          <a:p>
            <a:r>
              <a:rPr lang="nb-NO" dirty="0"/>
              <a:t>Guideline for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SMART </a:t>
            </a:r>
            <a:r>
              <a:rPr lang="nb-NO" dirty="0" err="1"/>
              <a:t>on</a:t>
            </a:r>
            <a:r>
              <a:rPr lang="nb-NO" dirty="0"/>
              <a:t> FHIR </a:t>
            </a:r>
          </a:p>
          <a:p>
            <a:endParaRPr lang="nb-NO" dirty="0"/>
          </a:p>
          <a:p>
            <a:r>
              <a:rPr lang="nb-NO" dirty="0"/>
              <a:t>In </a:t>
            </a:r>
            <a:r>
              <a:rPr lang="nb-NO" dirty="0" err="1"/>
              <a:t>development</a:t>
            </a:r>
            <a:r>
              <a:rPr lang="nb-NO" dirty="0"/>
              <a:t>: Norwegian </a:t>
            </a:r>
            <a:r>
              <a:rPr lang="nb-NO" dirty="0" err="1"/>
              <a:t>domain</a:t>
            </a:r>
            <a:r>
              <a:rPr lang="nb-NO" dirty="0"/>
              <a:t> </a:t>
            </a:r>
            <a:r>
              <a:rPr lang="nb-NO" dirty="0" err="1"/>
              <a:t>profiles</a:t>
            </a:r>
            <a:endParaRPr lang="nb-NO" dirty="0"/>
          </a:p>
          <a:p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988A79E7-FAC3-2E1B-A9DC-385897B7BC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3923" y="785245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96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8915681-E2C1-A3F4-D8A6-E42E67C9F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Norwegian base </a:t>
            </a:r>
            <a:r>
              <a:rPr lang="nb-NO" dirty="0" err="1"/>
              <a:t>profiles</a:t>
            </a:r>
            <a:endParaRPr lang="nb-NO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8AA1DDD9-D564-F2BF-A026-191172D727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nb-NO" dirty="0"/>
              <a:t>Suggestive not </a:t>
            </a:r>
            <a:r>
              <a:rPr lang="nb-NO" dirty="0" err="1"/>
              <a:t>implementation</a:t>
            </a:r>
            <a:r>
              <a:rPr lang="nb-NO" dirty="0"/>
              <a:t> </a:t>
            </a:r>
            <a:r>
              <a:rPr lang="nb-NO" dirty="0" err="1"/>
              <a:t>rules</a:t>
            </a:r>
            <a:endParaRPr lang="nb-NO" dirty="0"/>
          </a:p>
          <a:p>
            <a:r>
              <a:rPr lang="nb-NO" dirty="0"/>
              <a:t>Best </a:t>
            </a:r>
            <a:r>
              <a:rPr lang="nb-NO" dirty="0" err="1"/>
              <a:t>practice</a:t>
            </a:r>
            <a:r>
              <a:rPr lang="nb-NO" dirty="0"/>
              <a:t> for </a:t>
            </a:r>
            <a:r>
              <a:rPr lang="nb-NO" dirty="0" err="1"/>
              <a:t>how</a:t>
            </a:r>
            <a:r>
              <a:rPr lang="nb-NO" dirty="0"/>
              <a:t> to </a:t>
            </a:r>
            <a:r>
              <a:rPr lang="nb-NO" dirty="0" err="1"/>
              <a:t>use</a:t>
            </a:r>
            <a:r>
              <a:rPr lang="nb-NO" dirty="0"/>
              <a:t> FHIR in Norway </a:t>
            </a:r>
            <a:r>
              <a:rPr lang="nb-NO" dirty="0" err="1"/>
              <a:t>integrated</a:t>
            </a:r>
            <a:r>
              <a:rPr lang="nb-NO" dirty="0"/>
              <a:t> in </a:t>
            </a:r>
            <a:r>
              <a:rPr lang="nb-NO" dirty="0" err="1"/>
              <a:t>the</a:t>
            </a:r>
            <a:r>
              <a:rPr lang="nb-NO" dirty="0"/>
              <a:t> base </a:t>
            </a:r>
            <a:r>
              <a:rPr lang="nb-NO" dirty="0" err="1"/>
              <a:t>profiles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for person/</a:t>
            </a:r>
            <a:r>
              <a:rPr lang="nb-NO" dirty="0" err="1"/>
              <a:t>patients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r>
              <a:rPr lang="nb-NO" dirty="0" err="1"/>
              <a:t>Coding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HealthcareProfessional</a:t>
            </a:r>
            <a:r>
              <a:rPr lang="nb-NO" dirty="0"/>
              <a:t> </a:t>
            </a:r>
            <a:r>
              <a:rPr lang="nb-NO" dirty="0" err="1"/>
              <a:t>qualification</a:t>
            </a:r>
            <a:r>
              <a:rPr lang="nb-NO" dirty="0"/>
              <a:t> and </a:t>
            </a:r>
            <a:r>
              <a:rPr lang="nb-NO" dirty="0" err="1"/>
              <a:t>role</a:t>
            </a:r>
            <a:endParaRPr lang="nb-NO" dirty="0"/>
          </a:p>
          <a:p>
            <a:pPr lvl="1"/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RelatedPerson</a:t>
            </a:r>
            <a:endParaRPr lang="nb-NO" dirty="0"/>
          </a:p>
          <a:p>
            <a:pPr lvl="1"/>
            <a:r>
              <a:rPr lang="nb-NO" dirty="0" err="1"/>
              <a:t>Identification</a:t>
            </a:r>
            <a:r>
              <a:rPr lang="nb-NO" dirty="0"/>
              <a:t> </a:t>
            </a:r>
            <a:r>
              <a:rPr lang="nb-NO" dirty="0" err="1"/>
              <a:t>of</a:t>
            </a:r>
            <a:r>
              <a:rPr lang="nb-NO" dirty="0"/>
              <a:t> Organizations </a:t>
            </a:r>
            <a:r>
              <a:rPr lang="nb-NO" dirty="0" err="1"/>
              <a:t>with</a:t>
            </a:r>
            <a:r>
              <a:rPr lang="nb-NO" dirty="0"/>
              <a:t> Norwegian </a:t>
            </a:r>
            <a:r>
              <a:rPr lang="nb-NO" dirty="0" err="1"/>
              <a:t>specific</a:t>
            </a:r>
            <a:r>
              <a:rPr lang="nb-NO" dirty="0"/>
              <a:t> </a:t>
            </a:r>
            <a:r>
              <a:rPr lang="nb-NO" dirty="0" err="1"/>
              <a:t>identifiers</a:t>
            </a:r>
            <a:endParaRPr lang="nb-NO" dirty="0"/>
          </a:p>
          <a:p>
            <a:pPr lvl="1"/>
            <a:endParaRPr lang="nb-NO" dirty="0"/>
          </a:p>
        </p:txBody>
      </p:sp>
      <p:pic>
        <p:nvPicPr>
          <p:cNvPr id="4" name="Grafikk 3" descr="Diplomrull">
            <a:extLst>
              <a:ext uri="{FF2B5EF4-FFF2-40B4-BE49-F238E27FC236}">
                <a16:creationId xmlns:a16="http://schemas.microsoft.com/office/drawing/2014/main" id="{EA36BBDB-C1BC-A962-98DE-079CC6AC0E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6424" y="851996"/>
            <a:ext cx="1145240" cy="114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190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>
          <a:defRPr sz="3000" b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18281</TotalTime>
  <Words>281</Words>
  <Application>Microsoft Office PowerPoint</Application>
  <PresentationFormat>Widescreen</PresentationFormat>
  <Paragraphs>67</Paragraphs>
  <Slides>14</Slides>
  <Notes>1</Notes>
  <HiddenSlides>2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14</vt:i4>
      </vt:variant>
    </vt:vector>
  </HeadingPairs>
  <TitlesOfParts>
    <vt:vector size="18" baseType="lpstr">
      <vt:lpstr>Arial</vt:lpstr>
      <vt:lpstr>Calibri</vt:lpstr>
      <vt:lpstr>Open Sans</vt:lpstr>
      <vt:lpstr>Office Theme</vt:lpstr>
      <vt:lpstr>Thomas Tveit Rosenlund, The Norwegian Directorate of e-health</vt:lpstr>
      <vt:lpstr>Who am I?</vt:lpstr>
      <vt:lpstr>Overview</vt:lpstr>
      <vt:lpstr>Profiling strategy</vt:lpstr>
      <vt:lpstr>Method no-domain</vt:lpstr>
      <vt:lpstr>Building the FHIR community</vt:lpstr>
      <vt:lpstr>Guideance</vt:lpstr>
      <vt:lpstr>Standardization</vt:lpstr>
      <vt:lpstr>Norwegian base profiles</vt:lpstr>
      <vt:lpstr>Using FHIR in solutions</vt:lpstr>
      <vt:lpstr>Q&amp;A</vt:lpstr>
      <vt:lpstr>PowerPoint-presentasjon</vt:lpstr>
      <vt:lpstr>PowerPoint-presentasjon</vt:lpstr>
      <vt:lpstr>PowerPoint-presentasjon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Marita</dc:creator>
  <cp:keywords/>
  <dc:description/>
  <cp:lastModifiedBy>Thomas Tveit Rosenlund</cp:lastModifiedBy>
  <cp:revision>314</cp:revision>
  <dcterms:created xsi:type="dcterms:W3CDTF">2017-07-13T07:33:22Z</dcterms:created>
  <dcterms:modified xsi:type="dcterms:W3CDTF">2023-06-05T08:56:57Z</dcterms:modified>
  <cp:category/>
</cp:coreProperties>
</file>