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59" r:id="rId3"/>
    <p:sldId id="2147197778" r:id="rId4"/>
    <p:sldId id="2147197779" r:id="rId5"/>
    <p:sldId id="269" r:id="rId6"/>
    <p:sldId id="2147197783" r:id="rId7"/>
    <p:sldId id="2147197781" r:id="rId8"/>
    <p:sldId id="2147197782" r:id="rId9"/>
    <p:sldId id="2147197780" r:id="rId10"/>
    <p:sldId id="2147197784" r:id="rId11"/>
    <p:sldId id="2147197785" r:id="rId12"/>
    <p:sldId id="2147197786" r:id="rId13"/>
    <p:sldId id="2147197787" r:id="rId14"/>
    <p:sldId id="272" r:id="rId15"/>
    <p:sldId id="266" r:id="rId16"/>
    <p:sldId id="2147197777" r:id="rId17"/>
    <p:sldId id="21471977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9"/>
    <a:srgbClr val="FCE32D"/>
    <a:srgbClr val="F8E12B"/>
    <a:srgbClr val="0091B9"/>
    <a:srgbClr val="A72931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87114" autoAdjust="0"/>
  </p:normalViewPr>
  <p:slideViewPr>
    <p:cSldViewPr snapToGrid="0" snapToObjects="1" showGuides="1">
      <p:cViewPr>
        <p:scale>
          <a:sx n="86" d="100"/>
          <a:sy n="86" d="100"/>
        </p:scale>
        <p:origin x="456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Standardization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Early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started</a:t>
            </a:r>
            <a:r>
              <a:rPr lang="nb-NO" dirty="0"/>
              <a:t> by </a:t>
            </a:r>
            <a:r>
              <a:rPr lang="nb-NO" dirty="0" err="1"/>
              <a:t>defining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Norwegian profiling </a:t>
            </a:r>
            <a:r>
              <a:rPr lang="nb-NO" dirty="0" err="1"/>
              <a:t>strategy</a:t>
            </a:r>
            <a:r>
              <a:rPr lang="nb-NO" dirty="0"/>
              <a:t>,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known</a:t>
            </a:r>
            <a:r>
              <a:rPr lang="nb-NO" dirty="0"/>
              <a:t> as </a:t>
            </a:r>
            <a:r>
              <a:rPr lang="nb-NO" dirty="0" err="1"/>
              <a:t>the</a:t>
            </a:r>
            <a:r>
              <a:rPr lang="nb-NO" dirty="0"/>
              <a:t> profiling </a:t>
            </a:r>
            <a:r>
              <a:rPr lang="nb-NO" dirty="0" err="1"/>
              <a:t>hierarcy</a:t>
            </a:r>
            <a:r>
              <a:rPr lang="nb-NO" dirty="0"/>
              <a:t>.</a:t>
            </a:r>
          </a:p>
          <a:p>
            <a:r>
              <a:rPr lang="nb-NO" dirty="0"/>
              <a:t>The </a:t>
            </a:r>
            <a:r>
              <a:rPr lang="nb-NO" dirty="0" err="1"/>
              <a:t>strategy</a:t>
            </a:r>
            <a:r>
              <a:rPr lang="nb-NO" dirty="0"/>
              <a:t> is a </a:t>
            </a:r>
            <a:r>
              <a:rPr lang="nb-NO" dirty="0" err="1"/>
              <a:t>top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governance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different </a:t>
            </a:r>
            <a:r>
              <a:rPr lang="nb-NO" dirty="0" err="1"/>
              <a:t>sets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and show </a:t>
            </a:r>
            <a:r>
              <a:rPr lang="nb-NO" dirty="0" err="1"/>
              <a:t>how</a:t>
            </a:r>
            <a:r>
              <a:rPr lang="nb-NO" dirty="0"/>
              <a:t> FHIR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base and 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It is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top-</a:t>
            </a:r>
            <a:r>
              <a:rPr lang="nb-NO" dirty="0" err="1"/>
              <a:t>down</a:t>
            </a:r>
            <a:r>
              <a:rPr lang="nb-NO" dirty="0"/>
              <a:t> and </a:t>
            </a:r>
            <a:r>
              <a:rPr lang="nb-NO" dirty="0" err="1"/>
              <a:t>bottom</a:t>
            </a:r>
            <a:r>
              <a:rPr lang="nb-NO" dirty="0"/>
              <a:t>-up </a:t>
            </a:r>
            <a:r>
              <a:rPr lang="nb-NO" dirty="0" err="1"/>
              <a:t>approach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believe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FHIR is </a:t>
            </a:r>
            <a:r>
              <a:rPr lang="nb-NO" dirty="0" err="1"/>
              <a:t>developed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uses</a:t>
            </a:r>
            <a:r>
              <a:rPr lang="nb-NO" dirty="0"/>
              <a:t> FHIR for </a:t>
            </a:r>
            <a:r>
              <a:rPr lang="nb-NO" dirty="0" err="1"/>
              <a:t>interoperability</a:t>
            </a:r>
            <a:r>
              <a:rPr lang="nb-NO" dirty="0"/>
              <a:t>, </a:t>
            </a:r>
            <a:r>
              <a:rPr lang="nb-NO" dirty="0" err="1"/>
              <a:t>however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rules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most </a:t>
            </a:r>
            <a:r>
              <a:rPr lang="nb-NO" dirty="0" err="1"/>
              <a:t>implementers</a:t>
            </a:r>
            <a:r>
              <a:rPr lang="nb-NO" dirty="0"/>
              <a:t> </a:t>
            </a:r>
            <a:r>
              <a:rPr lang="nb-NO" dirty="0" err="1"/>
              <a:t>needs</a:t>
            </a:r>
            <a:r>
              <a:rPr lang="nb-NO" dirty="0"/>
              <a:t> in base and 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Base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states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rules</a:t>
            </a:r>
            <a:r>
              <a:rPr lang="nb-NO" dirty="0"/>
              <a:t> for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Norway,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relevant to most </a:t>
            </a:r>
            <a:r>
              <a:rPr lang="nb-NO" dirty="0" err="1"/>
              <a:t>solutions</a:t>
            </a:r>
            <a:r>
              <a:rPr lang="nb-NO" dirty="0"/>
              <a:t> </a:t>
            </a:r>
            <a:r>
              <a:rPr lang="nb-NO" dirty="0" err="1"/>
              <a:t>regardless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-case.</a:t>
            </a:r>
          </a:p>
          <a:p>
            <a:endParaRPr lang="nb-NO" dirty="0"/>
          </a:p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developed</a:t>
            </a:r>
            <a:r>
              <a:rPr lang="nb-NO" dirty="0"/>
              <a:t> as </a:t>
            </a:r>
            <a:r>
              <a:rPr lang="nb-NO" dirty="0" err="1"/>
              <a:t>needed</a:t>
            </a:r>
            <a:r>
              <a:rPr lang="nb-NO" dirty="0"/>
              <a:t> and </a:t>
            </a:r>
            <a:r>
              <a:rPr lang="nb-NO" dirty="0" err="1"/>
              <a:t>states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as base </a:t>
            </a:r>
            <a:r>
              <a:rPr lang="nb-NO" dirty="0" err="1"/>
              <a:t>profiles</a:t>
            </a:r>
            <a:r>
              <a:rPr lang="nb-NO" dirty="0"/>
              <a:t>,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related</a:t>
            </a:r>
            <a:r>
              <a:rPr lang="nb-NO" dirty="0"/>
              <a:t> to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case, like </a:t>
            </a:r>
            <a:r>
              <a:rPr lang="nb-NO" dirty="0" err="1"/>
              <a:t>exchaning</a:t>
            </a:r>
            <a:r>
              <a:rPr lang="nb-NO" dirty="0"/>
              <a:t> vital </a:t>
            </a:r>
            <a:r>
              <a:rPr lang="nb-NO" dirty="0" err="1"/>
              <a:t>signs</a:t>
            </a:r>
            <a:r>
              <a:rPr lang="nb-NO" dirty="0"/>
              <a:t> in Norway.</a:t>
            </a:r>
          </a:p>
          <a:p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by </a:t>
            </a:r>
            <a:r>
              <a:rPr lang="nb-NO" dirty="0" err="1"/>
              <a:t>everyone</a:t>
            </a:r>
            <a:r>
              <a:rPr lang="nb-NO" dirty="0"/>
              <a:t>, and </a:t>
            </a:r>
            <a:r>
              <a:rPr lang="nb-NO" dirty="0" err="1"/>
              <a:t>represents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FHIR is used in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in </a:t>
            </a:r>
            <a:r>
              <a:rPr lang="nb-NO" dirty="0" err="1"/>
              <a:t>products</a:t>
            </a:r>
            <a:r>
              <a:rPr lang="nb-NO" dirty="0"/>
              <a:t>/</a:t>
            </a:r>
            <a:r>
              <a:rPr lang="nb-NO" dirty="0" err="1"/>
              <a:t>interfaces</a:t>
            </a:r>
            <a:r>
              <a:rPr lang="nb-NO" dirty="0"/>
              <a:t>, most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relate</a:t>
            </a:r>
            <a:r>
              <a:rPr lang="nb-NO" dirty="0"/>
              <a:t> to </a:t>
            </a:r>
            <a:r>
              <a:rPr lang="nb-NO" dirty="0" err="1"/>
              <a:t>domain</a:t>
            </a:r>
            <a:r>
              <a:rPr lang="nb-NO" dirty="0"/>
              <a:t> or base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relevant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exists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FHIR fagforum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shares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from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using</a:t>
            </a:r>
            <a:r>
              <a:rPr lang="nb-NO" dirty="0"/>
              <a:t> FHIR like </a:t>
            </a:r>
            <a:r>
              <a:rPr lang="nb-NO" dirty="0" err="1"/>
              <a:t>Gravitate</a:t>
            </a:r>
            <a:r>
              <a:rPr lang="nb-NO" dirty="0"/>
              <a:t> </a:t>
            </a:r>
            <a:r>
              <a:rPr lang="nb-NO" dirty="0" err="1"/>
              <a:t>health</a:t>
            </a:r>
            <a:r>
              <a:rPr lang="nb-NO" dirty="0"/>
              <a:t> and CAPABLE programs.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5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guideance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0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Normative </a:t>
            </a:r>
            <a:r>
              <a:rPr lang="nb-NO" dirty="0" err="1"/>
              <a:t>standardization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HL7 </a:t>
            </a:r>
            <a:r>
              <a:rPr lang="nb-NO" dirty="0" err="1"/>
              <a:t>FHIr</a:t>
            </a:r>
            <a:r>
              <a:rPr lang="nb-NO" dirty="0"/>
              <a:t> in Norway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documented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addition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authorities</a:t>
            </a:r>
            <a:r>
              <a:rPr lang="nb-NO" dirty="0"/>
              <a:t>,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r>
              <a:rPr lang="nb-NO" dirty="0"/>
              <a:t> have </a:t>
            </a:r>
            <a:r>
              <a:rPr lang="nb-NO" dirty="0" err="1"/>
              <a:t>published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recommendations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FHIR </a:t>
            </a:r>
            <a:r>
              <a:rPr lang="nb-NO" dirty="0" err="1"/>
              <a:t>technology</a:t>
            </a:r>
            <a:r>
              <a:rPr lang="nb-NO" dirty="0"/>
              <a:t>.</a:t>
            </a:r>
          </a:p>
          <a:p>
            <a:r>
              <a:rPr lang="nb-NO" dirty="0" err="1"/>
              <a:t>Interoperability</a:t>
            </a:r>
            <a:r>
              <a:rPr lang="nb-NO" dirty="0"/>
              <a:t> </a:t>
            </a:r>
            <a:r>
              <a:rPr lang="nb-NO" dirty="0" err="1"/>
              <a:t>throug</a:t>
            </a:r>
            <a:r>
              <a:rPr lang="nb-NO" dirty="0"/>
              <a:t> </a:t>
            </a:r>
            <a:r>
              <a:rPr lang="nb-NO" dirty="0" err="1"/>
              <a:t>API’s</a:t>
            </a:r>
            <a:endParaRPr lang="nb-NO" dirty="0"/>
          </a:p>
          <a:p>
            <a:r>
              <a:rPr lang="nb-NO" dirty="0"/>
              <a:t>Using Smart </a:t>
            </a:r>
            <a:r>
              <a:rPr lang="nb-NO" dirty="0" err="1"/>
              <a:t>on</a:t>
            </a:r>
            <a:r>
              <a:rPr lang="nb-NO" dirty="0"/>
              <a:t> FHIR for app </a:t>
            </a:r>
            <a:r>
              <a:rPr lang="nb-NO" dirty="0" err="1"/>
              <a:t>integrations</a:t>
            </a:r>
            <a:r>
              <a:rPr lang="nb-NO" dirty="0"/>
              <a:t> in </a:t>
            </a:r>
            <a:r>
              <a:rPr lang="nb-NO" dirty="0" err="1"/>
              <a:t>healthcare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base </a:t>
            </a:r>
            <a:r>
              <a:rPr lang="nb-NO" dirty="0" err="1"/>
              <a:t>profile</a:t>
            </a:r>
            <a:r>
              <a:rPr lang="nb-NO" dirty="0"/>
              <a:t> </a:t>
            </a:r>
            <a:r>
              <a:rPr lang="nb-NO" dirty="0" err="1"/>
              <a:t>suggest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HL7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r>
              <a:rPr lang="nb-NO" dirty="0"/>
              <a:t> and </a:t>
            </a:r>
            <a:r>
              <a:rPr lang="nb-NO" dirty="0" err="1"/>
              <a:t>sho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as a HL7 </a:t>
            </a:r>
            <a:r>
              <a:rPr lang="nb-NO" dirty="0" err="1"/>
              <a:t>FHIr</a:t>
            </a:r>
            <a:r>
              <a:rPr lang="nb-NO" dirty="0"/>
              <a:t> </a:t>
            </a:r>
            <a:r>
              <a:rPr lang="nb-NO" dirty="0" err="1"/>
              <a:t>profile</a:t>
            </a:r>
            <a:r>
              <a:rPr lang="nb-NO" dirty="0"/>
              <a:t>. The base </a:t>
            </a:r>
            <a:r>
              <a:rPr lang="nb-NO" dirty="0" err="1"/>
              <a:t>profile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used by </a:t>
            </a:r>
            <a:r>
              <a:rPr lang="nb-NO" dirty="0" err="1"/>
              <a:t>implementers</a:t>
            </a:r>
            <a:r>
              <a:rPr lang="nb-NO" dirty="0"/>
              <a:t> as a base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used by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This is an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principle</a:t>
            </a:r>
            <a:r>
              <a:rPr lang="nb-NO" dirty="0"/>
              <a:t> and is </a:t>
            </a:r>
            <a:r>
              <a:rPr lang="nb-NO" dirty="0" err="1"/>
              <a:t>stated</a:t>
            </a:r>
            <a:r>
              <a:rPr lang="nb-NO" dirty="0"/>
              <a:t> as </a:t>
            </a:r>
            <a:r>
              <a:rPr lang="nb-NO" dirty="0" err="1"/>
              <a:t>such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-basis </a:t>
            </a:r>
            <a:r>
              <a:rPr lang="nb-NO" dirty="0" err="1"/>
              <a:t>principles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Suggestions</a:t>
            </a:r>
            <a:r>
              <a:rPr lang="nb-NO" dirty="0"/>
              <a:t> for </a:t>
            </a:r>
            <a:r>
              <a:rPr lang="nb-NO" dirty="0" err="1"/>
              <a:t>useful</a:t>
            </a:r>
            <a:r>
              <a:rPr lang="nb-NO" dirty="0"/>
              <a:t> </a:t>
            </a:r>
            <a:r>
              <a:rPr lang="nb-NO" dirty="0" err="1"/>
              <a:t>extension</a:t>
            </a:r>
            <a:r>
              <a:rPr lang="nb-NO" dirty="0"/>
              <a:t>, like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Norwegian </a:t>
            </a:r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adress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Address</a:t>
            </a:r>
            <a:r>
              <a:rPr lang="nb-NO" dirty="0"/>
              <a:t> datatype,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added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a </a:t>
            </a:r>
            <a:r>
              <a:rPr lang="nb-NO" dirty="0" err="1"/>
              <a:t>voluntarily</a:t>
            </a:r>
            <a:r>
              <a:rPr lang="nb-NO" dirty="0"/>
              <a:t> </a:t>
            </a:r>
            <a:r>
              <a:rPr lang="nb-NO" dirty="0" err="1"/>
              <a:t>property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extension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SFM have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connected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100 different </a:t>
            </a:r>
            <a:r>
              <a:rPr lang="nb-NO" dirty="0" err="1"/>
              <a:t>actors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modernized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r>
              <a:rPr lang="nb-NO" dirty="0"/>
              <a:t> for </a:t>
            </a:r>
            <a:r>
              <a:rPr lang="nb-NO" dirty="0" err="1"/>
              <a:t>medical</a:t>
            </a:r>
            <a:r>
              <a:rPr lang="nb-NO" dirty="0"/>
              <a:t> </a:t>
            </a:r>
            <a:r>
              <a:rPr lang="nb-NO" dirty="0" err="1"/>
              <a:t>prespcription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flexiblity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for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success</a:t>
            </a:r>
            <a:r>
              <a:rPr lang="nb-NO" dirty="0"/>
              <a:t>. The </a:t>
            </a:r>
            <a:r>
              <a:rPr lang="nb-NO" dirty="0" err="1"/>
              <a:t>lax</a:t>
            </a:r>
            <a:r>
              <a:rPr lang="nb-NO" dirty="0"/>
              <a:t> suggestive nature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those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almost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re-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base and </a:t>
            </a:r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FHIR fagforum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builds</a:t>
            </a:r>
            <a:r>
              <a:rPr lang="nb-NO" dirty="0"/>
              <a:t> </a:t>
            </a:r>
            <a:r>
              <a:rPr lang="nb-NO" dirty="0" err="1"/>
              <a:t>avareness</a:t>
            </a:r>
            <a:r>
              <a:rPr lang="nb-NO" dirty="0"/>
              <a:t>, </a:t>
            </a:r>
            <a:r>
              <a:rPr lang="nb-NO" dirty="0" err="1"/>
              <a:t>shares</a:t>
            </a:r>
            <a:r>
              <a:rPr lang="nb-NO" dirty="0"/>
              <a:t> </a:t>
            </a:r>
            <a:r>
              <a:rPr lang="nb-NO" dirty="0" err="1"/>
              <a:t>implementations</a:t>
            </a:r>
            <a:r>
              <a:rPr lang="nb-NO" dirty="0"/>
              <a:t> </a:t>
            </a:r>
            <a:r>
              <a:rPr lang="nb-NO" dirty="0" err="1"/>
              <a:t>experiences</a:t>
            </a:r>
            <a:r>
              <a:rPr lang="nb-NO" dirty="0"/>
              <a:t>, </a:t>
            </a:r>
            <a:r>
              <a:rPr lang="nb-NO" dirty="0" err="1"/>
              <a:t>builds</a:t>
            </a:r>
            <a:r>
              <a:rPr lang="nb-NO" dirty="0"/>
              <a:t> FHIR </a:t>
            </a:r>
            <a:r>
              <a:rPr lang="nb-NO" dirty="0" err="1"/>
              <a:t>knowledge</a:t>
            </a:r>
            <a:r>
              <a:rPr lang="nb-NO" dirty="0"/>
              <a:t> and is a </a:t>
            </a:r>
            <a:r>
              <a:rPr lang="nb-NO" dirty="0" err="1"/>
              <a:t>goto</a:t>
            </a:r>
            <a:r>
              <a:rPr lang="nb-NO" dirty="0"/>
              <a:t> </a:t>
            </a:r>
            <a:r>
              <a:rPr lang="nb-NO" dirty="0" err="1"/>
              <a:t>meeting</a:t>
            </a:r>
            <a:r>
              <a:rPr lang="nb-NO" dirty="0"/>
              <a:t> </a:t>
            </a:r>
            <a:r>
              <a:rPr lang="nb-NO" dirty="0" err="1"/>
              <a:t>place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Norwegian FHIR </a:t>
            </a:r>
            <a:r>
              <a:rPr lang="nb-NO" dirty="0" err="1"/>
              <a:t>community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sanctions</a:t>
            </a:r>
            <a:r>
              <a:rPr lang="nb-NO" dirty="0"/>
              <a:t> for not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official</a:t>
            </a:r>
            <a:r>
              <a:rPr lang="nb-NO" dirty="0"/>
              <a:t> </a:t>
            </a:r>
            <a:r>
              <a:rPr lang="nb-NO" dirty="0" err="1"/>
              <a:t>recommendation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for </a:t>
            </a:r>
            <a:r>
              <a:rPr lang="nb-NO" dirty="0" err="1"/>
              <a:t>API’s</a:t>
            </a:r>
            <a:r>
              <a:rPr lang="nb-NO" dirty="0"/>
              <a:t>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fact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it is </a:t>
            </a:r>
            <a:r>
              <a:rPr lang="nb-NO" dirty="0" err="1"/>
              <a:t>there</a:t>
            </a:r>
            <a:r>
              <a:rPr lang="nb-NO" dirty="0"/>
              <a:t> and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referenced</a:t>
            </a:r>
            <a:r>
              <a:rPr lang="nb-NO" dirty="0"/>
              <a:t> is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great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for rising </a:t>
            </a:r>
            <a:r>
              <a:rPr lang="nb-NO" dirty="0" err="1"/>
              <a:t>avareness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for </a:t>
            </a:r>
            <a:r>
              <a:rPr lang="nb-NO" dirty="0" err="1"/>
              <a:t>interoperability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74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used </a:t>
            </a:r>
            <a:r>
              <a:rPr lang="nb-NO" dirty="0" err="1"/>
              <a:t>RelatedPerson</a:t>
            </a:r>
            <a:r>
              <a:rPr lang="nb-NO" dirty="0"/>
              <a:t> </a:t>
            </a:r>
            <a:r>
              <a:rPr lang="nb-NO" dirty="0" err="1"/>
              <a:t>resources</a:t>
            </a:r>
            <a:r>
              <a:rPr lang="nb-NO" dirty="0"/>
              <a:t> led to a </a:t>
            </a:r>
            <a:r>
              <a:rPr lang="nb-NO" dirty="0" err="1"/>
              <a:t>great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resources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server, and </a:t>
            </a:r>
            <a:r>
              <a:rPr lang="nb-NO" dirty="0" err="1"/>
              <a:t>athough</a:t>
            </a:r>
            <a:r>
              <a:rPr lang="nb-NO" dirty="0"/>
              <a:t> it </a:t>
            </a:r>
            <a:r>
              <a:rPr lang="nb-NO" dirty="0" err="1"/>
              <a:t>was</a:t>
            </a:r>
            <a:r>
              <a:rPr lang="nb-NO" dirty="0"/>
              <a:t> a </a:t>
            </a:r>
            <a:r>
              <a:rPr lang="nb-NO" dirty="0" err="1"/>
              <a:t>flexible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it </a:t>
            </a:r>
            <a:r>
              <a:rPr lang="nb-NO" dirty="0" err="1"/>
              <a:t>did</a:t>
            </a:r>
            <a:r>
              <a:rPr lang="nb-NO" dirty="0"/>
              <a:t> not </a:t>
            </a:r>
            <a:r>
              <a:rPr lang="nb-NO" dirty="0" err="1"/>
              <a:t>scale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Norwegian </a:t>
            </a:r>
            <a:r>
              <a:rPr lang="nb-NO" dirty="0" err="1"/>
              <a:t>domain</a:t>
            </a:r>
            <a:r>
              <a:rPr lang="nb-NO" dirty="0"/>
              <a:t> profiling and </a:t>
            </a:r>
            <a:r>
              <a:rPr lang="nb-NO" dirty="0" err="1"/>
              <a:t>relating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mandatory</a:t>
            </a:r>
            <a:r>
              <a:rPr lang="nb-NO" dirty="0"/>
              <a:t> SNOMED CT </a:t>
            </a:r>
            <a:r>
              <a:rPr lang="nb-NO" dirty="0" err="1"/>
              <a:t>terminology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LOINC </a:t>
            </a:r>
            <a:r>
              <a:rPr lang="nb-NO" dirty="0" err="1"/>
              <a:t>magic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time </a:t>
            </a:r>
            <a:r>
              <a:rPr lang="nb-NO" dirty="0" err="1"/>
              <a:t>consuming</a:t>
            </a:r>
            <a:r>
              <a:rPr lang="nb-NO" dirty="0"/>
              <a:t> for vital-</a:t>
            </a:r>
            <a:r>
              <a:rPr lang="nb-NO" dirty="0" err="1"/>
              <a:t>signs</a:t>
            </a:r>
            <a:r>
              <a:rPr lang="nb-NO" dirty="0"/>
              <a:t>.</a:t>
            </a:r>
          </a:p>
          <a:p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detail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clinicians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is </a:t>
            </a:r>
            <a:r>
              <a:rPr lang="nb-NO" dirty="0" err="1"/>
              <a:t>necessary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exchanging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vital </a:t>
            </a:r>
            <a:r>
              <a:rPr lang="nb-NO" dirty="0" err="1"/>
              <a:t>signs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1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23E6BA-23E0-B14D-BA05-838D9D6B9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0" y="5177872"/>
            <a:ext cx="12192000" cy="1680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220683"/>
            <a:ext cx="12192000" cy="101203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40C-ED5D-834C-9CD7-95ABF42AD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</a:t>
            </a:r>
          </a:p>
        </p:txBody>
      </p:sp>
    </p:spTree>
    <p:extLst>
      <p:ext uri="{BB962C8B-B14F-4D97-AF65-F5344CB8AC3E}">
        <p14:creationId xmlns:p14="http://schemas.microsoft.com/office/powerpoint/2010/main" val="3601822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9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D17314-D11B-0040-93D3-F3783BA69A7E}"/>
              </a:ext>
            </a:extLst>
          </p:cNvPr>
          <p:cNvSpPr/>
          <p:nvPr userDrawn="1"/>
        </p:nvSpPr>
        <p:spPr>
          <a:xfrm>
            <a:off x="0" y="1273521"/>
            <a:ext cx="12192000" cy="1153393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01A3D-B566-DE4F-9A82-F861D2D7248E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103D9-5FDB-2B4B-AB96-AC35E5354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BAB78-9458-0E40-90D3-A9566B8F11BD}"/>
              </a:ext>
            </a:extLst>
          </p:cNvPr>
          <p:cNvSpPr/>
          <p:nvPr userDrawn="1"/>
        </p:nvSpPr>
        <p:spPr>
          <a:xfrm>
            <a:off x="0" y="5273948"/>
            <a:ext cx="12192000" cy="1609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7FB4D4F-49AD-8044-B66E-BAD6B0B55D10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www.devdays.com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E10-8ECE-3647-A15A-02C2B5F4D602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263E3-08BC-484D-8126-E67DCAF53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66931-0A4D-5809-5AEE-7D84B783D1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36A08-73CE-B0D6-1DC4-EB138963D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-10821" y="5408260"/>
            <a:ext cx="12192000" cy="1932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76625" y="5492950"/>
            <a:ext cx="982996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BA44F-2959-47F1-9EE7-D2DCE5FBB6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321" y="2379630"/>
            <a:ext cx="12152536" cy="302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BF78-AD72-AA7C-9E6F-0295612A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3FF3D-BF19-F547-9280-3D6979814101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1AF0B-59AE-86EF-B941-D896DE70B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7789B-C3FF-314F-8C50-BFB1BFE41AAA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887CA-1123-FD43-AA8E-E850FDD5A1F3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1184F-6B3D-F843-8389-12C5830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CCBD155-CB4E-4A49-A849-611ACAE44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63CE21-F095-6741-B329-0E930A8E2D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A2533-EEDB-A146-AA25-C45944D20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98F4-AF88-AA4D-8AC4-48339E5C79D1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81D21-24A1-3747-A437-41E06E98C60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234E1-E03A-CC96-4ED2-F0FC7B796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03DAE-CD88-0F45-B87B-89C847FB3E32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77C02-D76A-E34C-9F11-4F8B957EC652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7A87-5BFF-A44E-B689-24BD7E3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E0882F8-1F9B-C74A-A799-05D7B2920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5ACD7-2426-8158-6AE9-FC7C83ED3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EB611-E966-ED40-A3D2-BEB861809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6C72-08D0-F52F-D319-E8B566F3AE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8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2A908-AFBD-C5D7-3BA4-20BE2770ED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86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3" r:id="rId2"/>
    <p:sldLayoutId id="2147483656" r:id="rId3"/>
    <p:sldLayoutId id="2147483652" r:id="rId4"/>
    <p:sldLayoutId id="2147483670" r:id="rId5"/>
    <p:sldLayoutId id="2147483651" r:id="rId6"/>
    <p:sldLayoutId id="2147483669" r:id="rId7"/>
    <p:sldLayoutId id="2147483671" r:id="rId8"/>
    <p:sldLayoutId id="2147483672" r:id="rId9"/>
    <p:sldLayoutId id="2147483674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2.jp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omas-tveit-rosenlund/" TargetMode="External"/><Relationship Id="rId2" Type="http://schemas.openxmlformats.org/officeDocument/2006/relationships/hyperlink" Target="mailto:thomasrosenlund@gmail.com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hyperlink" Target="https://simplifier.net/guide/no-basis-entities-individuals?version=current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HL7Norway/no-domain" TargetMode="External"/><Relationship Id="rId5" Type="http://schemas.openxmlformats.org/officeDocument/2006/relationships/hyperlink" Target="https://www.ehelse.no/standardisering/standarder/anbefaling-om-bruk-av-smart-on-fhir" TargetMode="External"/><Relationship Id="rId4" Type="http://schemas.openxmlformats.org/officeDocument/2006/relationships/hyperlink" Target="https://www.ehelse.no/standardisering/standarder/recommendation-for-using-hl7-fhir-for-data-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21EC9-6E75-C545-B963-5CB477A5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HL7 FHIR in Norway </a:t>
            </a:r>
            <a:r>
              <a:rPr lang="nb-NO" dirty="0" err="1"/>
              <a:t>lessons</a:t>
            </a:r>
            <a:r>
              <a:rPr lang="nb-NO" dirty="0"/>
              <a:t> </a:t>
            </a:r>
            <a:r>
              <a:rPr lang="nb-NO" dirty="0" err="1"/>
              <a:t>learned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CD332-194B-114E-8096-42030A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Thomas Tveit Rosenlund, The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91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9663BF-AA97-5FFC-A96A-263BA055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Using FHIR in </a:t>
            </a:r>
            <a:r>
              <a:rPr lang="nb-NO" dirty="0" err="1"/>
              <a:t>solutions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0AFD07-7A52-6B82-B179-F24B050F3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national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have </a:t>
            </a:r>
            <a:r>
              <a:rPr lang="nb-NO" dirty="0" err="1"/>
              <a:t>developed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endParaRPr lang="nb-NO" dirty="0"/>
          </a:p>
          <a:p>
            <a:pPr lvl="1"/>
            <a:r>
              <a:rPr lang="nb-NO" dirty="0"/>
              <a:t>Central </a:t>
            </a:r>
            <a:r>
              <a:rPr lang="nb-NO" dirty="0" err="1"/>
              <a:t>medication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(SFM)</a:t>
            </a:r>
          </a:p>
          <a:p>
            <a:pPr lvl="1"/>
            <a:r>
              <a:rPr lang="nb-NO" dirty="0"/>
              <a:t>The Personal Connected Health and </a:t>
            </a:r>
            <a:r>
              <a:rPr lang="nb-NO" dirty="0" err="1"/>
              <a:t>care</a:t>
            </a:r>
            <a:r>
              <a:rPr lang="nb-NO" dirty="0"/>
              <a:t> </a:t>
            </a:r>
            <a:r>
              <a:rPr lang="nb-NO" dirty="0" err="1"/>
              <a:t>hub</a:t>
            </a:r>
            <a:r>
              <a:rPr lang="nb-NO" dirty="0"/>
              <a:t> (VKP)</a:t>
            </a:r>
          </a:p>
          <a:p>
            <a:pPr lvl="1"/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medical</a:t>
            </a:r>
            <a:r>
              <a:rPr lang="nb-NO" dirty="0"/>
              <a:t> record (kritisk info kjernejournal)</a:t>
            </a:r>
          </a:p>
          <a:p>
            <a:pPr lvl="1"/>
            <a:r>
              <a:rPr lang="nb-NO" dirty="0" err="1"/>
              <a:t>Helsenorge</a:t>
            </a:r>
            <a:r>
              <a:rPr lang="nb-NO" dirty="0"/>
              <a:t> offers </a:t>
            </a:r>
            <a:r>
              <a:rPr lang="nb-NO" dirty="0" err="1"/>
              <a:t>several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r>
              <a:rPr lang="nb-NO" dirty="0"/>
              <a:t> (</a:t>
            </a:r>
            <a:r>
              <a:rPr lang="nb-NO" dirty="0" err="1"/>
              <a:t>Helsenorge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Lab </a:t>
            </a:r>
            <a:r>
              <a:rPr lang="nb-NO" dirty="0" err="1"/>
              <a:t>results</a:t>
            </a:r>
            <a:r>
              <a:rPr lang="nb-NO" dirty="0"/>
              <a:t> service (Pasientens prøvesvar)</a:t>
            </a:r>
          </a:p>
          <a:p>
            <a:pPr marL="0" indent="0">
              <a:buNone/>
            </a:pP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notice</a:t>
            </a:r>
            <a:endParaRPr lang="nb-NO" dirty="0"/>
          </a:p>
          <a:p>
            <a:pPr lvl="1"/>
            <a:r>
              <a:rPr lang="nb-NO" dirty="0"/>
              <a:t>Vital </a:t>
            </a:r>
            <a:r>
              <a:rPr lang="nb-NO" dirty="0" err="1"/>
              <a:t>signs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</a:t>
            </a:r>
            <a:r>
              <a:rPr lang="nb-NO" dirty="0" err="1"/>
              <a:t>domain</a:t>
            </a:r>
            <a:r>
              <a:rPr lang="nb-NO" dirty="0"/>
              <a:t>-vital-</a:t>
            </a:r>
            <a:r>
              <a:rPr lang="nb-NO" dirty="0" err="1"/>
              <a:t>signs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Digital </a:t>
            </a:r>
            <a:r>
              <a:rPr lang="nb-NO" dirty="0" err="1"/>
              <a:t>CarePlan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medical</a:t>
            </a:r>
            <a:r>
              <a:rPr lang="nb-NO" dirty="0"/>
              <a:t> record is in pilot (DBEP)</a:t>
            </a:r>
          </a:p>
          <a:p>
            <a:pPr lvl="1"/>
            <a:endParaRPr lang="nb-NO" dirty="0"/>
          </a:p>
        </p:txBody>
      </p:sp>
      <p:pic>
        <p:nvPicPr>
          <p:cNvPr id="4" name="Grafikk 3" descr="Puslespillbiter">
            <a:extLst>
              <a:ext uri="{FF2B5EF4-FFF2-40B4-BE49-F238E27FC236}">
                <a16:creationId xmlns:a16="http://schemas.microsoft.com/office/drawing/2014/main" id="{C8BF5442-7682-3AD7-C6E3-A9996F4F5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4316" y="719585"/>
            <a:ext cx="1149223" cy="11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9FC8CE-89F4-5261-7D47-FC2127CC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24" y="1043753"/>
            <a:ext cx="10515600" cy="886732"/>
          </a:xfrm>
        </p:spPr>
        <p:txBody>
          <a:bodyPr/>
          <a:lstStyle/>
          <a:p>
            <a:r>
              <a:rPr lang="nb-NO" dirty="0"/>
              <a:t>Great </a:t>
            </a:r>
            <a:r>
              <a:rPr lang="nb-NO" dirty="0" err="1"/>
              <a:t>success</a:t>
            </a:r>
            <a:r>
              <a:rPr lang="nb-NO" dirty="0"/>
              <a:t>!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85196C6-3988-67C8-A312-B72BEA8AA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30485"/>
            <a:ext cx="7726082" cy="4291894"/>
          </a:xfrm>
        </p:spPr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used by most </a:t>
            </a:r>
            <a:r>
              <a:rPr lang="nb-NO" dirty="0" err="1"/>
              <a:t>norwegian</a:t>
            </a:r>
            <a:r>
              <a:rPr lang="nb-NO" dirty="0"/>
              <a:t> FHIR </a:t>
            </a:r>
            <a:r>
              <a:rPr lang="nb-NO" dirty="0" err="1"/>
              <a:t>projects</a:t>
            </a:r>
            <a:r>
              <a:rPr lang="nb-NO" dirty="0"/>
              <a:t> (in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or </a:t>
            </a:r>
            <a:r>
              <a:rPr lang="nb-NO" dirty="0" err="1"/>
              <a:t>another</a:t>
            </a:r>
            <a:r>
              <a:rPr lang="nb-NO" dirty="0"/>
              <a:t>).</a:t>
            </a:r>
          </a:p>
          <a:p>
            <a:r>
              <a:rPr lang="nb-NO" dirty="0" err="1"/>
              <a:t>Effort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r>
              <a:rPr lang="nb-NO" dirty="0"/>
              <a:t> by hosting a steady </a:t>
            </a:r>
            <a:r>
              <a:rPr lang="nb-NO" dirty="0" err="1"/>
              <a:t>flow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webinars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successfull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official</a:t>
            </a:r>
            <a:r>
              <a:rPr lang="nb-NO" dirty="0"/>
              <a:t> </a:t>
            </a:r>
            <a:r>
              <a:rPr lang="nb-NO" dirty="0" err="1"/>
              <a:t>recomendation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for data </a:t>
            </a:r>
            <a:r>
              <a:rPr lang="nb-NO" dirty="0" err="1"/>
              <a:t>sharing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for </a:t>
            </a:r>
            <a:r>
              <a:rPr lang="nb-NO" dirty="0" err="1"/>
              <a:t>adoption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in Norway.</a:t>
            </a:r>
          </a:p>
          <a:p>
            <a:endParaRPr lang="nb-NO" sz="2000" dirty="0"/>
          </a:p>
        </p:txBody>
      </p:sp>
      <p:pic>
        <p:nvPicPr>
          <p:cNvPr id="5" name="Grafikk 4" descr="Pokal">
            <a:extLst>
              <a:ext uri="{FF2B5EF4-FFF2-40B4-BE49-F238E27FC236}">
                <a16:creationId xmlns:a16="http://schemas.microsoft.com/office/drawing/2014/main" id="{386F51F8-5AAE-F52E-B26E-FA986F519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6247" y="2179993"/>
            <a:ext cx="2982589" cy="2982589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155258A8-2422-7917-CA65-DCFE89407B2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1" y="4009718"/>
            <a:ext cx="3685496" cy="645953"/>
          </a:xfrm>
          <a:prstGeom prst="rect">
            <a:avLst/>
          </a:prstGeom>
        </p:spPr>
      </p:pic>
      <p:sp>
        <p:nvSpPr>
          <p:cNvPr id="15" name="Plassholder for tekst 2">
            <a:extLst>
              <a:ext uri="{FF2B5EF4-FFF2-40B4-BE49-F238E27FC236}">
                <a16:creationId xmlns:a16="http://schemas.microsoft.com/office/drawing/2014/main" id="{CC73A571-6CA1-C66D-494D-E3580F8629F2}"/>
              </a:ext>
            </a:extLst>
          </p:cNvPr>
          <p:cNvSpPr txBox="1">
            <a:spLocks/>
          </p:cNvSpPr>
          <p:nvPr/>
        </p:nvSpPr>
        <p:spPr>
          <a:xfrm>
            <a:off x="8869083" y="4970693"/>
            <a:ext cx="2384612" cy="1465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dirty="0"/>
              <a:t>FHIR FTW</a:t>
            </a: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3E8D9F5B-1CD7-E0EE-3381-2191A4448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8469" y="2500197"/>
            <a:ext cx="1089649" cy="12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5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DC5AAD-A6B1-B39A-3CAD-CB3F04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Failure</a:t>
            </a:r>
            <a:r>
              <a:rPr lang="nb-NO" dirty="0"/>
              <a:t> and </a:t>
            </a:r>
            <a:r>
              <a:rPr lang="nb-NO" dirty="0" err="1"/>
              <a:t>slow</a:t>
            </a:r>
            <a:r>
              <a:rPr lang="nb-NO" dirty="0"/>
              <a:t> progress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2333DA-8394-7FBB-1A3F-B3D4B68A32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160436" cy="4225143"/>
          </a:xfrm>
        </p:spPr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greatest</a:t>
            </a:r>
            <a:r>
              <a:rPr lang="nb-NO" dirty="0"/>
              <a:t> </a:t>
            </a:r>
            <a:r>
              <a:rPr lang="nb-NO" dirty="0" err="1"/>
              <a:t>failure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effort</a:t>
            </a:r>
            <a:r>
              <a:rPr lang="nb-NO" dirty="0"/>
              <a:t> to </a:t>
            </a:r>
            <a:r>
              <a:rPr lang="nb-NO" dirty="0" err="1"/>
              <a:t>publish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Norwegian master person </a:t>
            </a:r>
            <a:r>
              <a:rPr lang="nb-NO" dirty="0" err="1"/>
              <a:t>index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FHIR.</a:t>
            </a:r>
          </a:p>
          <a:p>
            <a:pPr lvl="1"/>
            <a:r>
              <a:rPr lang="nb-NO" dirty="0"/>
              <a:t>The FHIR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scrapped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to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extensions</a:t>
            </a:r>
            <a:r>
              <a:rPr lang="nb-NO" dirty="0"/>
              <a:t> and </a:t>
            </a:r>
            <a:r>
              <a:rPr lang="nb-NO" dirty="0" err="1"/>
              <a:t>cumbersome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, </a:t>
            </a:r>
            <a:r>
              <a:rPr lang="nb-NO" dirty="0" err="1"/>
              <a:t>wich</a:t>
            </a:r>
            <a:r>
              <a:rPr lang="nb-NO" dirty="0"/>
              <a:t> lead to </a:t>
            </a:r>
            <a:r>
              <a:rPr lang="nb-NO" dirty="0" err="1"/>
              <a:t>poor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Norwegian </a:t>
            </a:r>
            <a:r>
              <a:rPr lang="nb-NO" dirty="0" err="1"/>
              <a:t>domain</a:t>
            </a:r>
            <a:r>
              <a:rPr lang="nb-NO" dirty="0"/>
              <a:t> profiling is </a:t>
            </a:r>
            <a:r>
              <a:rPr lang="nb-NO" dirty="0" err="1"/>
              <a:t>moving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slowly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Mainly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difficulty</a:t>
            </a:r>
            <a:r>
              <a:rPr lang="nb-NO" dirty="0"/>
              <a:t> </a:t>
            </a:r>
            <a:r>
              <a:rPr lang="nb-NO" dirty="0" err="1"/>
              <a:t>relating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LOINC </a:t>
            </a:r>
            <a:r>
              <a:rPr lang="nb-NO" dirty="0" err="1"/>
              <a:t>magic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to </a:t>
            </a:r>
            <a:r>
              <a:rPr lang="nb-NO" dirty="0" err="1"/>
              <a:t>actual</a:t>
            </a:r>
            <a:r>
              <a:rPr lang="nb-NO" dirty="0"/>
              <a:t> SNOMED </a:t>
            </a:r>
            <a:r>
              <a:rPr lang="nb-NO" dirty="0" err="1"/>
              <a:t>terminology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clinicians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use</a:t>
            </a:r>
            <a:endParaRPr lang="nb-NO" dirty="0"/>
          </a:p>
          <a:p>
            <a:endParaRPr lang="nb-NO" dirty="0"/>
          </a:p>
        </p:txBody>
      </p:sp>
      <p:pic>
        <p:nvPicPr>
          <p:cNvPr id="4" name="Grafikk 3" descr="Stolpediagram – nedadgående trend">
            <a:extLst>
              <a:ext uri="{FF2B5EF4-FFF2-40B4-BE49-F238E27FC236}">
                <a16:creationId xmlns:a16="http://schemas.microsoft.com/office/drawing/2014/main" id="{5C6FBB0A-6B8C-3A41-AD14-0D6F146BD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670" y="1930485"/>
            <a:ext cx="914400" cy="914400"/>
          </a:xfrm>
          <a:prstGeom prst="rect">
            <a:avLst/>
          </a:prstGeom>
        </p:spPr>
      </p:pic>
      <p:pic>
        <p:nvPicPr>
          <p:cNvPr id="7" name="Grafikk 6" descr="Skilpadde">
            <a:extLst>
              <a:ext uri="{FF2B5EF4-FFF2-40B4-BE49-F238E27FC236}">
                <a16:creationId xmlns:a16="http://schemas.microsoft.com/office/drawing/2014/main" id="{10811223-F263-69C3-FA65-8AD1E2E84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0670" y="4280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39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15CFA3-7D82-5111-5819-250989E6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Contact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EF449ED-5533-6628-00E7-05A67311F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Email: </a:t>
            </a:r>
            <a:r>
              <a:rPr lang="nb-NO" dirty="0">
                <a:hlinkClick r:id="rId2"/>
              </a:rPr>
              <a:t>thomasrosenlund@gmail.com</a:t>
            </a:r>
            <a:endParaRPr lang="nb-NO" dirty="0"/>
          </a:p>
          <a:p>
            <a:r>
              <a:rPr lang="nb-NO" dirty="0"/>
              <a:t>Direct </a:t>
            </a:r>
            <a:r>
              <a:rPr lang="nb-NO" dirty="0" err="1"/>
              <a:t>messaging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chat.fhir.org</a:t>
            </a:r>
          </a:p>
          <a:p>
            <a:r>
              <a:rPr lang="nb-NO" dirty="0">
                <a:hlinkClick r:id="rId3"/>
              </a:rPr>
              <a:t>https://www.linkedin.com/in/thomas-tveit-rosenlund/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3111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lassholder for innhold 5">
            <a:extLst>
              <a:ext uri="{FF2B5EF4-FFF2-40B4-BE49-F238E27FC236}">
                <a16:creationId xmlns:a16="http://schemas.microsoft.com/office/drawing/2014/main" id="{5A7583C4-9AED-325B-EBFD-DF77C1F9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22" y="700390"/>
            <a:ext cx="2707279" cy="56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CC818-BC74-B84F-A2E4-6C01F1EA2198}"/>
              </a:ext>
            </a:extLst>
          </p:cNvPr>
          <p:cNvSpPr/>
          <p:nvPr/>
        </p:nvSpPr>
        <p:spPr>
          <a:xfrm>
            <a:off x="0" y="714554"/>
            <a:ext cx="12192000" cy="260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ctr" defTabSz="914056">
              <a:defRPr/>
            </a:pP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nb-NO" sz="3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42692" y="2628939"/>
            <a:ext cx="2052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Investigate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&amp; design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69000" y="955587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Develop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Realize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42714" y="988691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Test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Evaluate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Standardize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265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Behov og krav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77467" y="279469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Utrede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39136" y="933140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Utvikle</a:t>
            </a: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Realisere</a:t>
            </a: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21172" y="939279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Utprøve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Evaluere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Normere</a:t>
            </a:r>
          </a:p>
        </p:txBody>
      </p:sp>
    </p:spTree>
    <p:extLst>
      <p:ext uri="{BB962C8B-B14F-4D97-AF65-F5344CB8AC3E}">
        <p14:creationId xmlns:p14="http://schemas.microsoft.com/office/powerpoint/2010/main" val="224832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4821196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Thomas Tveit Rosenlund</a:t>
            </a:r>
          </a:p>
          <a:p>
            <a:r>
              <a:rPr lang="en-US" dirty="0"/>
              <a:t>Senior </a:t>
            </a:r>
            <a:r>
              <a:rPr lang="en-US" dirty="0" err="1"/>
              <a:t>advicer</a:t>
            </a:r>
            <a:r>
              <a:rPr lang="en-US" dirty="0"/>
              <a:t> employed at the Norwegian directorate of e-health</a:t>
            </a:r>
          </a:p>
          <a:p>
            <a:r>
              <a:rPr lang="en-US" dirty="0"/>
              <a:t>Enterprise architect</a:t>
            </a:r>
          </a:p>
          <a:p>
            <a:r>
              <a:rPr lang="en-US" dirty="0"/>
              <a:t>One of the main authors of national base profiles in Norway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9D21E76-4A4C-ABF1-D795-7AC23A54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58" y="1997235"/>
            <a:ext cx="4172507" cy="39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83E9E449-6157-8FD5-9382-6B7893B8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895" y="1172946"/>
            <a:ext cx="3664790" cy="436593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678A987-ABC3-A179-4183-95AB8AB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1DBE1D5-E404-1800-2291-B803203DF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707294" cy="4225143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for FHIR profiling and </a:t>
            </a:r>
            <a:r>
              <a:rPr lang="nb-NO" dirty="0" err="1"/>
              <a:t>governance</a:t>
            </a:r>
            <a:endParaRPr lang="nb-NO" dirty="0"/>
          </a:p>
          <a:p>
            <a:r>
              <a:rPr lang="nb-NO" dirty="0"/>
              <a:t>Method for </a:t>
            </a:r>
            <a:r>
              <a:rPr lang="nb-NO" dirty="0" err="1"/>
              <a:t>profile</a:t>
            </a:r>
            <a:r>
              <a:rPr lang="nb-NO" dirty="0"/>
              <a:t> </a:t>
            </a:r>
            <a:r>
              <a:rPr lang="nb-NO" dirty="0" err="1"/>
              <a:t>development</a:t>
            </a:r>
            <a:endParaRPr lang="nb-NO" dirty="0"/>
          </a:p>
          <a:p>
            <a:r>
              <a:rPr lang="nb-NO" dirty="0" err="1"/>
              <a:t>Guidance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and FHIR profiling</a:t>
            </a:r>
          </a:p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  <a:p>
            <a:r>
              <a:rPr lang="nb-NO" dirty="0" err="1"/>
              <a:t>Standardization</a:t>
            </a:r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in </a:t>
            </a:r>
            <a:r>
              <a:rPr lang="nb-NO" dirty="0" err="1"/>
              <a:t>solutions</a:t>
            </a:r>
            <a:endParaRPr lang="nb-NO" dirty="0"/>
          </a:p>
          <a:p>
            <a:r>
              <a:rPr lang="nb-NO" dirty="0" err="1"/>
              <a:t>Successes</a:t>
            </a:r>
            <a:r>
              <a:rPr lang="nb-NO" dirty="0"/>
              <a:t> and </a:t>
            </a:r>
            <a:r>
              <a:rPr lang="nb-NO" dirty="0" err="1"/>
              <a:t>failure</a:t>
            </a:r>
            <a:endParaRPr lang="nb-NO" dirty="0"/>
          </a:p>
        </p:txBody>
      </p:sp>
      <p:pic>
        <p:nvPicPr>
          <p:cNvPr id="5" name="Grafikk 4" descr="Strategiplan med heldekkende fyll">
            <a:extLst>
              <a:ext uri="{FF2B5EF4-FFF2-40B4-BE49-F238E27FC236}">
                <a16:creationId xmlns:a16="http://schemas.microsoft.com/office/drawing/2014/main" id="{61106311-6C41-9768-0AC5-E274B49CA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9457" y="1686954"/>
            <a:ext cx="1149225" cy="1149225"/>
          </a:xfrm>
          <a:prstGeom prst="rect">
            <a:avLst/>
          </a:prstGeom>
        </p:spPr>
      </p:pic>
      <p:pic>
        <p:nvPicPr>
          <p:cNvPr id="7" name="Grafikk 6" descr="Sirkler med piler med heldekkende fyll">
            <a:extLst>
              <a:ext uri="{FF2B5EF4-FFF2-40B4-BE49-F238E27FC236}">
                <a16:creationId xmlns:a16="http://schemas.microsoft.com/office/drawing/2014/main" id="{C6F5BE7C-2B33-9AF8-1819-10DA8F1FA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53923" y="1686955"/>
            <a:ext cx="1149225" cy="1149225"/>
          </a:xfrm>
          <a:prstGeom prst="rect">
            <a:avLst/>
          </a:prstGeom>
        </p:spPr>
      </p:pic>
      <p:pic>
        <p:nvPicPr>
          <p:cNvPr id="9" name="Grafikk 8" descr="Kompass med heldekkende fyll">
            <a:extLst>
              <a:ext uri="{FF2B5EF4-FFF2-40B4-BE49-F238E27FC236}">
                <a16:creationId xmlns:a16="http://schemas.microsoft.com/office/drawing/2014/main" id="{EA79DD89-56A7-77D5-5EAD-B10C31AFC8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53924" y="3171752"/>
            <a:ext cx="1149224" cy="1149224"/>
          </a:xfrm>
          <a:prstGeom prst="rect">
            <a:avLst/>
          </a:prstGeom>
        </p:spPr>
      </p:pic>
      <p:pic>
        <p:nvPicPr>
          <p:cNvPr id="13" name="Grafikk 12" descr="Gruppe idédugnad med heldekkende fyll">
            <a:extLst>
              <a:ext uri="{FF2B5EF4-FFF2-40B4-BE49-F238E27FC236}">
                <a16:creationId xmlns:a16="http://schemas.microsoft.com/office/drawing/2014/main" id="{0042736D-9B56-5C02-20B2-A89241BA4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9454" y="3160071"/>
            <a:ext cx="1149226" cy="1149226"/>
          </a:xfrm>
          <a:prstGeom prst="rect">
            <a:avLst/>
          </a:prstGeom>
        </p:spPr>
      </p:pic>
      <p:pic>
        <p:nvPicPr>
          <p:cNvPr id="10" name="Grafikk 9" descr="Puslespillbiter">
            <a:extLst>
              <a:ext uri="{FF2B5EF4-FFF2-40B4-BE49-F238E27FC236}">
                <a16:creationId xmlns:a16="http://schemas.microsoft.com/office/drawing/2014/main" id="{2E245248-2946-E178-7ED5-9443212E51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09454" y="4518852"/>
            <a:ext cx="1149223" cy="1149223"/>
          </a:xfrm>
          <a:prstGeom prst="rect">
            <a:avLst/>
          </a:prstGeom>
        </p:spPr>
      </p:pic>
      <p:pic>
        <p:nvPicPr>
          <p:cNvPr id="14" name="Grafikk 13" descr="Diplomrull">
            <a:extLst>
              <a:ext uri="{FF2B5EF4-FFF2-40B4-BE49-F238E27FC236}">
                <a16:creationId xmlns:a16="http://schemas.microsoft.com/office/drawing/2014/main" id="{8627DDD3-669D-527B-30BB-E29155A2C8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53923" y="4656548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DBD2BC-6E31-886F-0DC5-A006C41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Profiling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A343DD-40E1-21E0-9E72-1C074B67C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6"/>
            <a:ext cx="5311589" cy="4225143"/>
          </a:xfrm>
        </p:spPr>
        <p:txBody>
          <a:bodyPr/>
          <a:lstStyle/>
          <a:p>
            <a:r>
              <a:rPr lang="nb-NO" dirty="0"/>
              <a:t>Top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governance</a:t>
            </a:r>
            <a:r>
              <a:rPr lang="nb-NO" dirty="0"/>
              <a:t> and </a:t>
            </a:r>
            <a:r>
              <a:rPr lang="nb-NO" dirty="0" err="1"/>
              <a:t>structure</a:t>
            </a:r>
            <a:r>
              <a:rPr lang="nb-NO" dirty="0"/>
              <a:t> for FHIR </a:t>
            </a:r>
            <a:r>
              <a:rPr lang="nb-NO" dirty="0" err="1"/>
              <a:t>implementation</a:t>
            </a:r>
            <a:r>
              <a:rPr lang="nb-NO" dirty="0"/>
              <a:t> in Norway</a:t>
            </a:r>
          </a:p>
          <a:p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small</a:t>
            </a:r>
            <a:r>
              <a:rPr lang="nb-NO" dirty="0"/>
              <a:t>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-basis)</a:t>
            </a:r>
          </a:p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use</a:t>
            </a:r>
            <a:r>
              <a:rPr lang="nb-NO" dirty="0"/>
              <a:t>-case </a:t>
            </a:r>
            <a:r>
              <a:rPr lang="nb-NO" dirty="0" err="1"/>
              <a:t>domains</a:t>
            </a:r>
            <a:r>
              <a:rPr lang="nb-NO" dirty="0"/>
              <a:t>)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developed</a:t>
            </a:r>
            <a:r>
              <a:rPr lang="nb-NO" dirty="0"/>
              <a:t> as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endParaRPr lang="nb-NO" dirty="0"/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9167F262-7966-6E00-B72B-ED923983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0692"/>
            <a:ext cx="5985408" cy="3906605"/>
          </a:xfrm>
          <a:prstGeom prst="rect">
            <a:avLst/>
          </a:prstGeom>
        </p:spPr>
      </p:pic>
      <p:pic>
        <p:nvPicPr>
          <p:cNvPr id="4" name="Grafikk 3" descr="Strategiplan med heldekkende fyll">
            <a:extLst>
              <a:ext uri="{FF2B5EF4-FFF2-40B4-BE49-F238E27FC236}">
                <a16:creationId xmlns:a16="http://schemas.microsoft.com/office/drawing/2014/main" id="{56DF699A-F3C6-2291-EFAF-34343512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732" y="656432"/>
            <a:ext cx="1149225" cy="1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 no-domain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4B34CE1-59E1-1458-CC68-57392682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854" y="1395167"/>
            <a:ext cx="6079146" cy="4798663"/>
          </a:xfrm>
          <a:prstGeom prst="rect">
            <a:avLst/>
          </a:prstGeom>
        </p:spPr>
      </p:pic>
      <p:pic>
        <p:nvPicPr>
          <p:cNvPr id="3" name="Grafikk 2" descr="Sirkler med piler med heldekkende fyll">
            <a:extLst>
              <a:ext uri="{FF2B5EF4-FFF2-40B4-BE49-F238E27FC236}">
                <a16:creationId xmlns:a16="http://schemas.microsoft.com/office/drawing/2014/main" id="{7667CB53-BCC2-9945-C121-0D789CC6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465" y="912506"/>
            <a:ext cx="1149225" cy="1149225"/>
          </a:xfrm>
          <a:prstGeom prst="rect">
            <a:avLst/>
          </a:prstGeom>
        </p:spPr>
      </p:pic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BBFCD1BF-E2D0-E754-1604-E2214A39D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97236"/>
            <a:ext cx="5257800" cy="4225143"/>
          </a:xfrm>
        </p:spPr>
        <p:txBody>
          <a:bodyPr/>
          <a:lstStyle/>
          <a:p>
            <a:r>
              <a:rPr lang="nb-NO" dirty="0"/>
              <a:t>Agile </a:t>
            </a:r>
            <a:r>
              <a:rPr lang="nb-NO" dirty="0" err="1"/>
              <a:t>process</a:t>
            </a:r>
            <a:r>
              <a:rPr lang="nb-NO" dirty="0"/>
              <a:t> for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r>
              <a:rPr lang="nb-NO" dirty="0"/>
              <a:t>Focus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investigation</a:t>
            </a:r>
            <a:r>
              <a:rPr lang="nb-NO" dirty="0"/>
              <a:t> and re-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  <a:p>
            <a:r>
              <a:rPr lang="nb-NO" dirty="0"/>
              <a:t>National and </a:t>
            </a:r>
            <a:r>
              <a:rPr lang="nb-NO" dirty="0" err="1"/>
              <a:t>international</a:t>
            </a:r>
            <a:r>
              <a:rPr lang="nb-NO" dirty="0"/>
              <a:t> </a:t>
            </a:r>
            <a:r>
              <a:rPr lang="nb-NO" dirty="0" err="1"/>
              <a:t>interoperability</a:t>
            </a:r>
            <a:endParaRPr lang="nb-NO" dirty="0"/>
          </a:p>
          <a:p>
            <a:endParaRPr lang="nb-NO" dirty="0"/>
          </a:p>
          <a:p>
            <a:r>
              <a:rPr lang="nb-NO" dirty="0"/>
              <a:t>No-</a:t>
            </a:r>
            <a:r>
              <a:rPr lang="nb-NO" dirty="0" err="1"/>
              <a:t>domain</a:t>
            </a:r>
            <a:r>
              <a:rPr lang="nb-NO" dirty="0"/>
              <a:t> for vital </a:t>
            </a:r>
            <a:r>
              <a:rPr lang="nb-NO" dirty="0" err="1"/>
              <a:t>signs</a:t>
            </a:r>
            <a:r>
              <a:rPr lang="nb-NO" dirty="0"/>
              <a:t> is still in </a:t>
            </a:r>
            <a:r>
              <a:rPr lang="nb-NO" dirty="0" err="1"/>
              <a:t>development</a:t>
            </a:r>
            <a:r>
              <a:rPr lang="nb-NO" dirty="0"/>
              <a:t>..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45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AD031-5134-B6FB-581F-00CDE07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591A09-F4B7-163A-6591-435A76E59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Mostly</a:t>
            </a:r>
            <a:r>
              <a:rPr lang="nb-NO" dirty="0"/>
              <a:t> </a:t>
            </a:r>
            <a:r>
              <a:rPr lang="nb-NO" dirty="0" err="1"/>
              <a:t>organized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HL7 Norway</a:t>
            </a:r>
          </a:p>
          <a:p>
            <a:pPr lvl="1"/>
            <a:r>
              <a:rPr lang="nb-NO" dirty="0"/>
              <a:t>Workshops base and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pPr lvl="1"/>
            <a:r>
              <a:rPr lang="nb-NO" dirty="0"/>
              <a:t>Courses in FHIR and profiling</a:t>
            </a:r>
          </a:p>
          <a:p>
            <a:pPr lvl="1"/>
            <a:endParaRPr lang="nb-NO" dirty="0"/>
          </a:p>
          <a:p>
            <a:r>
              <a:rPr lang="nb-NO" dirty="0"/>
              <a:t>The Norwegian FHIR forum (</a:t>
            </a:r>
            <a:r>
              <a:rPr lang="nb-NO" dirty="0" err="1"/>
              <a:t>aka</a:t>
            </a:r>
            <a:r>
              <a:rPr lang="nb-NO" dirty="0"/>
              <a:t> «fagforum»)</a:t>
            </a:r>
          </a:p>
          <a:p>
            <a:pPr lvl="1"/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six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 a </a:t>
            </a:r>
            <a:r>
              <a:rPr lang="nb-NO" dirty="0" err="1"/>
              <a:t>year</a:t>
            </a:r>
            <a:endParaRPr lang="nb-NO" dirty="0"/>
          </a:p>
          <a:p>
            <a:pPr lvl="1"/>
            <a:r>
              <a:rPr lang="nb-NO" dirty="0"/>
              <a:t>Open </a:t>
            </a:r>
            <a:r>
              <a:rPr lang="nb-NO" dirty="0" err="1"/>
              <a:t>disussions</a:t>
            </a:r>
            <a:r>
              <a:rPr lang="nb-NO" dirty="0"/>
              <a:t> and speakers from </a:t>
            </a:r>
            <a:r>
              <a:rPr lang="nb-NO" dirty="0" err="1"/>
              <a:t>vendors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4" name="Grafikk 3" descr="Gruppe idédugnad med heldekkende fyll">
            <a:extLst>
              <a:ext uri="{FF2B5EF4-FFF2-40B4-BE49-F238E27FC236}">
                <a16:creationId xmlns:a16="http://schemas.microsoft.com/office/drawing/2014/main" id="{3D6CD9B5-0CC4-AF04-4DC7-FD6267CD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9922" y="635621"/>
            <a:ext cx="1149226" cy="1149226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B243E71-8375-EB1A-0484-5417D53FFC0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222942"/>
            <a:ext cx="5604456" cy="9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FCB8FE-D722-285B-2922-B636BB3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Guideance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576DF-A867-CE3A-71A1-5FF250EE3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674630" cy="4225143"/>
          </a:xfrm>
        </p:spPr>
        <p:txBody>
          <a:bodyPr/>
          <a:lstStyle/>
          <a:p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documenting</a:t>
            </a:r>
            <a:r>
              <a:rPr lang="nb-NO" dirty="0"/>
              <a:t> best-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using</a:t>
            </a:r>
            <a:r>
              <a:rPr lang="nb-NO" dirty="0"/>
              <a:t>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endParaRPr lang="nb-NO" dirty="0"/>
          </a:p>
          <a:p>
            <a:pPr lvl="1"/>
            <a:r>
              <a:rPr lang="nb-NO" dirty="0"/>
              <a:t>Rules and </a:t>
            </a:r>
            <a:r>
              <a:rPr lang="nb-NO" dirty="0" err="1"/>
              <a:t>method</a:t>
            </a:r>
            <a:r>
              <a:rPr lang="nb-NO" dirty="0"/>
              <a:t> for profiling</a:t>
            </a:r>
          </a:p>
          <a:p>
            <a:pPr lvl="1"/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and </a:t>
            </a:r>
            <a:r>
              <a:rPr lang="nb-NO" dirty="0" err="1"/>
              <a:t>projects</a:t>
            </a:r>
            <a:endParaRPr lang="nb-NO" dirty="0"/>
          </a:p>
          <a:p>
            <a:pPr lvl="1"/>
            <a:r>
              <a:rPr lang="nb-NO" dirty="0" err="1"/>
              <a:t>Pointing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places</a:t>
            </a:r>
            <a:r>
              <a:rPr lang="nb-NO" dirty="0"/>
              <a:t> for </a:t>
            </a:r>
            <a:r>
              <a:rPr lang="nb-NO" dirty="0" err="1"/>
              <a:t>research</a:t>
            </a:r>
            <a:endParaRPr lang="nb-NO" dirty="0"/>
          </a:p>
          <a:p>
            <a:pPr lvl="1"/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coding</a:t>
            </a:r>
            <a:r>
              <a:rPr lang="nb-NO" dirty="0"/>
              <a:t> and </a:t>
            </a:r>
            <a:r>
              <a:rPr lang="nb-NO" dirty="0" err="1"/>
              <a:t>terminology</a:t>
            </a:r>
            <a:r>
              <a:rPr lang="nb-NO" dirty="0"/>
              <a:t> is an </a:t>
            </a:r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concern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… (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standardization</a:t>
            </a:r>
            <a:r>
              <a:rPr lang="nb-NO" dirty="0"/>
              <a:t>)</a:t>
            </a:r>
          </a:p>
          <a:p>
            <a:endParaRPr lang="nb-NO" dirty="0"/>
          </a:p>
        </p:txBody>
      </p:sp>
      <p:pic>
        <p:nvPicPr>
          <p:cNvPr id="4" name="Grafikk 3" descr="Kompass med heldekkende fyll">
            <a:extLst>
              <a:ext uri="{FF2B5EF4-FFF2-40B4-BE49-F238E27FC236}">
                <a16:creationId xmlns:a16="http://schemas.microsoft.com/office/drawing/2014/main" id="{5598405D-D7EC-C729-0C00-318595087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9702" y="781261"/>
            <a:ext cx="1149224" cy="11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663933-6B2F-9E8C-773D-6A15D21F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Standardization</a:t>
            </a:r>
            <a:r>
              <a:rPr lang="nb-NO" dirty="0"/>
              <a:t> and </a:t>
            </a:r>
            <a:r>
              <a:rPr lang="nb-NO" dirty="0" err="1"/>
              <a:t>recommendations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F0DCA1-E3B4-7931-65BA-06B625E85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Norwegian base </a:t>
            </a:r>
            <a:r>
              <a:rPr lang="nb-NO" dirty="0" err="1">
                <a:hlinkClick r:id="rId3"/>
              </a:rPr>
              <a:t>profiles</a:t>
            </a:r>
            <a:endParaRPr lang="nb-NO" dirty="0"/>
          </a:p>
          <a:p>
            <a:r>
              <a:rPr lang="en-US" u="sng" dirty="0">
                <a:solidFill>
                  <a:srgbClr val="32323B"/>
                </a:solidFill>
                <a:latin typeface="GraphikMedium"/>
                <a:hlinkClick r:id="rId4"/>
              </a:rPr>
              <a:t>Recommendation for using HL7 FHIR for data sharing</a:t>
            </a:r>
            <a:endParaRPr lang="en-US" dirty="0">
              <a:solidFill>
                <a:srgbClr val="FF6B6B"/>
              </a:solidFill>
              <a:latin typeface="GraphikRegular"/>
              <a:hlinkClick r:id="rId4"/>
            </a:endParaRPr>
          </a:p>
          <a:p>
            <a:r>
              <a:rPr lang="nb-NO" dirty="0" err="1">
                <a:hlinkClick r:id="rId5"/>
              </a:rPr>
              <a:t>Recommendation</a:t>
            </a:r>
            <a:r>
              <a:rPr lang="nb-NO" dirty="0">
                <a:hlinkClick r:id="rId5"/>
              </a:rPr>
              <a:t> for </a:t>
            </a:r>
            <a:r>
              <a:rPr lang="nb-NO" dirty="0" err="1">
                <a:hlinkClick r:id="rId5"/>
              </a:rPr>
              <a:t>using</a:t>
            </a:r>
            <a:r>
              <a:rPr lang="nb-NO" dirty="0">
                <a:hlinkClick r:id="rId5"/>
              </a:rPr>
              <a:t> SMART </a:t>
            </a:r>
            <a:r>
              <a:rPr lang="nb-NO" dirty="0" err="1">
                <a:hlinkClick r:id="rId5"/>
              </a:rPr>
              <a:t>on</a:t>
            </a:r>
            <a:r>
              <a:rPr lang="nb-NO" dirty="0">
                <a:hlinkClick r:id="rId5"/>
              </a:rPr>
              <a:t> FHIR for app </a:t>
            </a:r>
            <a:r>
              <a:rPr lang="nb-NO" dirty="0" err="1">
                <a:hlinkClick r:id="rId5"/>
              </a:rPr>
              <a:t>integrations</a:t>
            </a:r>
            <a:r>
              <a:rPr lang="nb-NO" dirty="0">
                <a:hlinkClick r:id="rId5"/>
              </a:rPr>
              <a:t> in </a:t>
            </a:r>
            <a:r>
              <a:rPr lang="nb-NO" dirty="0" err="1">
                <a:hlinkClick r:id="rId5"/>
              </a:rPr>
              <a:t>heathcare</a:t>
            </a:r>
            <a:r>
              <a:rPr lang="nb-NO" dirty="0">
                <a:hlinkClick r:id="rId5"/>
              </a:rPr>
              <a:t> </a:t>
            </a:r>
            <a:r>
              <a:rPr lang="nb-NO" dirty="0" err="1">
                <a:hlinkClick r:id="rId5"/>
              </a:rPr>
              <a:t>applications</a:t>
            </a:r>
            <a:endParaRPr lang="nb-NO" dirty="0"/>
          </a:p>
          <a:p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development</a:t>
            </a:r>
            <a:r>
              <a:rPr lang="nb-NO" dirty="0"/>
              <a:t>: </a:t>
            </a:r>
            <a:r>
              <a:rPr lang="nb-NO" dirty="0">
                <a:hlinkClick r:id="rId6"/>
              </a:rPr>
              <a:t>Norwegian </a:t>
            </a:r>
            <a:r>
              <a:rPr lang="nb-NO" dirty="0" err="1">
                <a:hlinkClick r:id="rId6"/>
              </a:rPr>
              <a:t>domain</a:t>
            </a:r>
            <a:r>
              <a:rPr lang="nb-NO" dirty="0">
                <a:hlinkClick r:id="rId6"/>
              </a:rPr>
              <a:t> </a:t>
            </a:r>
            <a:r>
              <a:rPr lang="nb-NO" dirty="0" err="1">
                <a:hlinkClick r:id="rId6"/>
              </a:rPr>
              <a:t>profiles</a:t>
            </a:r>
            <a:endParaRPr lang="nb-NO" dirty="0"/>
          </a:p>
          <a:p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988A79E7-FAC3-2E1B-A9DC-385897B7BC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0902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915681-E2C1-A3F4-D8A6-E42E67C9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A1DDD9-D564-F2BF-A026-191172D72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695796"/>
            <a:ext cx="10515600" cy="4526583"/>
          </a:xfrm>
        </p:spPr>
        <p:txBody>
          <a:bodyPr/>
          <a:lstStyle/>
          <a:p>
            <a:r>
              <a:rPr lang="nb-NO" dirty="0" err="1"/>
              <a:t>Suggests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HL7 FHIR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realm</a:t>
            </a:r>
            <a:r>
              <a:rPr lang="nb-NO" dirty="0"/>
              <a:t> and show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specify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in a </a:t>
            </a:r>
            <a:r>
              <a:rPr lang="nb-NO" dirty="0" err="1"/>
              <a:t>profile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re-used by </a:t>
            </a:r>
            <a:r>
              <a:rPr lang="nb-NO" dirty="0" err="1"/>
              <a:t>implementers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No-basis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b="1" dirty="0" err="1"/>
              <a:t>mandatory</a:t>
            </a:r>
            <a:r>
              <a:rPr lang="nb-NO" dirty="0"/>
              <a:t> </a:t>
            </a:r>
            <a:r>
              <a:rPr lang="nb-NO" dirty="0" err="1"/>
              <a:t>conformance</a:t>
            </a:r>
            <a:r>
              <a:rPr lang="nb-NO" dirty="0"/>
              <a:t> </a:t>
            </a:r>
            <a:r>
              <a:rPr lang="nb-NO" b="1" dirty="0" err="1"/>
              <a:t>requirements</a:t>
            </a:r>
            <a:r>
              <a:rPr lang="nb-NO" dirty="0"/>
              <a:t>, </a:t>
            </a:r>
            <a:r>
              <a:rPr lang="nb-NO" dirty="0" err="1"/>
              <a:t>meaning</a:t>
            </a:r>
            <a:r>
              <a:rPr lang="nb-NO" dirty="0"/>
              <a:t> </a:t>
            </a:r>
            <a:r>
              <a:rPr lang="nb-NO" dirty="0" err="1"/>
              <a:t>almost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-basis as a base for re-profiling</a:t>
            </a:r>
          </a:p>
          <a:p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 is </a:t>
            </a:r>
            <a:r>
              <a:rPr lang="nb-NO" dirty="0" err="1"/>
              <a:t>stated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for person/</a:t>
            </a:r>
            <a:r>
              <a:rPr lang="nb-NO" dirty="0" err="1"/>
              <a:t>patients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HealthcareProfessional</a:t>
            </a:r>
            <a:r>
              <a:rPr lang="nb-NO" dirty="0"/>
              <a:t> </a:t>
            </a:r>
            <a:r>
              <a:rPr lang="nb-NO" dirty="0" err="1"/>
              <a:t>qualification</a:t>
            </a:r>
            <a:r>
              <a:rPr lang="nb-NO" dirty="0"/>
              <a:t> and </a:t>
            </a:r>
            <a:r>
              <a:rPr lang="nb-NO" dirty="0" err="1"/>
              <a:t>role</a:t>
            </a:r>
            <a:endParaRPr lang="nb-NO" dirty="0"/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Organizations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/>
              <a:t>Norwegian </a:t>
            </a:r>
            <a:r>
              <a:rPr lang="nb-NO" dirty="0" err="1"/>
              <a:t>adress</a:t>
            </a:r>
            <a:r>
              <a:rPr lang="nb-NO" dirty="0"/>
              <a:t> (</a:t>
            </a:r>
            <a:r>
              <a:rPr lang="nb-NO" dirty="0" err="1"/>
              <a:t>including</a:t>
            </a:r>
            <a:r>
              <a:rPr lang="nb-NO" dirty="0"/>
              <a:t> </a:t>
            </a:r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The Norwegian </a:t>
            </a:r>
            <a:r>
              <a:rPr lang="nb-NO" dirty="0" err="1"/>
              <a:t>middlename</a:t>
            </a:r>
            <a:r>
              <a:rPr lang="nb-NO" dirty="0"/>
              <a:t> is not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the</a:t>
            </a:r>
            <a:r>
              <a:rPr lang="nb-NO" dirty="0"/>
              <a:t> HL7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middlename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EA36BBDB-C1BC-A962-98DE-079CC6AC0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2910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18737</TotalTime>
  <Words>1192</Words>
  <Application>Microsoft Office PowerPoint</Application>
  <PresentationFormat>Widescreen</PresentationFormat>
  <Paragraphs>146</Paragraphs>
  <Slides>17</Slides>
  <Notes>9</Notes>
  <HiddenSlides>2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3" baseType="lpstr">
      <vt:lpstr>Arial</vt:lpstr>
      <vt:lpstr>Calibri</vt:lpstr>
      <vt:lpstr>GraphikMedium</vt:lpstr>
      <vt:lpstr>GraphikRegular</vt:lpstr>
      <vt:lpstr>Open Sans</vt:lpstr>
      <vt:lpstr>Office Theme</vt:lpstr>
      <vt:lpstr>Thomas Tveit Rosenlund, The Norwegian Directorate of e-health</vt:lpstr>
      <vt:lpstr>Who am I?</vt:lpstr>
      <vt:lpstr>Overview</vt:lpstr>
      <vt:lpstr>Profiling strategy</vt:lpstr>
      <vt:lpstr>Method no-domain</vt:lpstr>
      <vt:lpstr>Building the FHIR community</vt:lpstr>
      <vt:lpstr>Guideance</vt:lpstr>
      <vt:lpstr>Standardization and recommendations</vt:lpstr>
      <vt:lpstr>Norwegian base profiles</vt:lpstr>
      <vt:lpstr>Using FHIR in solutions</vt:lpstr>
      <vt:lpstr>Great success!</vt:lpstr>
      <vt:lpstr>Failure and slow progress</vt:lpstr>
      <vt:lpstr>Contact</vt:lpstr>
      <vt:lpstr>Q&amp;A</vt:lpstr>
      <vt:lpstr>PowerPoint-presentasjon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Thomas Rosenlund</cp:lastModifiedBy>
  <cp:revision>363</cp:revision>
  <dcterms:created xsi:type="dcterms:W3CDTF">2017-07-13T07:33:22Z</dcterms:created>
  <dcterms:modified xsi:type="dcterms:W3CDTF">2023-06-08T07:05:25Z</dcterms:modified>
  <cp:category/>
</cp:coreProperties>
</file>