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91" r:id="rId4"/>
    <p:sldId id="299" r:id="rId5"/>
    <p:sldId id="292" r:id="rId6"/>
    <p:sldId id="300" r:id="rId7"/>
    <p:sldId id="301" r:id="rId8"/>
    <p:sldId id="285" r:id="rId9"/>
    <p:sldId id="287" r:id="rId10"/>
    <p:sldId id="303" r:id="rId11"/>
    <p:sldId id="304" r:id="rId12"/>
    <p:sldId id="302" r:id="rId13"/>
    <p:sldId id="295" r:id="rId14"/>
    <p:sldId id="305" r:id="rId15"/>
  </p:sldIdLst>
  <p:sldSz cx="12192000" cy="6858000"/>
  <p:notesSz cx="6858000" cy="9144000"/>
  <p:defaultTextStyle>
    <a:defPPr>
      <a:defRPr lang="nb-NO"/>
    </a:defPPr>
    <a:lvl1pPr marL="0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94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25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4264" autoAdjust="0"/>
  </p:normalViewPr>
  <p:slideViewPr>
    <p:cSldViewPr snapToGrid="0">
      <p:cViewPr varScale="1">
        <p:scale>
          <a:sx n="73" d="100"/>
          <a:sy n="73" d="100"/>
        </p:scale>
        <p:origin x="118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BB7CC-EE15-4D18-AA3E-01232B12AA6A}" type="datetimeFigureOut">
              <a:rPr lang="nn-NO" smtClean="0"/>
              <a:t>02.09.2021</a:t>
            </a:fld>
            <a:endParaRPr lang="nn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396B6-B520-4C76-AFF1-72DD4C01514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66894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4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5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396B6-B520-4C76-AFF1-72DD4C01514F}" type="slidenum">
              <a:rPr lang="nn-NO" smtClean="0"/>
              <a:t>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6925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6253E"/>
                </a:solidFill>
                <a:effectLst/>
                <a:latin typeface="Open Sans" panose="020B0604020202020204" pitchFamily="34" charset="0"/>
              </a:rPr>
              <a:t>helserefusjon på over 40 milliarder kroner i året til helseaktører og innbyggere og har da en del systemer for støtte </a:t>
            </a:r>
            <a:r>
              <a:rPr lang="nb-NO" b="0" i="0" dirty="0" err="1">
                <a:solidFill>
                  <a:srgbClr val="26253E"/>
                </a:solidFill>
                <a:effectLst/>
                <a:latin typeface="Open Sans" panose="020B0604020202020204" pitchFamily="34" charset="0"/>
              </a:rPr>
              <a:t>prosseene</a:t>
            </a:r>
            <a:r>
              <a:rPr lang="nb-NO" b="0" i="0" dirty="0">
                <a:solidFill>
                  <a:srgbClr val="26253E"/>
                </a:solidFill>
                <a:effectLst/>
                <a:latin typeface="Open Sans" panose="020B0604020202020204" pitchFamily="34" charset="0"/>
              </a:rPr>
              <a:t> rundt dette som </a:t>
            </a:r>
            <a:r>
              <a:rPr lang="nb-NO" b="0" i="0" dirty="0" err="1">
                <a:solidFill>
                  <a:srgbClr val="26253E"/>
                </a:solidFill>
                <a:effectLst/>
                <a:latin typeface="Open Sans" panose="020B0604020202020204" pitchFamily="34" charset="0"/>
              </a:rPr>
              <a:t>helsedir</a:t>
            </a:r>
            <a:r>
              <a:rPr lang="nb-NO" b="0" i="0" dirty="0">
                <a:solidFill>
                  <a:srgbClr val="26253E"/>
                </a:solidFill>
                <a:effectLst/>
                <a:latin typeface="Open Sans" panose="020B0604020202020204" pitchFamily="34" charset="0"/>
              </a:rPr>
              <a:t> forvalter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nb-NO" b="0" i="0" dirty="0">
              <a:solidFill>
                <a:srgbClr val="26253E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6253E"/>
                </a:solidFill>
                <a:effectLst/>
                <a:latin typeface="Open Sans" panose="020B0604020202020204" pitchFamily="34" charset="0"/>
              </a:rPr>
              <a:t>autorisasjon av over 23 000 helsepersonell årlig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6253E"/>
                </a:solidFill>
                <a:effectLst/>
                <a:latin typeface="Open Sans" panose="020B0604020202020204" pitchFamily="34" charset="0"/>
              </a:rPr>
              <a:t>tilskuddsforvaltning til offentlige, frivillige og private aktører på 18 milliarder i året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6253E"/>
                </a:solidFill>
                <a:effectLst/>
                <a:latin typeface="Open Sans" panose="020B0604020202020204" pitchFamily="34" charset="0"/>
              </a:rPr>
              <a:t>digitalisering og tilgjengeliggjøring av Helsedirektoratets innhold som er en sentral kilde til informasjon og veiledning for mange aktører innen </a:t>
            </a:r>
            <a:r>
              <a:rPr lang="nb-NO" b="0" i="0" dirty="0" err="1">
                <a:solidFill>
                  <a:srgbClr val="26253E"/>
                </a:solidFill>
                <a:effectLst/>
                <a:latin typeface="Open Sans" panose="020B0604020202020204" pitchFamily="34" charset="0"/>
              </a:rPr>
              <a:t>helsesektore</a:t>
            </a:r>
            <a:endParaRPr lang="nb-NO" b="0" i="0" dirty="0">
              <a:solidFill>
                <a:srgbClr val="26253E"/>
              </a:solidFill>
              <a:effectLst/>
              <a:latin typeface="Open Sans" panose="020B0604020202020204" pitchFamily="34" charset="0"/>
            </a:endParaRPr>
          </a:p>
          <a:p>
            <a:pPr marL="0" marR="0" lvl="0" indent="0" algn="l" defTabSz="914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Felles for disse systemene er behovet for </a:t>
            </a:r>
            <a:r>
              <a:rPr lang="nb-NO" dirty="0" err="1"/>
              <a:t>riktg</a:t>
            </a:r>
            <a:r>
              <a:rPr lang="nb-NO" dirty="0"/>
              <a:t> kontaktinformasjon både på helseaktører og innbyggere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396B6-B520-4C76-AFF1-72DD4C01514F}" type="slidenum">
              <a:rPr lang="nn-NO" smtClean="0"/>
              <a:t>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91449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396B6-B520-4C76-AFF1-72DD4C01514F}" type="slidenum">
              <a:rPr lang="nn-NO" smtClean="0"/>
              <a:t>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94629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396B6-B520-4C76-AFF1-72DD4C01514F}" type="slidenum">
              <a:rPr lang="nn-NO" smtClean="0"/>
              <a:t>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45253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Vi sjekket andre leverandører av FHIR-løsninger og det var ingen andre med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. Med tanke på at vi hadde dårlig tid og FHIR-serverne som fantes i markedet var relativt nye fant vi det for risikabelt å prøve oss på en av dem. Med tanke på at vi hadde behov for å tilpasse litt til vårt behov mener vi at det var et godt valg.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396B6-B520-4C76-AFF1-72DD4C01514F}" type="slidenum">
              <a:rPr lang="nn-NO" smtClean="0"/>
              <a:t>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92838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Microsoft </a:t>
            </a:r>
            <a:r>
              <a:rPr lang="nb-NO" sz="105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fhir</a:t>
            </a: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server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God støtte for støtte </a:t>
            </a:r>
            <a:r>
              <a:rPr lang="nb-NO" sz="105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fhir</a:t>
            </a: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spesifikasjonen  ( i alle fall de det som skal til for løse de viktigste kravene)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Åpen kildekode med stort </a:t>
            </a:r>
            <a:r>
              <a:rPr lang="nb-NO" sz="105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community</a:t>
            </a: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nb-NO" sz="105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backet</a:t>
            </a: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av </a:t>
            </a:r>
            <a:r>
              <a:rPr lang="nb-NO" sz="105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microsoft</a:t>
            </a: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)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Relativt kjent teknologi for </a:t>
            </a:r>
            <a:r>
              <a:rPr lang="nb-NO" sz="105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hdir</a:t>
            </a: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( C#, asp </a:t>
            </a:r>
            <a:r>
              <a:rPr lang="nb-NO" sz="105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.net</a:t>
            </a: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) 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Krav om on-</a:t>
            </a:r>
            <a:r>
              <a:rPr lang="nb-NO" sz="105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prem</a:t>
            </a: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støtte, on-</a:t>
            </a:r>
            <a:r>
              <a:rPr lang="nb-NO" sz="105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prem</a:t>
            </a: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ad.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105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  <a:t>Vi sjekket andre leverandører av FHIR-løsninger og det var ingen andre med </a:t>
            </a:r>
            <a:r>
              <a:rPr lang="nb-NO" sz="1050" b="0" i="0" u="none" strike="noStrike" dirty="0" err="1">
                <a:solidFill>
                  <a:srgbClr val="6AA84F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lang="nb-NO" sz="105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050" b="0" i="0" u="none" strike="noStrike" dirty="0" err="1">
                <a:solidFill>
                  <a:srgbClr val="6AA84F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lang="nb-NO" sz="1050" b="0" i="0" u="none" strike="noStrike" dirty="0">
                <a:solidFill>
                  <a:srgbClr val="6AA84F"/>
                </a:solidFill>
                <a:effectLst/>
                <a:latin typeface="Arial" panose="020B0604020202020204" pitchFamily="34" charset="0"/>
              </a:rPr>
              <a:t>. Med tanke på at vi hadde dårlig tid og FHIR-serverne som fantes i markedet var relativt nye fant vi det for risikabelt å prøve oss på en av dem. Med tanke på at vi hadde behov for å tilpasse litt til vårt behov mener vi at det var et godt valg.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Plug-and-play i </a:t>
            </a:r>
            <a:r>
              <a:rPr lang="nb-NO" sz="105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Azure</a:t>
            </a: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05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PaaS</a:t>
            </a: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( :P)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b-NO" sz="105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Antatt lav driftskostnad og enkel skalering 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396B6-B520-4C76-AFF1-72DD4C01514F}" type="slidenum">
              <a:rPr lang="nn-NO" smtClean="0"/>
              <a:t>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0035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396B6-B520-4C76-AFF1-72DD4C01514F}" type="slidenum">
              <a:rPr lang="nn-NO" smtClean="0"/>
              <a:t>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5603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050" dirty="0"/>
              <a:t>ikke rundt </a:t>
            </a:r>
            <a:r>
              <a:rPr lang="nb-NO" sz="1050" dirty="0" err="1"/>
              <a:t>grunnelgenge</a:t>
            </a:r>
            <a:r>
              <a:rPr lang="nb-NO" sz="1050" dirty="0"/>
              <a:t> </a:t>
            </a:r>
            <a:r>
              <a:rPr lang="nb-NO" sz="1050" dirty="0" err="1"/>
              <a:t>begrnigns</a:t>
            </a:r>
            <a:r>
              <a:rPr lang="nb-NO" sz="1050" dirty="0"/>
              <a:t> i </a:t>
            </a:r>
            <a:r>
              <a:rPr lang="nb-NO" sz="1050" dirty="0" err="1"/>
              <a:t>cosmos</a:t>
            </a:r>
            <a:r>
              <a:rPr lang="nb-NO" sz="1050" dirty="0"/>
              <a:t> db knyttet «søk» på tvers av </a:t>
            </a:r>
            <a:r>
              <a:rPr lang="nb-NO" sz="1050" dirty="0" err="1"/>
              <a:t>paritjosner</a:t>
            </a:r>
            <a:r>
              <a:rPr lang="nb-NO" sz="1050" dirty="0"/>
              <a:t>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396B6-B520-4C76-AFF1-72DD4C01514F}" type="slidenum">
              <a:rPr lang="nn-NO" smtClean="0"/>
              <a:t>11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54310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396B6-B520-4C76-AFF1-72DD4C01514F}" type="slidenum">
              <a:rPr lang="nn-NO" smtClean="0"/>
              <a:t>12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06274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(hvit og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e 15">
            <a:extLst>
              <a:ext uri="{FF2B5EF4-FFF2-40B4-BE49-F238E27FC236}">
                <a16:creationId xmlns:a16="http://schemas.microsoft.com/office/drawing/2014/main" id="{A91AF3C2-865F-458F-8F41-C0EA239CFE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56" y="801101"/>
            <a:ext cx="2565064" cy="33528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98D4DA4F-2CBD-4D61-BDBA-0C49831676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58" y="743493"/>
            <a:ext cx="5052399" cy="505359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E4C9B63-8B99-45DF-89FC-4A9B5B15B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57" y="1740238"/>
            <a:ext cx="5334744" cy="159274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5798">
                <a:solidFill>
                  <a:srgbClr val="202020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8636491-274D-4BCC-9D7B-839DD038E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257" y="3733006"/>
            <a:ext cx="5330378" cy="315471"/>
          </a:xfrm>
        </p:spPr>
        <p:txBody>
          <a:bodyPr wrap="square">
            <a:normAutofit/>
          </a:bodyPr>
          <a:lstStyle>
            <a:lvl1pPr marL="0" indent="0" algn="l">
              <a:buNone/>
              <a:defRPr sz="2099">
                <a:solidFill>
                  <a:srgbClr val="202020"/>
                </a:solidFill>
              </a:defRPr>
            </a:lvl1pPr>
            <a:lvl2pPr marL="457131" indent="0" algn="ctr">
              <a:buNone/>
              <a:defRPr sz="1999"/>
            </a:lvl2pPr>
            <a:lvl3pPr marL="914263" indent="0" algn="ctr">
              <a:buNone/>
              <a:defRPr sz="1799"/>
            </a:lvl3pPr>
            <a:lvl4pPr marL="1371394" indent="0" algn="ctr">
              <a:buNone/>
              <a:defRPr sz="1600"/>
            </a:lvl4pPr>
            <a:lvl5pPr marL="1828525" indent="0" algn="ctr">
              <a:buNone/>
              <a:defRPr sz="1600"/>
            </a:lvl5pPr>
            <a:lvl6pPr marL="2285657" indent="0" algn="ctr">
              <a:buNone/>
              <a:defRPr sz="1600"/>
            </a:lvl6pPr>
            <a:lvl7pPr marL="2742789" indent="0" algn="ctr">
              <a:buNone/>
              <a:defRPr sz="1600"/>
            </a:lvl7pPr>
            <a:lvl8pPr marL="3199920" indent="0" algn="ctr">
              <a:buNone/>
              <a:defRPr sz="1600"/>
            </a:lvl8pPr>
            <a:lvl9pPr marL="3657051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E1904601-30AD-430D-85BF-4E879C272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257" y="5248508"/>
            <a:ext cx="5330378" cy="215443"/>
          </a:xfrm>
        </p:spPr>
        <p:txBody>
          <a:bodyPr wrap="square">
            <a:normAutofit/>
          </a:bodyPr>
          <a:lstStyle>
            <a:lvl1pPr marL="0" indent="0">
              <a:buNone/>
              <a:defRPr sz="1400">
                <a:solidFill>
                  <a:srgbClr val="202020"/>
                </a:solidFill>
              </a:defRPr>
            </a:lvl1pPr>
          </a:lstStyle>
          <a:p>
            <a:pPr lvl="0"/>
            <a:r>
              <a:rPr lang="nb-NO" noProof="0" dirty="0"/>
              <a:t>Navn Etternavn, stillingstittel Helsedirektoratet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C6D8785-5A5E-418E-A3EF-EB3ED901F279}"/>
              </a:ext>
            </a:extLst>
          </p:cNvPr>
          <p:cNvSpPr/>
          <p:nvPr userDrawn="1"/>
        </p:nvSpPr>
        <p:spPr>
          <a:xfrm>
            <a:off x="761257" y="3458233"/>
            <a:ext cx="5334744" cy="7201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7" tIns="22859" rIns="45717" bIns="2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798"/>
          </a:p>
        </p:txBody>
      </p:sp>
    </p:spTree>
    <p:extLst>
      <p:ext uri="{BB962C8B-B14F-4D97-AF65-F5344CB8AC3E}">
        <p14:creationId xmlns:p14="http://schemas.microsoft.com/office/powerpoint/2010/main" val="14409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tel (lill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5375F8A1-C8DD-4783-AC2A-C0745F743FB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F08492A-D701-42A2-A533-E5061D93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6" y="1011043"/>
            <a:ext cx="10663932" cy="159274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798">
                <a:solidFill>
                  <a:schemeClr val="l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A138385-F9D2-4EA0-84F6-C50764BA9233}"/>
              </a:ext>
            </a:extLst>
          </p:cNvPr>
          <p:cNvSpPr/>
          <p:nvPr userDrawn="1"/>
        </p:nvSpPr>
        <p:spPr>
          <a:xfrm>
            <a:off x="761256" y="2736342"/>
            <a:ext cx="1719327" cy="72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7" tIns="22859" rIns="45717" bIns="2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798"/>
          </a:p>
        </p:txBody>
      </p:sp>
    </p:spTree>
    <p:extLst>
      <p:ext uri="{BB962C8B-B14F-4D97-AF65-F5344CB8AC3E}">
        <p14:creationId xmlns:p14="http://schemas.microsoft.com/office/powerpoint/2010/main" val="136726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skrif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AC2822-8075-4A35-A5C4-69F3B156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361934-D80D-4814-8AA3-05C15133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36C0B6-DDF1-4B35-9ECE-8C9A5308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BEC9541-36FA-4FA0-9A86-A1FFA00D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A38B395-6FCA-4B39-867D-C03F7FCF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3771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nhold (to spal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73DB64-FA9A-4917-B9BC-FDBF51AC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6" y="315913"/>
            <a:ext cx="5122402" cy="115751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2F3F69F-D631-411F-BFF5-5611D6D8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8A3F24D-DD5A-4BBF-970B-80B97882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E7D622E-D661-4849-BC9C-58B238BE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‹#›</a:t>
            </a:fld>
            <a:endParaRPr lang="nn-NO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AA586D02-CE2A-48B0-AB3E-02553004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56" y="1917700"/>
            <a:ext cx="5122402" cy="442410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 dirty="0"/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0EDEDCD0-140E-4CA0-9E8E-4047CEFB2EB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1198" y="1917700"/>
            <a:ext cx="5122402" cy="442410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 dirty="0"/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543B2193-A04A-49FA-B3BA-B0A5CB5E96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1198" y="315913"/>
            <a:ext cx="5122402" cy="1157511"/>
          </a:xfrm>
        </p:spPr>
        <p:txBody>
          <a:bodyPr anchor="b" anchorCtr="0"/>
          <a:lstStyle>
            <a:lvl1pPr marL="0" indent="0">
              <a:buNone/>
              <a:defRPr/>
            </a:lvl1pPr>
          </a:lstStyle>
          <a:p>
            <a:pPr lvl="0"/>
            <a:r>
              <a:rPr kumimoji="0" lang="nb-NO" sz="3499" b="1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863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media 6">
            <a:extLst>
              <a:ext uri="{FF2B5EF4-FFF2-40B4-BE49-F238E27FC236}">
                <a16:creationId xmlns:a16="http://schemas.microsoft.com/office/drawing/2014/main" id="{AEE3ECBB-F8CD-40EB-A9AF-746A02D44FBA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761256" y="1589599"/>
            <a:ext cx="11112430" cy="4635580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ikonet for å legge til media</a:t>
            </a:r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77C21D35-2682-4C37-9369-8B21B52A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7" y="753124"/>
            <a:ext cx="6858446" cy="484748"/>
          </a:xfrm>
        </p:spPr>
        <p:txBody>
          <a:bodyPr wrap="square" anchor="t" anchorCtr="0">
            <a:spAutoFit/>
          </a:bodyPr>
          <a:lstStyle>
            <a:lvl1pPr>
              <a:lnSpc>
                <a:spcPct val="90000"/>
              </a:lnSpc>
              <a:defRPr sz="3499"/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B9007D98-D6C3-416B-B59C-76C771F9F5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00804" y="1012168"/>
            <a:ext cx="3472883" cy="152350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ct val="90000"/>
              </a:lnSpc>
              <a:buNone/>
              <a:defRPr sz="1100" u="sng"/>
            </a:lvl1pPr>
          </a:lstStyle>
          <a:p>
            <a:pPr lvl="0"/>
            <a:r>
              <a:rPr lang="nb-NO" dirty="0"/>
              <a:t>Kildelenke</a:t>
            </a:r>
          </a:p>
        </p:txBody>
      </p:sp>
    </p:spTree>
    <p:extLst>
      <p:ext uri="{BB962C8B-B14F-4D97-AF65-F5344CB8AC3E}">
        <p14:creationId xmlns:p14="http://schemas.microsoft.com/office/powerpoint/2010/main" val="3881784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red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4">
            <a:extLst>
              <a:ext uri="{FF2B5EF4-FFF2-40B4-BE49-F238E27FC236}">
                <a16:creationId xmlns:a16="http://schemas.microsoft.com/office/drawing/2014/main" id="{86DB7F6B-2F66-40CC-B4CA-44167796F9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1256" y="1917701"/>
            <a:ext cx="10663933" cy="4424107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DAC2822-8075-4A35-A5C4-69F3B156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n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36C0B6-DDF1-4B35-9ECE-8C9A5308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BEC9541-36FA-4FA0-9A86-A1FFA00D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A38B395-6FCA-4B39-867D-C03F7FCF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2008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diagram 13">
            <a:extLst>
              <a:ext uri="{FF2B5EF4-FFF2-40B4-BE49-F238E27FC236}">
                <a16:creationId xmlns:a16="http://schemas.microsoft.com/office/drawing/2014/main" id="{217D82E2-7AC7-4093-BC1B-DEBB97F1DBF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61256" y="1992923"/>
            <a:ext cx="10663931" cy="4384431"/>
          </a:xfrm>
          <a:noFill/>
        </p:spPr>
        <p:txBody>
          <a:bodyPr/>
          <a:lstStyle/>
          <a:p>
            <a:r>
              <a:rPr lang="nb-NO"/>
              <a:t>Klikk ikonet for å legge til et diagram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825666F-F12E-4D05-8478-8905DBFF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41CB094-CF4F-4C2D-A3C1-7B149E8E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C24BCA4-051E-48AF-A3F6-8C125106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‹#›</a:t>
            </a:fld>
            <a:endParaRPr lang="nn-NO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A47278E0-BBE2-41C8-B7D9-3A7BE944B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1257" y="1473423"/>
            <a:ext cx="10669487" cy="35386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ittel 10">
            <a:extLst>
              <a:ext uri="{FF2B5EF4-FFF2-40B4-BE49-F238E27FC236}">
                <a16:creationId xmlns:a16="http://schemas.microsoft.com/office/drawing/2014/main" id="{F5FF7035-5ED5-4B7D-A025-3D7B90E5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70004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der med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6EB493B-B141-46A8-9C47-38E4C57E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0C6AF37-3E02-4ADF-8C13-6ACF62C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63740D5-E0C9-4205-BD50-AF57EC91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‹#›</a:t>
            </a:fld>
            <a:endParaRPr lang="nn-NO"/>
          </a:p>
        </p:txBody>
      </p:sp>
      <p:sp>
        <p:nvSpPr>
          <p:cNvPr id="5" name="Plassholder for bilde 4">
            <a:extLst>
              <a:ext uri="{FF2B5EF4-FFF2-40B4-BE49-F238E27FC236}">
                <a16:creationId xmlns:a16="http://schemas.microsoft.com/office/drawing/2014/main" id="{470D901B-4A09-4186-871A-0217E23470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1257" y="1062133"/>
            <a:ext cx="3041848" cy="4005501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6" name="Plassholder for bilde 4">
            <a:extLst>
              <a:ext uri="{FF2B5EF4-FFF2-40B4-BE49-F238E27FC236}">
                <a16:creationId xmlns:a16="http://schemas.microsoft.com/office/drawing/2014/main" id="{6FBDA1A6-EF3F-4959-B6E4-5C465CFF92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8896" y="1062133"/>
            <a:ext cx="3041848" cy="4005501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bilde 4">
            <a:extLst>
              <a:ext uri="{FF2B5EF4-FFF2-40B4-BE49-F238E27FC236}">
                <a16:creationId xmlns:a16="http://schemas.microsoft.com/office/drawing/2014/main" id="{03CEB276-EB34-4498-9E66-A492C61DFC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5154" y="1062133"/>
            <a:ext cx="3041848" cy="4005501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11" name="Plassholder for tekst 8">
            <a:extLst>
              <a:ext uri="{FF2B5EF4-FFF2-40B4-BE49-F238E27FC236}">
                <a16:creationId xmlns:a16="http://schemas.microsoft.com/office/drawing/2014/main" id="{2EDD7D93-B865-4328-BE9A-4189D149A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1257" y="188570"/>
            <a:ext cx="3041848" cy="66479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ct val="90000"/>
              </a:lnSpc>
              <a:buNone/>
              <a:defRPr sz="1600" u="none"/>
            </a:lvl1pPr>
          </a:lstStyle>
          <a:p>
            <a:pPr lvl="0"/>
            <a:r>
              <a:rPr lang="nb-NO" dirty="0" err="1"/>
              <a:t>Xxxxxx</a:t>
            </a:r>
            <a:endParaRPr lang="nb-NO" dirty="0"/>
          </a:p>
        </p:txBody>
      </p:sp>
      <p:sp>
        <p:nvSpPr>
          <p:cNvPr id="13" name="Plassholder for tekst 8">
            <a:extLst>
              <a:ext uri="{FF2B5EF4-FFF2-40B4-BE49-F238E27FC236}">
                <a16:creationId xmlns:a16="http://schemas.microsoft.com/office/drawing/2014/main" id="{F9B9FE2A-AEDB-461E-B39B-E9833F7DA2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5154" y="188570"/>
            <a:ext cx="3041848" cy="66479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ct val="90000"/>
              </a:lnSpc>
              <a:buNone/>
              <a:defRPr sz="1600" u="none"/>
            </a:lvl1pPr>
          </a:lstStyle>
          <a:p>
            <a:pPr lvl="0"/>
            <a:r>
              <a:rPr lang="nb-NO" dirty="0" err="1"/>
              <a:t>Xxxxxx</a:t>
            </a:r>
            <a:endParaRPr lang="nb-NO" dirty="0"/>
          </a:p>
        </p:txBody>
      </p:sp>
      <p:sp>
        <p:nvSpPr>
          <p:cNvPr id="14" name="Plassholder for tekst 8">
            <a:extLst>
              <a:ext uri="{FF2B5EF4-FFF2-40B4-BE49-F238E27FC236}">
                <a16:creationId xmlns:a16="http://schemas.microsoft.com/office/drawing/2014/main" id="{0AE14427-350B-4070-A415-7AF5BF027C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8897" y="188570"/>
            <a:ext cx="3041848" cy="66479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ct val="90000"/>
              </a:lnSpc>
              <a:buNone/>
              <a:defRPr sz="1600" u="none"/>
            </a:lvl1pPr>
          </a:lstStyle>
          <a:p>
            <a:pPr lvl="0"/>
            <a:r>
              <a:rPr lang="nb-NO" dirty="0" err="1"/>
              <a:t>Xxxxxx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1086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der med k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6EB493B-B141-46A8-9C47-38E4C57E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0C6AF37-3E02-4ADF-8C13-6ACF62C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63740D5-E0C9-4205-BD50-AF57EC91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‹#›</a:t>
            </a:fld>
            <a:endParaRPr lang="nn-NO"/>
          </a:p>
        </p:txBody>
      </p:sp>
      <p:sp>
        <p:nvSpPr>
          <p:cNvPr id="5" name="Plassholder for bilde 4">
            <a:extLst>
              <a:ext uri="{FF2B5EF4-FFF2-40B4-BE49-F238E27FC236}">
                <a16:creationId xmlns:a16="http://schemas.microsoft.com/office/drawing/2014/main" id="{470D901B-4A09-4186-871A-0217E23470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1257" y="1062133"/>
            <a:ext cx="4568327" cy="4005501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6" name="Plassholder for bilde 4">
            <a:extLst>
              <a:ext uri="{FF2B5EF4-FFF2-40B4-BE49-F238E27FC236}">
                <a16:creationId xmlns:a16="http://schemas.microsoft.com/office/drawing/2014/main" id="{6FBDA1A6-EF3F-4959-B6E4-5C465CFF92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6065" y="1062133"/>
            <a:ext cx="4574679" cy="4005501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B0606E69-7426-4AEC-A703-78AC147015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1257" y="188570"/>
            <a:ext cx="4568327" cy="66479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ct val="90000"/>
              </a:lnSpc>
              <a:buNone/>
              <a:defRPr sz="1600" u="none"/>
            </a:lvl1pPr>
          </a:lstStyle>
          <a:p>
            <a:pPr lvl="0"/>
            <a:r>
              <a:rPr lang="nb-NO" dirty="0" err="1"/>
              <a:t>Xxxxxx</a:t>
            </a:r>
            <a:endParaRPr lang="nb-NO" dirty="0"/>
          </a:p>
        </p:txBody>
      </p:sp>
      <p:sp>
        <p:nvSpPr>
          <p:cNvPr id="12" name="Plassholder for tekst 8">
            <a:extLst>
              <a:ext uri="{FF2B5EF4-FFF2-40B4-BE49-F238E27FC236}">
                <a16:creationId xmlns:a16="http://schemas.microsoft.com/office/drawing/2014/main" id="{A80E345F-BC10-4713-BFCF-78CDF2AB4B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6066" y="188570"/>
            <a:ext cx="4574679" cy="66479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ct val="90000"/>
              </a:lnSpc>
              <a:buNone/>
              <a:defRPr sz="1600" u="none"/>
            </a:lvl1pPr>
          </a:lstStyle>
          <a:p>
            <a:pPr lvl="0"/>
            <a:r>
              <a:rPr lang="nb-NO" dirty="0" err="1"/>
              <a:t>Xxxxxx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35528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4">
            <a:extLst>
              <a:ext uri="{FF2B5EF4-FFF2-40B4-BE49-F238E27FC236}">
                <a16:creationId xmlns:a16="http://schemas.microsoft.com/office/drawing/2014/main" id="{539A6299-615A-48D3-98EC-67B10983AB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6EB493B-B141-46A8-9C47-38E4C57E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0C6AF37-3E02-4ADF-8C13-6ACF62C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63740D5-E0C9-4205-BD50-AF57EC91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66019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4">
            <a:extLst>
              <a:ext uri="{FF2B5EF4-FFF2-40B4-BE49-F238E27FC236}">
                <a16:creationId xmlns:a16="http://schemas.microsoft.com/office/drawing/2014/main" id="{F6A0CAB9-EFB9-496B-A8E9-4361CDFB7C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03104" y="0"/>
            <a:ext cx="8388896" cy="6858000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10" name="Tittel 14">
            <a:extLst>
              <a:ext uri="{FF2B5EF4-FFF2-40B4-BE49-F238E27FC236}">
                <a16:creationId xmlns:a16="http://schemas.microsoft.com/office/drawing/2014/main" id="{E7C3DDC3-0EE9-447E-9A99-E553652A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7" y="315913"/>
            <a:ext cx="2789800" cy="1157511"/>
          </a:xfrm>
        </p:spPr>
        <p:txBody>
          <a:bodyPr anchor="t" anchorCtr="0">
            <a:normAutofit/>
          </a:bodyPr>
          <a:lstStyle>
            <a:lvl1pPr>
              <a:defRPr sz="2799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32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(hvit og grøn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e 15">
            <a:extLst>
              <a:ext uri="{FF2B5EF4-FFF2-40B4-BE49-F238E27FC236}">
                <a16:creationId xmlns:a16="http://schemas.microsoft.com/office/drawing/2014/main" id="{A91AF3C2-865F-458F-8F41-C0EA239CFE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56" y="801101"/>
            <a:ext cx="2565064" cy="33528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98D4DA4F-2CBD-4D61-BDBA-0C49831676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58" y="743493"/>
            <a:ext cx="5052399" cy="505359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E4C9B63-8B99-45DF-89FC-4A9B5B15B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57" y="1740238"/>
            <a:ext cx="5334744" cy="159274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5798">
                <a:solidFill>
                  <a:srgbClr val="202020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8636491-274D-4BCC-9D7B-839DD038E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257" y="3733006"/>
            <a:ext cx="5330378" cy="315471"/>
          </a:xfrm>
        </p:spPr>
        <p:txBody>
          <a:bodyPr wrap="square">
            <a:normAutofit/>
          </a:bodyPr>
          <a:lstStyle>
            <a:lvl1pPr marL="0" indent="0" algn="l">
              <a:buNone/>
              <a:defRPr sz="2099">
                <a:solidFill>
                  <a:srgbClr val="202020"/>
                </a:solidFill>
              </a:defRPr>
            </a:lvl1pPr>
            <a:lvl2pPr marL="457131" indent="0" algn="ctr">
              <a:buNone/>
              <a:defRPr sz="1999"/>
            </a:lvl2pPr>
            <a:lvl3pPr marL="914263" indent="0" algn="ctr">
              <a:buNone/>
              <a:defRPr sz="1799"/>
            </a:lvl3pPr>
            <a:lvl4pPr marL="1371394" indent="0" algn="ctr">
              <a:buNone/>
              <a:defRPr sz="1600"/>
            </a:lvl4pPr>
            <a:lvl5pPr marL="1828525" indent="0" algn="ctr">
              <a:buNone/>
              <a:defRPr sz="1600"/>
            </a:lvl5pPr>
            <a:lvl6pPr marL="2285657" indent="0" algn="ctr">
              <a:buNone/>
              <a:defRPr sz="1600"/>
            </a:lvl6pPr>
            <a:lvl7pPr marL="2742789" indent="0" algn="ctr">
              <a:buNone/>
              <a:defRPr sz="1600"/>
            </a:lvl7pPr>
            <a:lvl8pPr marL="3199920" indent="0" algn="ctr">
              <a:buNone/>
              <a:defRPr sz="1600"/>
            </a:lvl8pPr>
            <a:lvl9pPr marL="3657051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E1904601-30AD-430D-85BF-4E879C272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257" y="5248508"/>
            <a:ext cx="5330378" cy="215443"/>
          </a:xfrm>
        </p:spPr>
        <p:txBody>
          <a:bodyPr wrap="square">
            <a:normAutofit/>
          </a:bodyPr>
          <a:lstStyle>
            <a:lvl1pPr marL="0" indent="0">
              <a:buNone/>
              <a:defRPr sz="1400">
                <a:solidFill>
                  <a:srgbClr val="202020"/>
                </a:solidFill>
              </a:defRPr>
            </a:lvl1pPr>
          </a:lstStyle>
          <a:p>
            <a:pPr lvl="0"/>
            <a:r>
              <a:rPr lang="nb-NO" noProof="0" dirty="0"/>
              <a:t>Navn Etternavn, stillingstittel Helsedirektoratet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D11DE7D1-8C9D-4D67-939F-CB5E940EBE45}"/>
              </a:ext>
            </a:extLst>
          </p:cNvPr>
          <p:cNvSpPr/>
          <p:nvPr userDrawn="1"/>
        </p:nvSpPr>
        <p:spPr>
          <a:xfrm>
            <a:off x="761257" y="3458233"/>
            <a:ext cx="5334744" cy="7201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7" tIns="22859" rIns="45717" bIns="2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798"/>
          </a:p>
        </p:txBody>
      </p:sp>
    </p:spTree>
    <p:extLst>
      <p:ext uri="{BB962C8B-B14F-4D97-AF65-F5344CB8AC3E}">
        <p14:creationId xmlns:p14="http://schemas.microsoft.com/office/powerpoint/2010/main" val="205089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de (mørk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750733C-43DF-4F71-AD08-763E025111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8" name="Plassholder for bilde 4">
            <a:extLst>
              <a:ext uri="{FF2B5EF4-FFF2-40B4-BE49-F238E27FC236}">
                <a16:creationId xmlns:a16="http://schemas.microsoft.com/office/drawing/2014/main" id="{F6A0CAB9-EFB9-496B-A8E9-4361CDFB7C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03104" y="0"/>
            <a:ext cx="8388896" cy="6858000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10" name="Tittel 14">
            <a:extLst>
              <a:ext uri="{FF2B5EF4-FFF2-40B4-BE49-F238E27FC236}">
                <a16:creationId xmlns:a16="http://schemas.microsoft.com/office/drawing/2014/main" id="{E7C3DDC3-0EE9-447E-9A99-E553652A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7" y="315913"/>
            <a:ext cx="2789800" cy="1157511"/>
          </a:xfrm>
        </p:spPr>
        <p:txBody>
          <a:bodyPr anchor="t" anchorCtr="0">
            <a:normAutofit/>
          </a:bodyPr>
          <a:lstStyle>
            <a:lvl1pPr>
              <a:defRPr sz="2799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7820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de (lys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750733C-43DF-4F71-AD08-763E025111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8" name="Plassholder for bilde 4">
            <a:extLst>
              <a:ext uri="{FF2B5EF4-FFF2-40B4-BE49-F238E27FC236}">
                <a16:creationId xmlns:a16="http://schemas.microsoft.com/office/drawing/2014/main" id="{F6A0CAB9-EFB9-496B-A8E9-4361CDFB7C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03104" y="0"/>
            <a:ext cx="8388896" cy="6858000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10" name="Tittel 14">
            <a:extLst>
              <a:ext uri="{FF2B5EF4-FFF2-40B4-BE49-F238E27FC236}">
                <a16:creationId xmlns:a16="http://schemas.microsoft.com/office/drawing/2014/main" id="{E7C3DDC3-0EE9-447E-9A99-E553652A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7" y="315913"/>
            <a:ext cx="2789800" cy="1157511"/>
          </a:xfrm>
        </p:spPr>
        <p:txBody>
          <a:bodyPr anchor="t" anchorCtr="0">
            <a:normAutofit/>
          </a:bodyPr>
          <a:lstStyle>
            <a:lvl1pPr>
              <a:defRPr sz="2799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9053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de (grøn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750733C-43DF-4F71-AD08-763E025111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8" name="Plassholder for bilde 4">
            <a:extLst>
              <a:ext uri="{FF2B5EF4-FFF2-40B4-BE49-F238E27FC236}">
                <a16:creationId xmlns:a16="http://schemas.microsoft.com/office/drawing/2014/main" id="{F6A0CAB9-EFB9-496B-A8E9-4361CDFB7C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03104" y="0"/>
            <a:ext cx="8388896" cy="6858000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10" name="Tittel 14">
            <a:extLst>
              <a:ext uri="{FF2B5EF4-FFF2-40B4-BE49-F238E27FC236}">
                <a16:creationId xmlns:a16="http://schemas.microsoft.com/office/drawing/2014/main" id="{E7C3DDC3-0EE9-447E-9A99-E553652A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7" y="315913"/>
            <a:ext cx="2789800" cy="1157511"/>
          </a:xfrm>
        </p:spPr>
        <p:txBody>
          <a:bodyPr anchor="t" anchorCtr="0">
            <a:normAutofit/>
          </a:bodyPr>
          <a:lstStyle>
            <a:lvl1pPr>
              <a:defRPr sz="2799">
                <a:solidFill>
                  <a:srgbClr val="202020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9970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de (l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750733C-43DF-4F71-AD08-763E025111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8" name="Plassholder for bilde 4">
            <a:extLst>
              <a:ext uri="{FF2B5EF4-FFF2-40B4-BE49-F238E27FC236}">
                <a16:creationId xmlns:a16="http://schemas.microsoft.com/office/drawing/2014/main" id="{F6A0CAB9-EFB9-496B-A8E9-4361CDFB7C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03104" y="0"/>
            <a:ext cx="8388896" cy="6858000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10" name="Tittel 14">
            <a:extLst>
              <a:ext uri="{FF2B5EF4-FFF2-40B4-BE49-F238E27FC236}">
                <a16:creationId xmlns:a16="http://schemas.microsoft.com/office/drawing/2014/main" id="{E7C3DDC3-0EE9-447E-9A99-E553652A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7" y="315913"/>
            <a:ext cx="2789800" cy="1157511"/>
          </a:xfrm>
        </p:spPr>
        <p:txBody>
          <a:bodyPr anchor="t" anchorCtr="0">
            <a:normAutofit/>
          </a:bodyPr>
          <a:lstStyle>
            <a:lvl1pPr>
              <a:defRPr sz="2799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56169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, punktliste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4">
            <a:extLst>
              <a:ext uri="{FF2B5EF4-FFF2-40B4-BE49-F238E27FC236}">
                <a16:creationId xmlns:a16="http://schemas.microsoft.com/office/drawing/2014/main" id="{F6A0CAB9-EFB9-496B-A8E9-4361CDFB7C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F2131D7-0AF4-4BA1-BBDD-FAE3CCC294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1256" y="1898773"/>
            <a:ext cx="5018597" cy="464172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Tittel 14">
            <a:extLst>
              <a:ext uri="{FF2B5EF4-FFF2-40B4-BE49-F238E27FC236}">
                <a16:creationId xmlns:a16="http://schemas.microsoft.com/office/drawing/2014/main" id="{9F425C94-8342-4509-8455-A16A5962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6" y="315913"/>
            <a:ext cx="5018597" cy="115751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02862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, punktliste og bilde (mørk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FC58400E-AF45-4245-BCFF-BCD1AEE703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8" name="Plassholder for bilde 4">
            <a:extLst>
              <a:ext uri="{FF2B5EF4-FFF2-40B4-BE49-F238E27FC236}">
                <a16:creationId xmlns:a16="http://schemas.microsoft.com/office/drawing/2014/main" id="{F6A0CAB9-EFB9-496B-A8E9-4361CDFB7C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F2131D7-0AF4-4BA1-BBDD-FAE3CCC294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1256" y="1898773"/>
            <a:ext cx="5018597" cy="46417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Tittel 14">
            <a:extLst>
              <a:ext uri="{FF2B5EF4-FFF2-40B4-BE49-F238E27FC236}">
                <a16:creationId xmlns:a16="http://schemas.microsoft.com/office/drawing/2014/main" id="{9F425C94-8342-4509-8455-A16A5962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6" y="315913"/>
            <a:ext cx="5018597" cy="1157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456503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, tekst og media  (mørk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C11A83FE-CDBC-466D-8513-0D8E635D758F}"/>
              </a:ext>
            </a:extLst>
          </p:cNvPr>
          <p:cNvSpPr/>
          <p:nvPr userDrawn="1"/>
        </p:nvSpPr>
        <p:spPr>
          <a:xfrm>
            <a:off x="0" y="0"/>
            <a:ext cx="38031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DAC2822-8075-4A35-A5C4-69F3B156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7" y="964506"/>
            <a:ext cx="2791067" cy="846385"/>
          </a:xfrm>
        </p:spPr>
        <p:txBody>
          <a:bodyPr wrap="square" anchor="t" anchorCtr="0">
            <a:normAutofit/>
          </a:bodyPr>
          <a:lstStyle>
            <a:lvl1pPr>
              <a:lnSpc>
                <a:spcPct val="90000"/>
              </a:lnSpc>
              <a:defRPr sz="2799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6" name="Plassholder for tekst 4">
            <a:extLst>
              <a:ext uri="{FF2B5EF4-FFF2-40B4-BE49-F238E27FC236}">
                <a16:creationId xmlns:a16="http://schemas.microsoft.com/office/drawing/2014/main" id="{900DAD15-023F-4241-9F53-C355E9719D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1256" y="1898773"/>
            <a:ext cx="2791067" cy="4641728"/>
          </a:xfrm>
        </p:spPr>
        <p:txBody>
          <a:bodyPr>
            <a:normAutofit/>
          </a:bodyPr>
          <a:lstStyle>
            <a:lvl1pPr marL="0" indent="0">
              <a:buNone/>
              <a:defRPr sz="18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A05B22E1-6EA9-4466-81F8-E4957729AA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53389" y="648081"/>
            <a:ext cx="7720296" cy="50316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n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66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, tekst og media  (lys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C11A83FE-CDBC-466D-8513-0D8E635D758F}"/>
              </a:ext>
            </a:extLst>
          </p:cNvPr>
          <p:cNvSpPr/>
          <p:nvPr userDrawn="1"/>
        </p:nvSpPr>
        <p:spPr>
          <a:xfrm>
            <a:off x="0" y="0"/>
            <a:ext cx="380310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DAC2822-8075-4A35-A5C4-69F3B156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7" y="964506"/>
            <a:ext cx="2791067" cy="846385"/>
          </a:xfrm>
        </p:spPr>
        <p:txBody>
          <a:bodyPr wrap="square" anchor="t" anchorCtr="0">
            <a:normAutofit/>
          </a:bodyPr>
          <a:lstStyle>
            <a:lvl1pPr>
              <a:lnSpc>
                <a:spcPct val="90000"/>
              </a:lnSpc>
              <a:defRPr sz="2799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6" name="Plassholder for tekst 4">
            <a:extLst>
              <a:ext uri="{FF2B5EF4-FFF2-40B4-BE49-F238E27FC236}">
                <a16:creationId xmlns:a16="http://schemas.microsoft.com/office/drawing/2014/main" id="{900DAD15-023F-4241-9F53-C355E9719D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1256" y="1898773"/>
            <a:ext cx="2791067" cy="4641728"/>
          </a:xfrm>
        </p:spPr>
        <p:txBody>
          <a:bodyPr>
            <a:normAutofit/>
          </a:bodyPr>
          <a:lstStyle>
            <a:lvl1pPr marL="0" indent="0">
              <a:buNone/>
              <a:defRPr sz="18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46DEDC6E-CFAF-4046-B8BF-1CE2097ED5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53389" y="648081"/>
            <a:ext cx="7720296" cy="50316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n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1297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, tekst og media (grøn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C11A83FE-CDBC-466D-8513-0D8E635D758F}"/>
              </a:ext>
            </a:extLst>
          </p:cNvPr>
          <p:cNvSpPr/>
          <p:nvPr userDrawn="1"/>
        </p:nvSpPr>
        <p:spPr>
          <a:xfrm>
            <a:off x="0" y="16058"/>
            <a:ext cx="380310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DAC2822-8075-4A35-A5C4-69F3B156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7" y="964506"/>
            <a:ext cx="2791067" cy="846385"/>
          </a:xfrm>
        </p:spPr>
        <p:txBody>
          <a:bodyPr wrap="square" anchor="t" anchorCtr="0">
            <a:normAutofit/>
          </a:bodyPr>
          <a:lstStyle>
            <a:lvl1pPr>
              <a:lnSpc>
                <a:spcPct val="90000"/>
              </a:lnSpc>
              <a:defRPr sz="2799">
                <a:solidFill>
                  <a:srgbClr val="202020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6" name="Plassholder for tekst 4">
            <a:extLst>
              <a:ext uri="{FF2B5EF4-FFF2-40B4-BE49-F238E27FC236}">
                <a16:creationId xmlns:a16="http://schemas.microsoft.com/office/drawing/2014/main" id="{900DAD15-023F-4241-9F53-C355E9719D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1256" y="1898773"/>
            <a:ext cx="2791067" cy="4641728"/>
          </a:xfrm>
        </p:spPr>
        <p:txBody>
          <a:bodyPr>
            <a:normAutofit/>
          </a:bodyPr>
          <a:lstStyle>
            <a:lvl1pPr marL="0" indent="0">
              <a:buNone/>
              <a:defRPr sz="1899">
                <a:solidFill>
                  <a:srgbClr val="202020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8743685A-51FE-462B-BD59-028A10C64D8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53389" y="648081"/>
            <a:ext cx="7720296" cy="50316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n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91989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, tekst og media (lill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C11A83FE-CDBC-466D-8513-0D8E635D758F}"/>
              </a:ext>
            </a:extLst>
          </p:cNvPr>
          <p:cNvSpPr/>
          <p:nvPr userDrawn="1"/>
        </p:nvSpPr>
        <p:spPr>
          <a:xfrm>
            <a:off x="0" y="0"/>
            <a:ext cx="380310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DAC2822-8075-4A35-A5C4-69F3B156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7" y="964506"/>
            <a:ext cx="2791067" cy="846385"/>
          </a:xfrm>
        </p:spPr>
        <p:txBody>
          <a:bodyPr wrap="square" anchor="t" anchorCtr="0">
            <a:normAutofit/>
          </a:bodyPr>
          <a:lstStyle>
            <a:lvl1pPr>
              <a:lnSpc>
                <a:spcPct val="90000"/>
              </a:lnSpc>
              <a:defRPr sz="2799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6" name="Plassholder for tekst 4">
            <a:extLst>
              <a:ext uri="{FF2B5EF4-FFF2-40B4-BE49-F238E27FC236}">
                <a16:creationId xmlns:a16="http://schemas.microsoft.com/office/drawing/2014/main" id="{900DAD15-023F-4241-9F53-C355E9719D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1256" y="1898773"/>
            <a:ext cx="2791067" cy="4641728"/>
          </a:xfrm>
        </p:spPr>
        <p:txBody>
          <a:bodyPr>
            <a:normAutofit/>
          </a:bodyPr>
          <a:lstStyle>
            <a:lvl1pPr marL="0" indent="0">
              <a:buNone/>
              <a:defRPr sz="18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83CC6A7E-3507-42DD-8E1F-91B778ECB8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53389" y="648081"/>
            <a:ext cx="7720296" cy="50316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n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523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4">
            <a:extLst>
              <a:ext uri="{FF2B5EF4-FFF2-40B4-BE49-F238E27FC236}">
                <a16:creationId xmlns:a16="http://schemas.microsoft.com/office/drawing/2014/main" id="{6054334D-F166-4327-B8E2-E81514B8D5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1634" y="0"/>
            <a:ext cx="6100366" cy="6858000"/>
          </a:xfrm>
          <a:solidFill>
            <a:schemeClr val="bg2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A91AF3C2-865F-458F-8F41-C0EA239CFE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56" y="801101"/>
            <a:ext cx="2565064" cy="33528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E4C9B63-8B99-45DF-89FC-4A9B5B15B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56" y="1740238"/>
            <a:ext cx="4891530" cy="159274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5798">
                <a:solidFill>
                  <a:srgbClr val="202020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8636491-274D-4BCC-9D7B-839DD038E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258" y="3733006"/>
            <a:ext cx="4891530" cy="315471"/>
          </a:xfrm>
        </p:spPr>
        <p:txBody>
          <a:bodyPr wrap="square">
            <a:normAutofit/>
          </a:bodyPr>
          <a:lstStyle>
            <a:lvl1pPr marL="0" indent="0" algn="l">
              <a:buNone/>
              <a:defRPr sz="2099">
                <a:solidFill>
                  <a:srgbClr val="202020"/>
                </a:solidFill>
              </a:defRPr>
            </a:lvl1pPr>
            <a:lvl2pPr marL="457131" indent="0" algn="ctr">
              <a:buNone/>
              <a:defRPr sz="1999"/>
            </a:lvl2pPr>
            <a:lvl3pPr marL="914263" indent="0" algn="ctr">
              <a:buNone/>
              <a:defRPr sz="1799"/>
            </a:lvl3pPr>
            <a:lvl4pPr marL="1371394" indent="0" algn="ctr">
              <a:buNone/>
              <a:defRPr sz="1600"/>
            </a:lvl4pPr>
            <a:lvl5pPr marL="1828525" indent="0" algn="ctr">
              <a:buNone/>
              <a:defRPr sz="1600"/>
            </a:lvl5pPr>
            <a:lvl6pPr marL="2285657" indent="0" algn="ctr">
              <a:buNone/>
              <a:defRPr sz="1600"/>
            </a:lvl6pPr>
            <a:lvl7pPr marL="2742789" indent="0" algn="ctr">
              <a:buNone/>
              <a:defRPr sz="1600"/>
            </a:lvl7pPr>
            <a:lvl8pPr marL="3199920" indent="0" algn="ctr">
              <a:buNone/>
              <a:defRPr sz="1600"/>
            </a:lvl8pPr>
            <a:lvl9pPr marL="3657051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E1904601-30AD-430D-85BF-4E879C272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257" y="5248508"/>
            <a:ext cx="4891530" cy="215443"/>
          </a:xfrm>
        </p:spPr>
        <p:txBody>
          <a:bodyPr wrap="square">
            <a:normAutofit/>
          </a:bodyPr>
          <a:lstStyle>
            <a:lvl1pPr marL="0" indent="0">
              <a:buNone/>
              <a:defRPr sz="1400">
                <a:solidFill>
                  <a:srgbClr val="202020"/>
                </a:solidFill>
              </a:defRPr>
            </a:lvl1pPr>
          </a:lstStyle>
          <a:p>
            <a:pPr lvl="0"/>
            <a:r>
              <a:rPr lang="nb-NO" noProof="0" dirty="0"/>
              <a:t>Navn Etternavn, stillingstittel Helsedirektoratet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C6D8785-5A5E-418E-A3EF-EB3ED901F279}"/>
              </a:ext>
            </a:extLst>
          </p:cNvPr>
          <p:cNvSpPr/>
          <p:nvPr userDrawn="1"/>
        </p:nvSpPr>
        <p:spPr>
          <a:xfrm>
            <a:off x="761256" y="3458233"/>
            <a:ext cx="4891530" cy="7201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7" tIns="22859" rIns="45717" bIns="2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798"/>
          </a:p>
        </p:txBody>
      </p:sp>
    </p:spTree>
    <p:extLst>
      <p:ext uri="{BB962C8B-B14F-4D97-AF65-F5344CB8AC3E}">
        <p14:creationId xmlns:p14="http://schemas.microsoft.com/office/powerpoint/2010/main" val="213183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tekst (mørk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933CF2A8-5334-4380-BBD9-6589D1F04F1D}"/>
              </a:ext>
            </a:extLst>
          </p:cNvPr>
          <p:cNvSpPr/>
          <p:nvPr userDrawn="1"/>
        </p:nvSpPr>
        <p:spPr>
          <a:xfrm>
            <a:off x="3803104" y="0"/>
            <a:ext cx="83888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2AE79A2-C695-4A0D-8156-C6A9AFFF8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5154" y="964505"/>
            <a:ext cx="6865590" cy="5575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Tittel 14">
            <a:extLst>
              <a:ext uri="{FF2B5EF4-FFF2-40B4-BE49-F238E27FC236}">
                <a16:creationId xmlns:a16="http://schemas.microsoft.com/office/drawing/2014/main" id="{EF003730-D2A9-4F5F-BEEC-80D5C718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7" y="315913"/>
            <a:ext cx="2789800" cy="1157511"/>
          </a:xfrm>
        </p:spPr>
        <p:txBody>
          <a:bodyPr anchor="t">
            <a:normAutofit/>
          </a:bodyPr>
          <a:lstStyle>
            <a:lvl1pPr>
              <a:defRPr sz="2799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4576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 (mørk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>
            <a:extLst>
              <a:ext uri="{FF2B5EF4-FFF2-40B4-BE49-F238E27FC236}">
                <a16:creationId xmlns:a16="http://schemas.microsoft.com/office/drawing/2014/main" id="{03C53EE7-6168-4988-A0E1-765A681A7A31}"/>
              </a:ext>
            </a:extLst>
          </p:cNvPr>
          <p:cNvGrpSpPr/>
          <p:nvPr userDrawn="1"/>
        </p:nvGrpSpPr>
        <p:grpSpPr>
          <a:xfrm>
            <a:off x="3551056" y="234030"/>
            <a:ext cx="8407599" cy="6390798"/>
            <a:chOff x="7101650" y="468059"/>
            <a:chExt cx="16814103" cy="12781597"/>
          </a:xfrm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933CF2A8-5334-4380-BBD9-6589D1F04F1D}"/>
                </a:ext>
              </a:extLst>
            </p:cNvPr>
            <p:cNvSpPr/>
            <p:nvPr userDrawn="1"/>
          </p:nvSpPr>
          <p:spPr>
            <a:xfrm>
              <a:off x="7605714" y="468059"/>
              <a:ext cx="16310039" cy="127815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798">
                <a:solidFill>
                  <a:schemeClr val="bg1"/>
                </a:solidFill>
              </a:endParaRPr>
            </a:p>
          </p:txBody>
        </p:sp>
        <p:sp>
          <p:nvSpPr>
            <p:cNvPr id="3" name="Likebent trekant 2">
              <a:extLst>
                <a:ext uri="{FF2B5EF4-FFF2-40B4-BE49-F238E27FC236}">
                  <a16:creationId xmlns:a16="http://schemas.microsoft.com/office/drawing/2014/main" id="{86274A8D-C72C-4E89-AF3A-5587AFD7E9F9}"/>
                </a:ext>
              </a:extLst>
            </p:cNvPr>
            <p:cNvSpPr/>
            <p:nvPr userDrawn="1"/>
          </p:nvSpPr>
          <p:spPr>
            <a:xfrm rot="16200000">
              <a:off x="6849619" y="11053383"/>
              <a:ext cx="1008126" cy="50406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1798"/>
            </a:p>
          </p:txBody>
        </p:sp>
      </p:grp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2AE79A2-C695-4A0D-8156-C6A9AFFF8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5154" y="2241763"/>
            <a:ext cx="6865590" cy="1692771"/>
          </a:xfrm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/>
              <a:t>– Sitat  </a:t>
            </a:r>
          </a:p>
        </p:txBody>
      </p:sp>
      <p:sp>
        <p:nvSpPr>
          <p:cNvPr id="11" name="Plassholder for tekst 5">
            <a:extLst>
              <a:ext uri="{FF2B5EF4-FFF2-40B4-BE49-F238E27FC236}">
                <a16:creationId xmlns:a16="http://schemas.microsoft.com/office/drawing/2014/main" id="{116CDE2F-835B-4E7B-8DC0-5E54FA45D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5154" y="4526800"/>
            <a:ext cx="6865590" cy="346249"/>
          </a:xfrm>
        </p:spPr>
        <p:txBody>
          <a:bodyPr>
            <a:normAutofit/>
          </a:bodyPr>
          <a:lstStyle>
            <a:lvl1pPr marL="0" indent="0">
              <a:buNone/>
              <a:defRPr sz="2299" b="1">
                <a:solidFill>
                  <a:schemeClr val="bg1"/>
                </a:solidFill>
              </a:defRPr>
            </a:lvl1pPr>
            <a:lvl2pPr>
              <a:defRPr sz="2299" b="1">
                <a:solidFill>
                  <a:schemeClr val="bg1"/>
                </a:solidFill>
              </a:defRPr>
            </a:lvl2pPr>
            <a:lvl3pPr>
              <a:defRPr sz="2299" b="1">
                <a:solidFill>
                  <a:schemeClr val="bg1"/>
                </a:solidFill>
              </a:defRPr>
            </a:lvl3pPr>
            <a:lvl4pPr>
              <a:defRPr sz="2299" b="1">
                <a:solidFill>
                  <a:schemeClr val="bg1"/>
                </a:solidFill>
              </a:defRPr>
            </a:lvl4pPr>
            <a:lvl5pPr>
              <a:defRPr sz="2299" b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/>
              <a:t>Navn Etternavn (alder)</a:t>
            </a:r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4F685159-16FF-42C9-9050-65D31D02A7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92" y="959521"/>
            <a:ext cx="1091257" cy="854965"/>
          </a:xfrm>
          <a:prstGeom prst="rect">
            <a:avLst/>
          </a:prstGeom>
        </p:spPr>
      </p:pic>
      <p:sp>
        <p:nvSpPr>
          <p:cNvPr id="15" name="Tittel 14">
            <a:extLst>
              <a:ext uri="{FF2B5EF4-FFF2-40B4-BE49-F238E27FC236}">
                <a16:creationId xmlns:a16="http://schemas.microsoft.com/office/drawing/2014/main" id="{422851C1-D740-4919-AEAE-5D48CB2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7" y="315913"/>
            <a:ext cx="2789800" cy="1157511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831324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, innhold og media (mørk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7473B02-1FF5-4A94-B0A6-44D615C59DB8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DAC2822-8075-4A35-A5C4-69F3B156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7" y="315913"/>
            <a:ext cx="5088940" cy="1157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361934-D80D-4814-8AA3-05C151338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57" y="1917700"/>
            <a:ext cx="5088940" cy="4424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n-NO" dirty="0"/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C6272AD0-8BE2-4B74-97C1-36C6108CFB5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n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4598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elt (lys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1C743271-C15B-4CA5-881B-A858BFAE0CF3}"/>
              </a:ext>
            </a:extLst>
          </p:cNvPr>
          <p:cNvSpPr/>
          <p:nvPr userDrawn="1"/>
        </p:nvSpPr>
        <p:spPr>
          <a:xfrm>
            <a:off x="0" y="0"/>
            <a:ext cx="60916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6126054-13B1-44E8-8DCA-D694E795B8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065" y="1784703"/>
            <a:ext cx="4569123" cy="2769989"/>
          </a:xfr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19994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10" name="Plassholder for tekst 8">
            <a:extLst>
              <a:ext uri="{FF2B5EF4-FFF2-40B4-BE49-F238E27FC236}">
                <a16:creationId xmlns:a16="http://schemas.microsoft.com/office/drawing/2014/main" id="{287C9BCE-BEF2-44DC-9450-5E6591F29F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61622" y="4325910"/>
            <a:ext cx="4569123" cy="526298"/>
          </a:xfrm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3799"/>
            </a:lvl1pPr>
          </a:lstStyle>
          <a:p>
            <a:pPr lvl="0"/>
            <a:r>
              <a:rPr lang="nb-NO" dirty="0"/>
              <a:t>stikkord</a:t>
            </a:r>
          </a:p>
        </p:txBody>
      </p:sp>
      <p:sp>
        <p:nvSpPr>
          <p:cNvPr id="13" name="Plassholder for tekst 8">
            <a:extLst>
              <a:ext uri="{FF2B5EF4-FFF2-40B4-BE49-F238E27FC236}">
                <a16:creationId xmlns:a16="http://schemas.microsoft.com/office/drawing/2014/main" id="{AFD97FAE-7326-4897-8FAA-AFEF7640F3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463" y="3417759"/>
            <a:ext cx="4569123" cy="747897"/>
          </a:xfrm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2699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Tekst lorem ipsum dolor sit amet</a:t>
            </a:r>
            <a:endParaRPr lang="nb-NO" dirty="0"/>
          </a:p>
        </p:txBody>
      </p:sp>
      <p:sp>
        <p:nvSpPr>
          <p:cNvPr id="18" name="Plassholder for tekst 8">
            <a:extLst>
              <a:ext uri="{FF2B5EF4-FFF2-40B4-BE49-F238E27FC236}">
                <a16:creationId xmlns:a16="http://schemas.microsoft.com/office/drawing/2014/main" id="{8D64F2B5-3487-48B2-8043-08BC23EBC2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0463" y="2782454"/>
            <a:ext cx="4569123" cy="318475"/>
          </a:xfr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2299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22405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tekster og sir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8">
            <a:extLst>
              <a:ext uri="{FF2B5EF4-FFF2-40B4-BE49-F238E27FC236}">
                <a16:creationId xmlns:a16="http://schemas.microsoft.com/office/drawing/2014/main" id="{287C9BCE-BEF2-44DC-9450-5E6591F29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732" y="4414781"/>
            <a:ext cx="2286435" cy="636841"/>
          </a:xfrm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2299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5" name="Plassholder for tekst 8">
            <a:extLst>
              <a:ext uri="{FF2B5EF4-FFF2-40B4-BE49-F238E27FC236}">
                <a16:creationId xmlns:a16="http://schemas.microsoft.com/office/drawing/2014/main" id="{2898F64E-8B7F-4EC6-ADCF-0B7D27EBC9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6232" y="4414781"/>
            <a:ext cx="2286435" cy="636841"/>
          </a:xfrm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2299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Plassholder for tekst 8">
            <a:extLst>
              <a:ext uri="{FF2B5EF4-FFF2-40B4-BE49-F238E27FC236}">
                <a16:creationId xmlns:a16="http://schemas.microsoft.com/office/drawing/2014/main" id="{1AF2B724-D071-47DB-BFF3-6D247B0789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1207" y="4414781"/>
            <a:ext cx="2286435" cy="636841"/>
          </a:xfrm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2299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7" name="Plassholder for tekst 8">
            <a:extLst>
              <a:ext uri="{FF2B5EF4-FFF2-40B4-BE49-F238E27FC236}">
                <a16:creationId xmlns:a16="http://schemas.microsoft.com/office/drawing/2014/main" id="{495B61BA-C7FE-485D-AEB3-3FCA8DD01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6184" y="4414781"/>
            <a:ext cx="2286435" cy="636841"/>
          </a:xfrm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2299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4134F90-CAE2-4572-81CB-B33544D0D3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15D4FCC-4A79-42D6-A8FB-074E2B7C626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Helsedirektoratet</a:t>
            </a:r>
            <a:endParaRPr lang="nn-NO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3B30940-D4FB-4C25-8135-6B06CA7C69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pPr/>
              <a:t>‹#›</a:t>
            </a:fld>
            <a:endParaRPr lang="nn-NO"/>
          </a:p>
        </p:txBody>
      </p: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66F272F2-49BC-4138-B101-3654240FAEF3}"/>
              </a:ext>
            </a:extLst>
          </p:cNvPr>
          <p:cNvCxnSpPr/>
          <p:nvPr userDrawn="1"/>
        </p:nvCxnSpPr>
        <p:spPr>
          <a:xfrm>
            <a:off x="761256" y="4063108"/>
            <a:ext cx="2286435" cy="0"/>
          </a:xfrm>
          <a:prstGeom prst="line">
            <a:avLst/>
          </a:prstGeom>
          <a:ln w="127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9C9F7C75-6683-453A-9D1D-2ADEB0C51336}"/>
              </a:ext>
            </a:extLst>
          </p:cNvPr>
          <p:cNvCxnSpPr/>
          <p:nvPr userDrawn="1"/>
        </p:nvCxnSpPr>
        <p:spPr>
          <a:xfrm>
            <a:off x="9146183" y="4063108"/>
            <a:ext cx="2286435" cy="0"/>
          </a:xfrm>
          <a:prstGeom prst="line">
            <a:avLst/>
          </a:prstGeom>
          <a:ln w="127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9B026ACA-3B63-455E-9059-5A3E0959017D}"/>
              </a:ext>
            </a:extLst>
          </p:cNvPr>
          <p:cNvCxnSpPr/>
          <p:nvPr userDrawn="1"/>
        </p:nvCxnSpPr>
        <p:spPr>
          <a:xfrm>
            <a:off x="3556232" y="4063108"/>
            <a:ext cx="2286435" cy="0"/>
          </a:xfrm>
          <a:prstGeom prst="line">
            <a:avLst/>
          </a:prstGeom>
          <a:ln w="127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D119814D-25D9-4B69-A446-34776D6C5331}"/>
              </a:ext>
            </a:extLst>
          </p:cNvPr>
          <p:cNvCxnSpPr/>
          <p:nvPr userDrawn="1"/>
        </p:nvCxnSpPr>
        <p:spPr>
          <a:xfrm>
            <a:off x="6351207" y="4063108"/>
            <a:ext cx="2286435" cy="0"/>
          </a:xfrm>
          <a:prstGeom prst="line">
            <a:avLst/>
          </a:prstGeom>
          <a:ln w="127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29F073FD-AF78-46F7-8EE5-6EFB6F5BBB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43080" y="1827229"/>
            <a:ext cx="1512986" cy="1525588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999" b="1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>
              <a:defRPr sz="2999">
                <a:solidFill>
                  <a:schemeClr val="bg1"/>
                </a:solidFill>
                <a:latin typeface="Lato" panose="020F0502020204030203" pitchFamily="34" charset="0"/>
              </a:defRPr>
            </a:lvl2pPr>
            <a:lvl3pPr>
              <a:defRPr sz="2999">
                <a:solidFill>
                  <a:schemeClr val="bg1"/>
                </a:solidFill>
                <a:latin typeface="Lato" panose="020F0502020204030203" pitchFamily="34" charset="0"/>
              </a:defRPr>
            </a:lvl3pPr>
            <a:lvl4pPr>
              <a:defRPr sz="2999">
                <a:solidFill>
                  <a:schemeClr val="bg1"/>
                </a:solidFill>
                <a:latin typeface="Lato" panose="020F0502020204030203" pitchFamily="34" charset="0"/>
              </a:defRPr>
            </a:lvl4pPr>
            <a:lvl5pPr>
              <a:defRPr sz="2999">
                <a:solidFill>
                  <a:schemeClr val="bg1"/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nb-NO" dirty="0" err="1"/>
              <a:t>Xxxx</a:t>
            </a:r>
            <a:endParaRPr lang="nb-NO" dirty="0"/>
          </a:p>
        </p:txBody>
      </p:sp>
      <p:sp>
        <p:nvSpPr>
          <p:cNvPr id="21" name="Plassholder for tekst 8">
            <a:extLst>
              <a:ext uri="{FF2B5EF4-FFF2-40B4-BE49-F238E27FC236}">
                <a16:creationId xmlns:a16="http://schemas.microsoft.com/office/drawing/2014/main" id="{A067CB03-097D-41A1-B0BF-35404A7A32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03104" y="993502"/>
            <a:ext cx="4592936" cy="387708"/>
          </a:xfr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90000"/>
              </a:lnSpc>
              <a:buNone/>
              <a:defRPr sz="2799" b="1"/>
            </a:lvl1pPr>
          </a:lstStyle>
          <a:p>
            <a:pPr lvl="0"/>
            <a:r>
              <a:rPr lang="nb-NO" dirty="0"/>
              <a:t>Tittel</a:t>
            </a:r>
          </a:p>
        </p:txBody>
      </p:sp>
    </p:spTree>
    <p:extLst>
      <p:ext uri="{BB962C8B-B14F-4D97-AF65-F5344CB8AC3E}">
        <p14:creationId xmlns:p14="http://schemas.microsoft.com/office/powerpoint/2010/main" val="24177500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tekster (hv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8">
            <a:extLst>
              <a:ext uri="{FF2B5EF4-FFF2-40B4-BE49-F238E27FC236}">
                <a16:creationId xmlns:a16="http://schemas.microsoft.com/office/drawing/2014/main" id="{287C9BCE-BEF2-44DC-9450-5E6591F29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728" y="2275682"/>
            <a:ext cx="3002990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8A97FE9F-BE81-451A-8483-90A8904A48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23" y="950519"/>
            <a:ext cx="3375220" cy="441177"/>
          </a:xfrm>
          <a:prstGeom prst="rect">
            <a:avLst/>
          </a:prstGeom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EAE6D394-5212-40CF-A5C7-4EC4D8A01C3C}"/>
              </a:ext>
            </a:extLst>
          </p:cNvPr>
          <p:cNvCxnSpPr/>
          <p:nvPr userDrawn="1"/>
        </p:nvCxnSpPr>
        <p:spPr>
          <a:xfrm>
            <a:off x="3826603" y="2250282"/>
            <a:ext cx="0" cy="2430304"/>
          </a:xfrm>
          <a:prstGeom prst="line">
            <a:avLst/>
          </a:prstGeom>
          <a:ln w="127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AA6120B1-CE31-4D51-814C-6BD1571D3DA5}"/>
              </a:ext>
            </a:extLst>
          </p:cNvPr>
          <p:cNvCxnSpPr/>
          <p:nvPr userDrawn="1"/>
        </p:nvCxnSpPr>
        <p:spPr>
          <a:xfrm>
            <a:off x="8288689" y="2250282"/>
            <a:ext cx="0" cy="2430304"/>
          </a:xfrm>
          <a:prstGeom prst="line">
            <a:avLst/>
          </a:prstGeom>
          <a:ln w="127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ssholder for tekst 8">
            <a:extLst>
              <a:ext uri="{FF2B5EF4-FFF2-40B4-BE49-F238E27FC236}">
                <a16:creationId xmlns:a16="http://schemas.microsoft.com/office/drawing/2014/main" id="{2898F64E-8B7F-4EC6-ADCF-0B7D27EBC9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9823" y="2275682"/>
            <a:ext cx="3451981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7" name="Plassholder for tekst 8">
            <a:extLst>
              <a:ext uri="{FF2B5EF4-FFF2-40B4-BE49-F238E27FC236}">
                <a16:creationId xmlns:a16="http://schemas.microsoft.com/office/drawing/2014/main" id="{495B61BA-C7FE-485D-AEB3-3FCA8DD01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95577" y="2275682"/>
            <a:ext cx="2999323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7759349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tekster (mørk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7A322471-DF8C-470F-90B9-E1459BDF79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8A97FE9F-BE81-451A-8483-90A8904A48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23" y="950519"/>
            <a:ext cx="3375220" cy="441176"/>
          </a:xfrm>
          <a:prstGeom prst="rect">
            <a:avLst/>
          </a:prstGeom>
        </p:spPr>
      </p:pic>
      <p:sp>
        <p:nvSpPr>
          <p:cNvPr id="14" name="Plassholder for tekst 8">
            <a:extLst>
              <a:ext uri="{FF2B5EF4-FFF2-40B4-BE49-F238E27FC236}">
                <a16:creationId xmlns:a16="http://schemas.microsoft.com/office/drawing/2014/main" id="{AA5C412B-5F21-4B22-82D7-54E4FBD19B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728" y="2275682"/>
            <a:ext cx="3002990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>
                <a:solidFill>
                  <a:schemeClr val="bg1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7A7207AD-56F2-4C93-8B6C-DDDFDA4167C0}"/>
              </a:ext>
            </a:extLst>
          </p:cNvPr>
          <p:cNvCxnSpPr/>
          <p:nvPr userDrawn="1"/>
        </p:nvCxnSpPr>
        <p:spPr>
          <a:xfrm>
            <a:off x="3826603" y="2250282"/>
            <a:ext cx="0" cy="24303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92BCBA19-8465-44E2-9CE7-FDCB13A6980B}"/>
              </a:ext>
            </a:extLst>
          </p:cNvPr>
          <p:cNvCxnSpPr/>
          <p:nvPr userDrawn="1"/>
        </p:nvCxnSpPr>
        <p:spPr>
          <a:xfrm>
            <a:off x="8288689" y="2250282"/>
            <a:ext cx="0" cy="24303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assholder for tekst 8">
            <a:extLst>
              <a:ext uri="{FF2B5EF4-FFF2-40B4-BE49-F238E27FC236}">
                <a16:creationId xmlns:a16="http://schemas.microsoft.com/office/drawing/2014/main" id="{0169B0DB-742C-4375-B389-C2F0BE8B9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9823" y="2275682"/>
            <a:ext cx="3451981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>
                <a:solidFill>
                  <a:schemeClr val="bg1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1" name="Plassholder for tekst 8">
            <a:extLst>
              <a:ext uri="{FF2B5EF4-FFF2-40B4-BE49-F238E27FC236}">
                <a16:creationId xmlns:a16="http://schemas.microsoft.com/office/drawing/2014/main" id="{3AB97FFC-F3E9-43A9-BE47-DCCC5FA379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95577" y="2275682"/>
            <a:ext cx="2999323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>
                <a:solidFill>
                  <a:schemeClr val="bg1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5573902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tekster (hv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8">
            <a:extLst>
              <a:ext uri="{FF2B5EF4-FFF2-40B4-BE49-F238E27FC236}">
                <a16:creationId xmlns:a16="http://schemas.microsoft.com/office/drawing/2014/main" id="{287C9BCE-BEF2-44DC-9450-5E6591F29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728" y="2275682"/>
            <a:ext cx="2560003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8A97FE9F-BE81-451A-8483-90A8904A48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23" y="950519"/>
            <a:ext cx="3375220" cy="441177"/>
          </a:xfrm>
          <a:prstGeom prst="rect">
            <a:avLst/>
          </a:prstGeom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EAE6D394-5212-40CF-A5C7-4EC4D8A01C3C}"/>
              </a:ext>
            </a:extLst>
          </p:cNvPr>
          <p:cNvCxnSpPr/>
          <p:nvPr userDrawn="1"/>
        </p:nvCxnSpPr>
        <p:spPr>
          <a:xfrm>
            <a:off x="3156000" y="2250282"/>
            <a:ext cx="0" cy="2430304"/>
          </a:xfrm>
          <a:prstGeom prst="line">
            <a:avLst/>
          </a:prstGeom>
          <a:ln w="127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B5CCC361-A4E2-48AA-8E30-515EB00CB0B2}"/>
              </a:ext>
            </a:extLst>
          </p:cNvPr>
          <p:cNvCxnSpPr/>
          <p:nvPr userDrawn="1"/>
        </p:nvCxnSpPr>
        <p:spPr>
          <a:xfrm>
            <a:off x="6099560" y="2250282"/>
            <a:ext cx="0" cy="2430304"/>
          </a:xfrm>
          <a:prstGeom prst="line">
            <a:avLst/>
          </a:prstGeom>
          <a:ln w="127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AA6120B1-CE31-4D51-814C-6BD1571D3DA5}"/>
              </a:ext>
            </a:extLst>
          </p:cNvPr>
          <p:cNvCxnSpPr/>
          <p:nvPr userDrawn="1"/>
        </p:nvCxnSpPr>
        <p:spPr>
          <a:xfrm>
            <a:off x="9043119" y="2250282"/>
            <a:ext cx="0" cy="2430304"/>
          </a:xfrm>
          <a:prstGeom prst="line">
            <a:avLst/>
          </a:prstGeom>
          <a:ln w="127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ssholder for tekst 8">
            <a:extLst>
              <a:ext uri="{FF2B5EF4-FFF2-40B4-BE49-F238E27FC236}">
                <a16:creationId xmlns:a16="http://schemas.microsoft.com/office/drawing/2014/main" id="{2898F64E-8B7F-4EC6-ADCF-0B7D27EBC9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7778" y="2275682"/>
            <a:ext cx="2560003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Plassholder for tekst 8">
            <a:extLst>
              <a:ext uri="{FF2B5EF4-FFF2-40B4-BE49-F238E27FC236}">
                <a16:creationId xmlns:a16="http://schemas.microsoft.com/office/drawing/2014/main" id="{1AF2B724-D071-47DB-BFF3-6D247B0789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1338" y="2275682"/>
            <a:ext cx="2560003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7" name="Plassholder for tekst 8">
            <a:extLst>
              <a:ext uri="{FF2B5EF4-FFF2-40B4-BE49-F238E27FC236}">
                <a16:creationId xmlns:a16="http://schemas.microsoft.com/office/drawing/2014/main" id="{495B61BA-C7FE-485D-AEB3-3FCA8DD01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34897" y="2275682"/>
            <a:ext cx="2560003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9690663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tekster (mørk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7A322471-DF8C-470F-90B9-E1459BDF79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10" name="Plassholder for tekst 8">
            <a:extLst>
              <a:ext uri="{FF2B5EF4-FFF2-40B4-BE49-F238E27FC236}">
                <a16:creationId xmlns:a16="http://schemas.microsoft.com/office/drawing/2014/main" id="{287C9BCE-BEF2-44DC-9450-5E6591F29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728" y="2275682"/>
            <a:ext cx="2560003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>
                <a:solidFill>
                  <a:schemeClr val="bg1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8A97FE9F-BE81-451A-8483-90A8904A48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23" y="950519"/>
            <a:ext cx="3375220" cy="441176"/>
          </a:xfrm>
          <a:prstGeom prst="rect">
            <a:avLst/>
          </a:prstGeom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EAE6D394-5212-40CF-A5C7-4EC4D8A01C3C}"/>
              </a:ext>
            </a:extLst>
          </p:cNvPr>
          <p:cNvCxnSpPr/>
          <p:nvPr userDrawn="1"/>
        </p:nvCxnSpPr>
        <p:spPr>
          <a:xfrm>
            <a:off x="3156000" y="2250282"/>
            <a:ext cx="0" cy="24303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B5CCC361-A4E2-48AA-8E30-515EB00CB0B2}"/>
              </a:ext>
            </a:extLst>
          </p:cNvPr>
          <p:cNvCxnSpPr/>
          <p:nvPr userDrawn="1"/>
        </p:nvCxnSpPr>
        <p:spPr>
          <a:xfrm>
            <a:off x="6099560" y="2250282"/>
            <a:ext cx="0" cy="24303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AA6120B1-CE31-4D51-814C-6BD1571D3DA5}"/>
              </a:ext>
            </a:extLst>
          </p:cNvPr>
          <p:cNvCxnSpPr/>
          <p:nvPr userDrawn="1"/>
        </p:nvCxnSpPr>
        <p:spPr>
          <a:xfrm>
            <a:off x="9043119" y="2250282"/>
            <a:ext cx="0" cy="24303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ssholder for tekst 8">
            <a:extLst>
              <a:ext uri="{FF2B5EF4-FFF2-40B4-BE49-F238E27FC236}">
                <a16:creationId xmlns:a16="http://schemas.microsoft.com/office/drawing/2014/main" id="{2898F64E-8B7F-4EC6-ADCF-0B7D27EBC9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7778" y="2275682"/>
            <a:ext cx="2560003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>
                <a:solidFill>
                  <a:schemeClr val="bg1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Plassholder for tekst 8">
            <a:extLst>
              <a:ext uri="{FF2B5EF4-FFF2-40B4-BE49-F238E27FC236}">
                <a16:creationId xmlns:a16="http://schemas.microsoft.com/office/drawing/2014/main" id="{1AF2B724-D071-47DB-BFF3-6D247B0789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1338" y="2275682"/>
            <a:ext cx="2560003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>
                <a:solidFill>
                  <a:schemeClr val="bg1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7" name="Plassholder for tekst 8">
            <a:extLst>
              <a:ext uri="{FF2B5EF4-FFF2-40B4-BE49-F238E27FC236}">
                <a16:creationId xmlns:a16="http://schemas.microsoft.com/office/drawing/2014/main" id="{495B61BA-C7FE-485D-AEB3-3FCA8DD01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34897" y="2275682"/>
            <a:ext cx="2560003" cy="2404904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299">
                <a:solidFill>
                  <a:schemeClr val="bg1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7231083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(mørk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6C530989-A218-44DA-9880-202328EBBC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1C1750E-2643-47C8-936D-4607BFE54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46" y="2802950"/>
            <a:ext cx="4734308" cy="6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5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(mørk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B6E0B6F-F123-4914-BBE9-0E2AF05653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A91AF3C2-865F-458F-8F41-C0EA239CFE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56" y="801101"/>
            <a:ext cx="2565064" cy="33528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98D4DA4F-2CBD-4D61-BDBA-0C49831676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58" y="743493"/>
            <a:ext cx="5052399" cy="505359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E4C9B63-8B99-45DF-89FC-4A9B5B15B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57" y="1740238"/>
            <a:ext cx="5334744" cy="159274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5798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8636491-274D-4BCC-9D7B-839DD038E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257" y="3733006"/>
            <a:ext cx="5330378" cy="315471"/>
          </a:xfrm>
        </p:spPr>
        <p:txBody>
          <a:bodyPr wrap="square">
            <a:normAutofit/>
          </a:bodyPr>
          <a:lstStyle>
            <a:lvl1pPr marL="0" indent="0" algn="l">
              <a:buNone/>
              <a:defRPr sz="2099">
                <a:solidFill>
                  <a:schemeClr val="bg1"/>
                </a:solidFill>
              </a:defRPr>
            </a:lvl1pPr>
            <a:lvl2pPr marL="457131" indent="0" algn="ctr">
              <a:buNone/>
              <a:defRPr sz="1999"/>
            </a:lvl2pPr>
            <a:lvl3pPr marL="914263" indent="0" algn="ctr">
              <a:buNone/>
              <a:defRPr sz="1799"/>
            </a:lvl3pPr>
            <a:lvl4pPr marL="1371394" indent="0" algn="ctr">
              <a:buNone/>
              <a:defRPr sz="1600"/>
            </a:lvl4pPr>
            <a:lvl5pPr marL="1828525" indent="0" algn="ctr">
              <a:buNone/>
              <a:defRPr sz="1600"/>
            </a:lvl5pPr>
            <a:lvl6pPr marL="2285657" indent="0" algn="ctr">
              <a:buNone/>
              <a:defRPr sz="1600"/>
            </a:lvl6pPr>
            <a:lvl7pPr marL="2742789" indent="0" algn="ctr">
              <a:buNone/>
              <a:defRPr sz="1600"/>
            </a:lvl7pPr>
            <a:lvl8pPr marL="3199920" indent="0" algn="ctr">
              <a:buNone/>
              <a:defRPr sz="1600"/>
            </a:lvl8pPr>
            <a:lvl9pPr marL="3657051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E1904601-30AD-430D-85BF-4E879C272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257" y="5248508"/>
            <a:ext cx="5330378" cy="215443"/>
          </a:xfrm>
        </p:spPr>
        <p:txBody>
          <a:bodyPr wrap="square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noProof="0" dirty="0"/>
              <a:t>Navn Etternavn, stillingstittel Helsedirektoratet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DB41CECB-54C1-4DFF-88AC-5417CD54C13B}"/>
              </a:ext>
            </a:extLst>
          </p:cNvPr>
          <p:cNvSpPr/>
          <p:nvPr userDrawn="1"/>
        </p:nvSpPr>
        <p:spPr>
          <a:xfrm>
            <a:off x="761257" y="3458233"/>
            <a:ext cx="5334744" cy="7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7" tIns="22859" rIns="45717" bIns="2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798"/>
          </a:p>
        </p:txBody>
      </p:sp>
    </p:spTree>
    <p:extLst>
      <p:ext uri="{BB962C8B-B14F-4D97-AF65-F5344CB8AC3E}">
        <p14:creationId xmlns:p14="http://schemas.microsoft.com/office/powerpoint/2010/main" val="6010865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(lys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6C530989-A218-44DA-9880-202328EBBC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1C1750E-2643-47C8-936D-4607BFE54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46" y="2802950"/>
            <a:ext cx="4734308" cy="6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48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(grøn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6C530989-A218-44DA-9880-202328EBBC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1C1750E-2643-47C8-936D-4607BFE54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47" y="2802950"/>
            <a:ext cx="4734306" cy="6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960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(lill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6C530989-A218-44DA-9880-202328EBBC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1C1750E-2643-47C8-936D-4607BFE54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46" y="2802950"/>
            <a:ext cx="4734308" cy="6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353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med nettside (mørk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6C530989-A218-44DA-9880-202328EBBC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75B877F-AA1C-48A2-86EE-7F0E9A7BF8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57" y="2410502"/>
            <a:ext cx="2231286" cy="15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955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d helse Gode liv (mørk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6C530989-A218-44DA-9880-202328EBBC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6F9F67ED-7A72-405B-99F9-E7CDDCD2BF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31" y="1584198"/>
            <a:ext cx="5316069" cy="2147321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45857388-D08B-465A-A7DC-13F17E84ACBD}"/>
              </a:ext>
            </a:extLst>
          </p:cNvPr>
          <p:cNvSpPr txBox="1"/>
          <p:nvPr userDrawn="1"/>
        </p:nvSpPr>
        <p:spPr>
          <a:xfrm>
            <a:off x="761257" y="4356833"/>
            <a:ext cx="7304746" cy="353943"/>
          </a:xfrm>
          <a:prstGeom prst="rect">
            <a:avLst/>
          </a:prstGeom>
          <a:noFill/>
        </p:spPr>
        <p:txBody>
          <a:bodyPr wrap="square" lIns="45717" tIns="22859" rIns="45717" bIns="22859" rtlCol="0">
            <a:spAutoFit/>
          </a:bodyPr>
          <a:lstStyle/>
          <a:p>
            <a:r>
              <a:rPr lang="nb-NO" sz="1999" u="sng">
                <a:solidFill>
                  <a:schemeClr val="bg1"/>
                </a:solidFill>
              </a:rPr>
              <a:t>helsedirektoratet.no</a:t>
            </a:r>
            <a:endParaRPr lang="nb-NO" sz="19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782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d helse Gode liv (hv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6F9F67ED-7A72-405B-99F9-E7CDDCD2BF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31" y="1584198"/>
            <a:ext cx="5316069" cy="2147321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45857388-D08B-465A-A7DC-13F17E84ACBD}"/>
              </a:ext>
            </a:extLst>
          </p:cNvPr>
          <p:cNvSpPr txBox="1"/>
          <p:nvPr userDrawn="1"/>
        </p:nvSpPr>
        <p:spPr>
          <a:xfrm>
            <a:off x="761257" y="4356833"/>
            <a:ext cx="7304746" cy="353943"/>
          </a:xfrm>
          <a:prstGeom prst="rect">
            <a:avLst/>
          </a:prstGeom>
          <a:noFill/>
        </p:spPr>
        <p:txBody>
          <a:bodyPr wrap="square" lIns="45717" tIns="22859" rIns="45717" bIns="22859" rtlCol="0">
            <a:spAutoFit/>
          </a:bodyPr>
          <a:lstStyle/>
          <a:p>
            <a:r>
              <a:rPr lang="nb-NO" sz="1999" u="sng" dirty="0">
                <a:solidFill>
                  <a:schemeClr val="dk2"/>
                </a:solidFill>
              </a:rPr>
              <a:t>helsedirektoratet.no</a:t>
            </a:r>
          </a:p>
        </p:txBody>
      </p:sp>
    </p:spTree>
    <p:extLst>
      <p:ext uri="{BB962C8B-B14F-4D97-AF65-F5344CB8AC3E}">
        <p14:creationId xmlns:p14="http://schemas.microsoft.com/office/powerpoint/2010/main" val="2373202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6EB493B-B141-46A8-9C47-38E4C57E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0C6AF37-3E02-4ADF-8C13-6ACF62C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63740D5-E0C9-4205-BD50-AF57EC91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025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(grøn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B6E0B6F-F123-4914-BBE9-0E2AF05653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A91AF3C2-865F-458F-8F41-C0EA239CFE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56" y="801101"/>
            <a:ext cx="2565064" cy="33528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98D4DA4F-2CBD-4D61-BDBA-0C49831676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58" y="743493"/>
            <a:ext cx="5052399" cy="505359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E4C9B63-8B99-45DF-89FC-4A9B5B15B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57" y="1740238"/>
            <a:ext cx="5334744" cy="159274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5798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8636491-274D-4BCC-9D7B-839DD038E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257" y="3733006"/>
            <a:ext cx="5330378" cy="315471"/>
          </a:xfrm>
        </p:spPr>
        <p:txBody>
          <a:bodyPr wrap="square">
            <a:normAutofit/>
          </a:bodyPr>
          <a:lstStyle>
            <a:lvl1pPr marL="0" indent="0" algn="l">
              <a:buNone/>
              <a:defRPr sz="2099">
                <a:solidFill>
                  <a:schemeClr val="bg1"/>
                </a:solidFill>
              </a:defRPr>
            </a:lvl1pPr>
            <a:lvl2pPr marL="457131" indent="0" algn="ctr">
              <a:buNone/>
              <a:defRPr sz="1999"/>
            </a:lvl2pPr>
            <a:lvl3pPr marL="914263" indent="0" algn="ctr">
              <a:buNone/>
              <a:defRPr sz="1799"/>
            </a:lvl3pPr>
            <a:lvl4pPr marL="1371394" indent="0" algn="ctr">
              <a:buNone/>
              <a:defRPr sz="1600"/>
            </a:lvl4pPr>
            <a:lvl5pPr marL="1828525" indent="0" algn="ctr">
              <a:buNone/>
              <a:defRPr sz="1600"/>
            </a:lvl5pPr>
            <a:lvl6pPr marL="2285657" indent="0" algn="ctr">
              <a:buNone/>
              <a:defRPr sz="1600"/>
            </a:lvl6pPr>
            <a:lvl7pPr marL="2742789" indent="0" algn="ctr">
              <a:buNone/>
              <a:defRPr sz="1600"/>
            </a:lvl7pPr>
            <a:lvl8pPr marL="3199920" indent="0" algn="ctr">
              <a:buNone/>
              <a:defRPr sz="1600"/>
            </a:lvl8pPr>
            <a:lvl9pPr marL="3657051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E1904601-30AD-430D-85BF-4E879C272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257" y="5248508"/>
            <a:ext cx="5330378" cy="215443"/>
          </a:xfrm>
        </p:spPr>
        <p:txBody>
          <a:bodyPr wrap="square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noProof="0" dirty="0"/>
              <a:t>Navn Etternavn, stillingstittel Helsedirektoratet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42AE60F-ED9B-4EAC-A6F5-7B46A39B9711}"/>
              </a:ext>
            </a:extLst>
          </p:cNvPr>
          <p:cNvSpPr/>
          <p:nvPr userDrawn="1"/>
        </p:nvSpPr>
        <p:spPr>
          <a:xfrm>
            <a:off x="761257" y="3458233"/>
            <a:ext cx="5334744" cy="7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7" tIns="22859" rIns="45717" bIns="2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798"/>
          </a:p>
        </p:txBody>
      </p:sp>
    </p:spTree>
    <p:extLst>
      <p:ext uri="{BB962C8B-B14F-4D97-AF65-F5344CB8AC3E}">
        <p14:creationId xmlns:p14="http://schemas.microsoft.com/office/powerpoint/2010/main" val="317224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(lill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B6E0B6F-F123-4914-BBE9-0E2AF05653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 dirty="0">
              <a:solidFill>
                <a:schemeClr val="bg1"/>
              </a:solidFill>
            </a:endParaRP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A91AF3C2-865F-458F-8F41-C0EA239CFE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56" y="801101"/>
            <a:ext cx="2565064" cy="33528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98D4DA4F-2CBD-4D61-BDBA-0C49831676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58" y="743493"/>
            <a:ext cx="5052399" cy="505359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E4C9B63-8B99-45DF-89FC-4A9B5B15B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57" y="1740238"/>
            <a:ext cx="5334744" cy="159274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5798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8636491-274D-4BCC-9D7B-839DD038E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257" y="3733006"/>
            <a:ext cx="5330378" cy="315471"/>
          </a:xfrm>
        </p:spPr>
        <p:txBody>
          <a:bodyPr wrap="square">
            <a:normAutofit/>
          </a:bodyPr>
          <a:lstStyle>
            <a:lvl1pPr marL="0" indent="0" algn="l">
              <a:buNone/>
              <a:defRPr sz="2099">
                <a:solidFill>
                  <a:schemeClr val="bg1"/>
                </a:solidFill>
              </a:defRPr>
            </a:lvl1pPr>
            <a:lvl2pPr marL="457131" indent="0" algn="ctr">
              <a:buNone/>
              <a:defRPr sz="1999"/>
            </a:lvl2pPr>
            <a:lvl3pPr marL="914263" indent="0" algn="ctr">
              <a:buNone/>
              <a:defRPr sz="1799"/>
            </a:lvl3pPr>
            <a:lvl4pPr marL="1371394" indent="0" algn="ctr">
              <a:buNone/>
              <a:defRPr sz="1600"/>
            </a:lvl4pPr>
            <a:lvl5pPr marL="1828525" indent="0" algn="ctr">
              <a:buNone/>
              <a:defRPr sz="1600"/>
            </a:lvl5pPr>
            <a:lvl6pPr marL="2285657" indent="0" algn="ctr">
              <a:buNone/>
              <a:defRPr sz="1600"/>
            </a:lvl6pPr>
            <a:lvl7pPr marL="2742789" indent="0" algn="ctr">
              <a:buNone/>
              <a:defRPr sz="1600"/>
            </a:lvl7pPr>
            <a:lvl8pPr marL="3199920" indent="0" algn="ctr">
              <a:buNone/>
              <a:defRPr sz="1600"/>
            </a:lvl8pPr>
            <a:lvl9pPr marL="3657051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E1904601-30AD-430D-85BF-4E879C272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257" y="5248508"/>
            <a:ext cx="5330378" cy="215443"/>
          </a:xfrm>
        </p:spPr>
        <p:txBody>
          <a:bodyPr wrap="square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noProof="0" dirty="0"/>
              <a:t>Navn Etternavn, stillingstittel Helsedirektoratet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2EBB68E-D81F-4673-92C0-1797C8A4D118}"/>
              </a:ext>
            </a:extLst>
          </p:cNvPr>
          <p:cNvSpPr/>
          <p:nvPr userDrawn="1"/>
        </p:nvSpPr>
        <p:spPr>
          <a:xfrm>
            <a:off x="761257" y="3458233"/>
            <a:ext cx="5334744" cy="7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7" tIns="22859" rIns="45717" bIns="2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798"/>
          </a:p>
        </p:txBody>
      </p:sp>
    </p:spTree>
    <p:extLst>
      <p:ext uri="{BB962C8B-B14F-4D97-AF65-F5344CB8AC3E}">
        <p14:creationId xmlns:p14="http://schemas.microsoft.com/office/powerpoint/2010/main" val="316194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tel (mørk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5375F8A1-C8DD-4783-AC2A-C0745F743FB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F08492A-D701-42A2-A533-E5061D93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6" y="1011043"/>
            <a:ext cx="10663932" cy="159274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798">
                <a:solidFill>
                  <a:schemeClr val="l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A138385-F9D2-4EA0-84F6-C50764BA9233}"/>
              </a:ext>
            </a:extLst>
          </p:cNvPr>
          <p:cNvSpPr/>
          <p:nvPr userDrawn="1"/>
        </p:nvSpPr>
        <p:spPr>
          <a:xfrm>
            <a:off x="761256" y="2736342"/>
            <a:ext cx="1719327" cy="72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7" tIns="22859" rIns="45717" bIns="2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798"/>
          </a:p>
        </p:txBody>
      </p:sp>
    </p:spTree>
    <p:extLst>
      <p:ext uri="{BB962C8B-B14F-4D97-AF65-F5344CB8AC3E}">
        <p14:creationId xmlns:p14="http://schemas.microsoft.com/office/powerpoint/2010/main" val="268012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tel (lys bl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5375F8A1-C8DD-4783-AC2A-C0745F743FB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chemeClr val="bg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F08492A-D701-42A2-A533-E5061D93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6" y="1011043"/>
            <a:ext cx="10663932" cy="159274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798">
                <a:solidFill>
                  <a:schemeClr val="l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A138385-F9D2-4EA0-84F6-C50764BA9233}"/>
              </a:ext>
            </a:extLst>
          </p:cNvPr>
          <p:cNvSpPr/>
          <p:nvPr userDrawn="1"/>
        </p:nvSpPr>
        <p:spPr>
          <a:xfrm>
            <a:off x="761256" y="2736342"/>
            <a:ext cx="1719327" cy="72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7" tIns="22859" rIns="45717" bIns="2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798"/>
          </a:p>
        </p:txBody>
      </p:sp>
    </p:spTree>
    <p:extLst>
      <p:ext uri="{BB962C8B-B14F-4D97-AF65-F5344CB8AC3E}">
        <p14:creationId xmlns:p14="http://schemas.microsoft.com/office/powerpoint/2010/main" val="210021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tel (grøn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5375F8A1-C8DD-4783-AC2A-C0745F743FB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" tIns="22859" rIns="45717" bIns="22859" rtlCol="0" anchor="ctr"/>
          <a:lstStyle/>
          <a:p>
            <a:pPr algn="ctr"/>
            <a:endParaRPr lang="nb-NO" sz="1798">
              <a:solidFill>
                <a:srgbClr val="202020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F08492A-D701-42A2-A533-E5061D93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6" y="1011043"/>
            <a:ext cx="10663932" cy="159274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798">
                <a:solidFill>
                  <a:srgbClr val="202020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n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A138385-F9D2-4EA0-84F6-C50764BA9233}"/>
              </a:ext>
            </a:extLst>
          </p:cNvPr>
          <p:cNvSpPr/>
          <p:nvPr userDrawn="1"/>
        </p:nvSpPr>
        <p:spPr>
          <a:xfrm>
            <a:off x="761256" y="2736342"/>
            <a:ext cx="1719327" cy="7201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7" tIns="22859" rIns="45717" bIns="228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798">
              <a:solidFill>
                <a:srgbClr val="202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6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5749669-6931-4C6E-B152-F25A1F21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6" y="315913"/>
            <a:ext cx="10663932" cy="115751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FC510D1-D451-4A9F-8D9E-451907F84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256" y="1917700"/>
            <a:ext cx="10663932" cy="442410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1C366B4-B3AC-46B9-9CB1-13C84BBCF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45914" y="6455688"/>
            <a:ext cx="900172" cy="10769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00">
                <a:solidFill>
                  <a:srgbClr val="202020"/>
                </a:solidFill>
              </a:defRPr>
            </a:lvl1pPr>
          </a:lstStyle>
          <a:p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85FB4B-C816-4D4C-8D18-CE3B83BED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256" y="6455688"/>
            <a:ext cx="900172" cy="10769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00">
                <a:solidFill>
                  <a:srgbClr val="202020"/>
                </a:solidFill>
              </a:defRPr>
            </a:lvl1pPr>
          </a:lstStyle>
          <a:p>
            <a:r>
              <a:rPr lang="nn-NO"/>
              <a:t>Helsedirektoratet</a:t>
            </a:r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D928A03-7079-441D-9969-C152566BE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0572" y="6485065"/>
            <a:ext cx="900172" cy="10769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>
                <a:solidFill>
                  <a:srgbClr val="202020"/>
                </a:solidFill>
              </a:defRPr>
            </a:lvl1pPr>
          </a:lstStyle>
          <a:p>
            <a:fld id="{1670A82E-6091-4B79-BDC9-9FEC8E0D8D32}" type="slidenum">
              <a:rPr lang="nn-NO" smtClean="0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09446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60" r:id="rId4"/>
    <p:sldLayoutId id="2147483662" r:id="rId5"/>
    <p:sldLayoutId id="2147483663" r:id="rId6"/>
    <p:sldLayoutId id="2147483677" r:id="rId7"/>
    <p:sldLayoutId id="2147483678" r:id="rId8"/>
    <p:sldLayoutId id="2147483679" r:id="rId9"/>
    <p:sldLayoutId id="2147483680" r:id="rId10"/>
    <p:sldLayoutId id="2147483650" r:id="rId11"/>
    <p:sldLayoutId id="2147483652" r:id="rId12"/>
    <p:sldLayoutId id="2147483674" r:id="rId13"/>
    <p:sldLayoutId id="2147483694" r:id="rId14"/>
    <p:sldLayoutId id="2147483654" r:id="rId15"/>
    <p:sldLayoutId id="2147483675" r:id="rId16"/>
    <p:sldLayoutId id="2147483676" r:id="rId17"/>
    <p:sldLayoutId id="2147483691" r:id="rId18"/>
    <p:sldLayoutId id="2147483668" r:id="rId19"/>
    <p:sldLayoutId id="2147483695" r:id="rId20"/>
    <p:sldLayoutId id="2147483696" r:id="rId21"/>
    <p:sldLayoutId id="2147483697" r:id="rId22"/>
    <p:sldLayoutId id="2147483698" r:id="rId23"/>
    <p:sldLayoutId id="2147483669" r:id="rId24"/>
    <p:sldLayoutId id="2147483699" r:id="rId25"/>
    <p:sldLayoutId id="2147483670" r:id="rId26"/>
    <p:sldLayoutId id="2147483671" r:id="rId27"/>
    <p:sldLayoutId id="2147483672" r:id="rId28"/>
    <p:sldLayoutId id="2147483673" r:id="rId29"/>
    <p:sldLayoutId id="2147483681" r:id="rId30"/>
    <p:sldLayoutId id="2147483682" r:id="rId31"/>
    <p:sldLayoutId id="2147483683" r:id="rId32"/>
    <p:sldLayoutId id="2147483651" r:id="rId33"/>
    <p:sldLayoutId id="2147483667" r:id="rId34"/>
    <p:sldLayoutId id="2147483692" r:id="rId35"/>
    <p:sldLayoutId id="2147483693" r:id="rId36"/>
    <p:sldLayoutId id="2147483665" r:id="rId37"/>
    <p:sldLayoutId id="2147483666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55" r:id="rId46"/>
  </p:sldLayoutIdLst>
  <p:hf hdr="0" dt="0"/>
  <p:txStyles>
    <p:titleStyle>
      <a:lvl1pPr algn="l" defTabSz="914263" rtl="0" eaLnBrk="1" latinLnBrk="0" hangingPunct="1">
        <a:lnSpc>
          <a:spcPct val="100000"/>
        </a:lnSpc>
        <a:spcBef>
          <a:spcPts val="0"/>
        </a:spcBef>
        <a:buNone/>
        <a:defRPr sz="3499" b="1" kern="1200">
          <a:solidFill>
            <a:srgbClr val="202020"/>
          </a:solidFill>
          <a:latin typeface="+mj-lt"/>
          <a:ea typeface="+mj-ea"/>
          <a:cs typeface="+mj-cs"/>
        </a:defRPr>
      </a:lvl1pPr>
    </p:titleStyle>
    <p:bodyStyle>
      <a:lvl1pPr marL="179982" indent="-179982" algn="l" defTabSz="91426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99" kern="1200">
          <a:solidFill>
            <a:srgbClr val="202020"/>
          </a:solidFill>
          <a:latin typeface="+mn-lt"/>
          <a:ea typeface="+mn-ea"/>
          <a:cs typeface="+mn-cs"/>
        </a:defRPr>
      </a:lvl1pPr>
      <a:lvl2pPr marL="359964" indent="-179982" algn="l" defTabSz="91426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999" kern="1200">
          <a:solidFill>
            <a:srgbClr val="202020"/>
          </a:solidFill>
          <a:latin typeface="+mn-lt"/>
          <a:ea typeface="+mn-ea"/>
          <a:cs typeface="+mn-cs"/>
        </a:defRPr>
      </a:lvl2pPr>
      <a:lvl3pPr marL="539946" indent="-179982" algn="l" defTabSz="91426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799" kern="1200">
          <a:solidFill>
            <a:srgbClr val="202020"/>
          </a:solidFill>
          <a:latin typeface="+mn-lt"/>
          <a:ea typeface="+mn-ea"/>
          <a:cs typeface="+mn-cs"/>
        </a:defRPr>
      </a:lvl3pPr>
      <a:lvl4pPr marL="719928" indent="-179982" algn="l" defTabSz="91426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rgbClr val="202020"/>
          </a:solidFill>
          <a:latin typeface="+mn-lt"/>
          <a:ea typeface="+mn-ea"/>
          <a:cs typeface="+mn-cs"/>
        </a:defRPr>
      </a:lvl4pPr>
      <a:lvl5pPr marL="899910" indent="-179982" algn="l" defTabSz="91426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rgbClr val="202020"/>
          </a:solidFill>
          <a:latin typeface="+mn-lt"/>
          <a:ea typeface="+mn-ea"/>
          <a:cs typeface="+mn-cs"/>
        </a:defRPr>
      </a:lvl5pPr>
      <a:lvl6pPr marL="2514223" indent="-228565" algn="l" defTabSz="9142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4" indent="-228565" algn="l" defTabSz="9142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5" indent="-228565" algn="l" defTabSz="9142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5" algn="l" defTabSz="9142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2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4" algn="l" defTabSz="9142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5" algn="l" defTabSz="9142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7" algn="l" defTabSz="9142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9" userDrawn="1">
          <p15:clr>
            <a:srgbClr val="F26B43"/>
          </p15:clr>
        </p15:guide>
        <p15:guide id="2" pos="8635" userDrawn="1">
          <p15:clr>
            <a:srgbClr val="F26B43"/>
          </p15:clr>
        </p15:guide>
        <p15:guide id="3" pos="959" userDrawn="1">
          <p15:clr>
            <a:srgbClr val="F26B43"/>
          </p15:clr>
        </p15:guide>
        <p15:guide id="4" pos="2882" userDrawn="1">
          <p15:clr>
            <a:srgbClr val="F26B43"/>
          </p15:clr>
        </p15:guide>
        <p15:guide id="5" pos="6712" userDrawn="1">
          <p15:clr>
            <a:srgbClr val="F26B43"/>
          </p15:clr>
        </p15:guide>
        <p15:guide id="6" pos="5750" userDrawn="1">
          <p15:clr>
            <a:srgbClr val="F26B43"/>
          </p15:clr>
        </p15:guide>
        <p15:guide id="7" pos="4790" userDrawn="1">
          <p15:clr>
            <a:srgbClr val="F26B43"/>
          </p15:clr>
        </p15:guide>
        <p15:guide id="8" pos="3844" userDrawn="1">
          <p15:clr>
            <a:srgbClr val="F26B43"/>
          </p15:clr>
        </p15:guide>
        <p15:guide id="9" pos="1919" userDrawn="1">
          <p15:clr>
            <a:srgbClr val="F26B43"/>
          </p15:clr>
        </p15:guide>
        <p15:guide id="10" pos="9597" userDrawn="1">
          <p15:clr>
            <a:srgbClr val="F26B43"/>
          </p15:clr>
        </p15:guide>
        <p15:guide id="11" pos="10580" userDrawn="1">
          <p15:clr>
            <a:srgbClr val="F26B43"/>
          </p15:clr>
        </p15:guide>
        <p15:guide id="12" pos="11519" userDrawn="1">
          <p15:clr>
            <a:srgbClr val="F26B43"/>
          </p15:clr>
        </p15:guide>
        <p15:guide id="13" pos="12467" userDrawn="1">
          <p15:clr>
            <a:srgbClr val="F26B43"/>
          </p15:clr>
        </p15:guide>
        <p15:guide id="14" pos="13427" userDrawn="1">
          <p15:clr>
            <a:srgbClr val="F26B43"/>
          </p15:clr>
        </p15:guide>
        <p15:guide id="15" pos="14954" userDrawn="1">
          <p15:clr>
            <a:srgbClr val="F26B43"/>
          </p15:clr>
        </p15:guide>
        <p15:guide id="16" orient="horz" pos="8238" userDrawn="1">
          <p15:clr>
            <a:srgbClr val="F26B43"/>
          </p15:clr>
        </p15:guide>
        <p15:guide id="17" pos="399" userDrawn="1">
          <p15:clr>
            <a:srgbClr val="F26B43"/>
          </p15:clr>
        </p15:guide>
        <p15:guide id="18" pos="7672" userDrawn="1">
          <p15:clr>
            <a:srgbClr val="F26B43"/>
          </p15:clr>
        </p15:guide>
        <p15:guide id="19" pos="143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0209CF-1EB8-45C9-A52A-46CD1DEB0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58" y="1740287"/>
            <a:ext cx="5334744" cy="1592697"/>
          </a:xfrm>
        </p:spPr>
        <p:txBody>
          <a:bodyPr>
            <a:noAutofit/>
          </a:bodyPr>
          <a:lstStyle/>
          <a:p>
            <a:r>
              <a:rPr lang="nb-NO" sz="4000" dirty="0"/>
              <a:t>MS FHIR Server hos HDIR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113E26A-31CE-4F69-8B81-9090F7684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FHIR fagforum, 1. September 2021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087E867-F009-417E-87A7-398A3B9CC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Magnar Wium</a:t>
            </a:r>
          </a:p>
        </p:txBody>
      </p:sp>
    </p:spTree>
    <p:extLst>
      <p:ext uri="{BB962C8B-B14F-4D97-AF65-F5344CB8AC3E}">
        <p14:creationId xmlns:p14="http://schemas.microsoft.com/office/powerpoint/2010/main" val="47414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441992-E6AD-49E4-9906-A60DA0D9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241BCA-D5BF-4458-B56C-58B22649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DC1A20A-865F-4239-AF0D-48E17F4E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2BCF90B-D98E-48B4-AEE2-D03394D3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10</a:t>
            </a:fld>
            <a:endParaRPr lang="nn-NO"/>
          </a:p>
        </p:txBody>
      </p:sp>
      <p:pic>
        <p:nvPicPr>
          <p:cNvPr id="2050" name="Picture 2" descr="Change feed design patterns in Azure Cosmos DB | Microsoft Docs">
            <a:extLst>
              <a:ext uri="{FF2B5EF4-FFF2-40B4-BE49-F238E27FC236}">
                <a16:creationId xmlns:a16="http://schemas.microsoft.com/office/drawing/2014/main" id="{00FB3EC5-4911-4715-8355-C257B856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8100"/>
            <a:ext cx="1143952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55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1E2D3C-B32B-4F0A-867B-DFA15562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MS FHIR Server + Cosmos Db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8A4715-9C60-47B0-9A3F-88A17151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56" y="1917700"/>
            <a:ext cx="8918321" cy="4424107"/>
          </a:xfrm>
        </p:spPr>
        <p:txBody>
          <a:bodyPr>
            <a:normAutofit/>
          </a:bodyPr>
          <a:lstStyle/>
          <a:p>
            <a:r>
              <a:rPr lang="nb-NO" dirty="0"/>
              <a:t>Alle FHIR-ressurser i en container</a:t>
            </a:r>
          </a:p>
          <a:p>
            <a:r>
              <a:rPr lang="nb-NO" dirty="0"/>
              <a:t>Syntetisk ressurs-id er partisjonsnøkkel </a:t>
            </a:r>
          </a:p>
          <a:p>
            <a:r>
              <a:rPr lang="nb-NO" dirty="0"/>
              <a:t>Effektivt søk er løst gjennom «Meta»-modell </a:t>
            </a:r>
          </a:p>
          <a:p>
            <a:pPr lvl="1"/>
            <a:r>
              <a:rPr lang="nb-NO" dirty="0"/>
              <a:t>Dokument med promoterte felter som peker </a:t>
            </a:r>
            <a:r>
              <a:rPr lang="nb-NO" dirty="0" err="1"/>
              <a:t>rådokument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Søke parametere som egne dokumenter </a:t>
            </a:r>
          </a:p>
          <a:p>
            <a:pPr lvl="1"/>
            <a:r>
              <a:rPr lang="nb-NO" dirty="0"/>
              <a:t>Nye parametere krever at alle </a:t>
            </a:r>
            <a:r>
              <a:rPr lang="nb-NO" dirty="0" err="1"/>
              <a:t>meta</a:t>
            </a:r>
            <a:r>
              <a:rPr lang="nb-NO" dirty="0"/>
              <a:t>-dokumenter blir oppdatert</a:t>
            </a:r>
          </a:p>
          <a:p>
            <a:r>
              <a:rPr lang="nb-NO" dirty="0"/>
              <a:t>Transaksjoner ikke støttet </a:t>
            </a:r>
          </a:p>
          <a:p>
            <a:pPr lvl="1"/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0B1D771-BC5C-42C8-A9CB-F32AA19A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3A90B54-F588-4976-8168-3D6FAD2B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11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6746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6D25C63-58E6-472F-97F5-59AA7776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4A76AC7-880C-46EE-AD41-25B5E36B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12</a:t>
            </a:fld>
            <a:endParaRPr lang="nn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D9E93470-1FED-408B-A57A-E463D73D2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81"/>
            <a:ext cx="12192000" cy="6083238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32454EA9-6B2E-4693-9E96-86B808317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81"/>
            <a:ext cx="12192000" cy="60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7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495491-A6A6-4DA0-ADD4-42FEE463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Erfaringer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8CC55B-B570-450A-9819-4E9D582D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FHIR Server var et godt valg </a:t>
            </a:r>
          </a:p>
          <a:p>
            <a:pPr lvl="1"/>
            <a:r>
              <a:rPr lang="nb-NO" dirty="0"/>
              <a:t>Hadde aldri kommet i mål uten</a:t>
            </a:r>
          </a:p>
          <a:p>
            <a:pPr lvl="1"/>
            <a:r>
              <a:rPr lang="nb-NO" dirty="0"/>
              <a:t>Godt «produkt» </a:t>
            </a:r>
          </a:p>
          <a:p>
            <a:pPr lvl="1"/>
            <a:r>
              <a:rPr lang="nb-NO" dirty="0" err="1"/>
              <a:t>Community</a:t>
            </a:r>
            <a:r>
              <a:rPr lang="nb-NO" dirty="0"/>
              <a:t> som lytter til våre tilbakemeldinger</a:t>
            </a:r>
          </a:p>
          <a:p>
            <a:r>
              <a:rPr lang="nb-NO" dirty="0"/>
              <a:t>“Proxy”-</a:t>
            </a:r>
            <a:r>
              <a:rPr lang="nb-NO" dirty="0" err="1"/>
              <a:t>pattern</a:t>
            </a:r>
            <a:r>
              <a:rPr lang="nb-NO" dirty="0"/>
              <a:t> gav oss fleksibiliteten vi trenger </a:t>
            </a:r>
          </a:p>
          <a:p>
            <a:pPr lvl="1"/>
            <a:r>
              <a:rPr lang="nb-NO" dirty="0"/>
              <a:t>Suksessfaktor at vi splittet</a:t>
            </a:r>
          </a:p>
          <a:p>
            <a:r>
              <a:rPr lang="nb-NO" dirty="0" err="1"/>
              <a:t>Fagsystmer</a:t>
            </a:r>
            <a:r>
              <a:rPr lang="nb-NO" dirty="0"/>
              <a:t> kobler seg på i god takt </a:t>
            </a:r>
          </a:p>
          <a:p>
            <a:r>
              <a:rPr lang="nb-NO" dirty="0"/>
              <a:t>Malen for infrastrukturen vi har satt opp i </a:t>
            </a:r>
            <a:r>
              <a:rPr lang="nb-NO" dirty="0" err="1"/>
              <a:t>Azure</a:t>
            </a:r>
            <a:r>
              <a:rPr lang="nb-NO" dirty="0"/>
              <a:t> brukes nå av flere løsninger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768C4D0-BAA1-48FC-97C0-CDF5DA39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86F64A5-BCC2-438E-B4DD-32D8D9E3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13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60179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495491-A6A6-4DA0-ADD4-42FEE463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Erfaringer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8CC55B-B570-450A-9819-4E9D582D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dirty="0"/>
          </a:p>
          <a:p>
            <a:r>
              <a:rPr lang="nb-NO" dirty="0"/>
              <a:t>Validering fra start </a:t>
            </a:r>
          </a:p>
          <a:p>
            <a:r>
              <a:rPr lang="nb-NO" dirty="0"/>
              <a:t>Søk er dyrt </a:t>
            </a:r>
          </a:p>
          <a:p>
            <a:pPr lvl="1"/>
            <a:r>
              <a:rPr lang="nb-NO" dirty="0"/>
              <a:t>Whitelist av endepunkter og parametere vi tiltaler </a:t>
            </a:r>
          </a:p>
          <a:p>
            <a:r>
              <a:rPr lang="nb-NO" dirty="0"/>
              <a:t>Størrelsen vokser og ytelsen blir dårligere</a:t>
            </a:r>
          </a:p>
          <a:p>
            <a:pPr lvl="1"/>
            <a:r>
              <a:rPr lang="nb-NO" dirty="0"/>
              <a:t>Vi må finne en løsning for dette </a:t>
            </a:r>
          </a:p>
          <a:p>
            <a:r>
              <a:rPr lang="nb-NO" dirty="0"/>
              <a:t>Vår implementasjon av hendelser krever stadige kodeendringer</a:t>
            </a:r>
          </a:p>
          <a:p>
            <a:r>
              <a:rPr lang="nb-NO" dirty="0"/>
              <a:t>Mye ekstra kode for håndtering offisielle ider </a:t>
            </a:r>
          </a:p>
          <a:p>
            <a:r>
              <a:rPr lang="nb-NO" dirty="0"/>
              <a:t>Søk blir dyrt, vi må passe på hva vi åpner opp for</a:t>
            </a:r>
          </a:p>
          <a:p>
            <a:pPr lvl="1"/>
            <a:r>
              <a:rPr lang="nb-NO" dirty="0"/>
              <a:t>Whitelist</a:t>
            </a:r>
          </a:p>
          <a:p>
            <a:r>
              <a:rPr lang="nb-NO" dirty="0"/>
              <a:t>Rapportering og innsikt er ikke trivielt </a:t>
            </a:r>
          </a:p>
          <a:p>
            <a:r>
              <a:rPr lang="nb-NO" dirty="0"/>
              <a:t>Kort sagt; Vi tror at SQL Server hadde vært et bedre DBMS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768C4D0-BAA1-48FC-97C0-CDF5DA39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86F64A5-BCC2-438E-B4DD-32D8D9E3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14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4920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 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3B051A21-AF6F-4FE4-9F62-697D5225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657B4FCF-6F5E-4A69-A5A0-DBB55D17AD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A68D469-0B5A-4984-AA40-5B3E45C34009}"/>
              </a:ext>
            </a:extLst>
          </p:cNvPr>
          <p:cNvSpPr txBox="1">
            <a:spLocks/>
          </p:cNvSpPr>
          <p:nvPr/>
        </p:nvSpPr>
        <p:spPr>
          <a:xfrm>
            <a:off x="4153389" y="969746"/>
            <a:ext cx="10663932" cy="442410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26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99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1pPr>
            <a:lvl2pPr marL="359964" indent="-179982" algn="l" defTabSz="91426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2pPr>
            <a:lvl3pPr marL="539946" indent="-179982" algn="l" defTabSz="91426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3pPr>
            <a:lvl4pPr marL="719928" indent="-179982" algn="l" defTabSz="91426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4pPr>
            <a:lvl5pPr marL="899910" indent="-179982" algn="l" defTabSz="91426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02020"/>
                </a:solidFill>
                <a:latin typeface="+mn-lt"/>
                <a:ea typeface="+mn-ea"/>
                <a:cs typeface="+mn-cs"/>
              </a:defRPr>
            </a:lvl5pPr>
            <a:lvl6pPr marL="2514223" indent="-228565" algn="l" defTabSz="9142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54" indent="-228565" algn="l" defTabSz="9142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85" indent="-228565" algn="l" defTabSz="9142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17" indent="-228565" algn="l" defTabSz="9142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Bakgrunn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Krav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Bakgrunn valg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MS FHIR Server / Cosmos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Løsning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Erfaringer</a:t>
            </a:r>
          </a:p>
          <a:p>
            <a:pPr marL="342900" indent="-342900"/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16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AE531D-D2B9-43CD-B5E4-C4EC7BAC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56" y="0"/>
            <a:ext cx="17967015" cy="1514213"/>
          </a:xfrm>
        </p:spPr>
        <p:txBody>
          <a:bodyPr/>
          <a:lstStyle/>
          <a:p>
            <a:r>
              <a:rPr lang="nb-NO" dirty="0"/>
              <a:t>Bakgrunn - HDIR/</a:t>
            </a:r>
            <a:r>
              <a:rPr lang="nb-NO" dirty="0" err="1"/>
              <a:t>Helfo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08EC5A-51F6-43C0-9EF9-05F3753B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56" y="1917700"/>
            <a:ext cx="5548104" cy="4424107"/>
          </a:xfrm>
        </p:spPr>
        <p:txBody>
          <a:bodyPr/>
          <a:lstStyle/>
          <a:p>
            <a:r>
              <a:rPr lang="nb-NO" dirty="0"/>
              <a:t>Mange interne kontaktregistre</a:t>
            </a:r>
          </a:p>
          <a:p>
            <a:r>
              <a:rPr lang="nb-NO" dirty="0"/>
              <a:t>«Hopping» mellom systemer</a:t>
            </a:r>
          </a:p>
          <a:p>
            <a:r>
              <a:rPr lang="nb-NO" dirty="0"/>
              <a:t>Stor grad av fritekstføring</a:t>
            </a:r>
          </a:p>
          <a:p>
            <a:pPr lvl="1"/>
            <a:r>
              <a:rPr lang="nb-NO" dirty="0"/>
              <a:t>Dårlig datakvalitet  </a:t>
            </a:r>
          </a:p>
          <a:p>
            <a:r>
              <a:rPr lang="nb-NO" dirty="0"/>
              <a:t>Unødig punsjing for </a:t>
            </a:r>
            <a:r>
              <a:rPr lang="nb-NO" dirty="0" err="1"/>
              <a:t>Helfo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373B153-122D-46B9-BF1F-566DEEAB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9E335AD-5B3B-4FA4-98B4-FE97716C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3</a:t>
            </a:fld>
            <a:endParaRPr lang="nn-N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70B3B4-C409-4589-827D-BCB681B0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601" y="2179636"/>
            <a:ext cx="3145427" cy="31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87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FCE35C-2720-4B6B-96B7-9B8021CE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Funksjonelle «epos»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9C30FE-2A42-42D8-9233-48C2842B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Administrasjon av helsepersonell som har refusjonsrett fra </a:t>
            </a:r>
            <a:r>
              <a:rPr lang="nb-NO" dirty="0" err="1"/>
              <a:t>Helfo</a:t>
            </a:r>
            <a:r>
              <a:rPr lang="nb-NO" dirty="0"/>
              <a:t>.</a:t>
            </a:r>
          </a:p>
          <a:p>
            <a:r>
              <a:rPr lang="nb-NO" dirty="0"/>
              <a:t>Administrasjon av virksomheter som har refusjonsrett fra </a:t>
            </a:r>
            <a:r>
              <a:rPr lang="nb-NO" dirty="0" err="1"/>
              <a:t>Helfo</a:t>
            </a:r>
            <a:r>
              <a:rPr lang="nb-NO" dirty="0"/>
              <a:t>.</a:t>
            </a:r>
          </a:p>
          <a:p>
            <a:r>
              <a:rPr lang="nb-NO" dirty="0"/>
              <a:t>Kontaktregister for privatpersoner for </a:t>
            </a:r>
            <a:r>
              <a:rPr lang="nb-NO" dirty="0" err="1"/>
              <a:t>Helfos</a:t>
            </a:r>
            <a:r>
              <a:rPr lang="nb-NO" dirty="0"/>
              <a:t> fagsystemer (og </a:t>
            </a:r>
            <a:r>
              <a:rPr lang="nb-NO" dirty="0" err="1"/>
              <a:t>hdir</a:t>
            </a:r>
            <a:r>
              <a:rPr lang="nb-NO" dirty="0"/>
              <a:t> generelt).</a:t>
            </a:r>
          </a:p>
          <a:p>
            <a:r>
              <a:rPr lang="nb-NO" dirty="0"/>
              <a:t>Kontaktregister for organisasjoner for </a:t>
            </a:r>
            <a:r>
              <a:rPr lang="nb-NO" dirty="0" err="1"/>
              <a:t>Helfos</a:t>
            </a:r>
            <a:r>
              <a:rPr lang="nb-NO" dirty="0"/>
              <a:t> fagsystemer (og </a:t>
            </a:r>
            <a:r>
              <a:rPr lang="nb-NO" dirty="0" err="1"/>
              <a:t>hdir</a:t>
            </a:r>
            <a:r>
              <a:rPr lang="nb-NO" dirty="0"/>
              <a:t> generelt).</a:t>
            </a:r>
          </a:p>
          <a:p>
            <a:r>
              <a:rPr lang="nb-NO" dirty="0"/>
              <a:t>Rollebasert tilgangsstyring for Helseaktørportalen og dennes tjenester.</a:t>
            </a:r>
          </a:p>
          <a:p>
            <a:r>
              <a:rPr lang="nb-NO" dirty="0"/>
              <a:t>Master for personer uten norsk identifikator.</a:t>
            </a:r>
          </a:p>
          <a:p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B9FCD72-5E80-4EED-BDEE-A9A3CB10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651865F-76CE-40C2-9BFC-4270EE5A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08031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308E26-F07B-4BF4-BBDD-1B0D7514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Utvalgte tekniske mål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C04019-3301-4BF8-A4A6-1F2440B7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Krav til bruk av FHIR</a:t>
            </a:r>
          </a:p>
          <a:p>
            <a:r>
              <a:rPr lang="nb-NO" dirty="0" err="1"/>
              <a:t>Hendelsebasert</a:t>
            </a:r>
            <a:r>
              <a:rPr lang="nb-NO" dirty="0"/>
              <a:t> kommunikasjon </a:t>
            </a:r>
          </a:p>
          <a:p>
            <a:r>
              <a:rPr lang="nb-NO" dirty="0"/>
              <a:t>Høy ytelse på søk og oppslag</a:t>
            </a:r>
          </a:p>
          <a:p>
            <a:r>
              <a:rPr lang="nb-NO" dirty="0"/>
              <a:t>Uavhengig av infrastruktur </a:t>
            </a:r>
          </a:p>
          <a:p>
            <a:r>
              <a:rPr lang="nb-NO" dirty="0"/>
              <a:t>«</a:t>
            </a:r>
            <a:r>
              <a:rPr lang="nb-NO" dirty="0" err="1"/>
              <a:t>Multi</a:t>
            </a:r>
            <a:r>
              <a:rPr lang="nb-NO" dirty="0"/>
              <a:t> </a:t>
            </a:r>
            <a:r>
              <a:rPr lang="nb-NO" dirty="0" err="1"/>
              <a:t>tennant</a:t>
            </a:r>
            <a:r>
              <a:rPr lang="nb-NO" dirty="0"/>
              <a:t>» sikkerhetsmodell   </a:t>
            </a:r>
          </a:p>
          <a:p>
            <a:pPr lvl="1"/>
            <a:r>
              <a:rPr lang="nb-NO" dirty="0" err="1"/>
              <a:t>HelseId</a:t>
            </a:r>
            <a:endParaRPr lang="nb-NO" dirty="0"/>
          </a:p>
          <a:p>
            <a:pPr lvl="1"/>
            <a:r>
              <a:rPr lang="nb-NO" dirty="0"/>
              <a:t>NTML(On-</a:t>
            </a:r>
            <a:r>
              <a:rPr lang="nb-NO" dirty="0" err="1"/>
              <a:t>prem</a:t>
            </a:r>
            <a:r>
              <a:rPr lang="nb-NO" dirty="0"/>
              <a:t> AD)</a:t>
            </a:r>
          </a:p>
          <a:p>
            <a:pPr lvl="1"/>
            <a:r>
              <a:rPr lang="nb-NO" dirty="0" err="1"/>
              <a:t>HelseNorge</a:t>
            </a:r>
            <a:endParaRPr lang="nb-NO" dirty="0"/>
          </a:p>
          <a:p>
            <a:r>
              <a:rPr lang="nb-NO" dirty="0"/>
              <a:t>«Bane vei for </a:t>
            </a:r>
            <a:r>
              <a:rPr lang="nb-NO" dirty="0" err="1"/>
              <a:t>HDIR’s</a:t>
            </a:r>
            <a:r>
              <a:rPr lang="nb-NO" dirty="0"/>
              <a:t> skystrategi og personopplysninger i sky</a:t>
            </a:r>
          </a:p>
          <a:p>
            <a:pPr lvl="1"/>
            <a:r>
              <a:rPr lang="nb-NO" dirty="0" err="1"/>
              <a:t>PaaS</a:t>
            </a:r>
            <a:r>
              <a:rPr lang="nb-NO" dirty="0"/>
              <a:t>  </a:t>
            </a:r>
          </a:p>
          <a:p>
            <a:pPr lvl="1"/>
            <a:r>
              <a:rPr lang="nb-NO" dirty="0"/>
              <a:t>Utilgjengelig fra internett</a:t>
            </a:r>
          </a:p>
          <a:p>
            <a:pPr lvl="1"/>
            <a:r>
              <a:rPr lang="nb-NO" dirty="0"/>
              <a:t>Hybrid </a:t>
            </a:r>
          </a:p>
          <a:p>
            <a:pPr lvl="1"/>
            <a:r>
              <a:rPr lang="nb-NO" dirty="0"/>
              <a:t>Tilgangsstyring 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807A9FD-CCCC-4CEE-94F1-4BF813C8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2CB3F8C-DCA7-4C6B-934F-3FFB057E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50540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95BE3B-7B19-416B-903D-7493A64C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Status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19E764-2E4B-4A21-B1C0-B20AC4CB8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Første klienter på løsningen i 2020 </a:t>
            </a:r>
          </a:p>
          <a:p>
            <a:r>
              <a:rPr lang="nb-NO" dirty="0"/>
              <a:t>12 systemer har koblet seg på så </a:t>
            </a:r>
          </a:p>
          <a:p>
            <a:r>
              <a:rPr lang="nb-NO" dirty="0"/>
              <a:t>langt </a:t>
            </a:r>
          </a:p>
          <a:p>
            <a:r>
              <a:rPr lang="nb-NO" dirty="0"/>
              <a:t>Full produksjon med sentrale </a:t>
            </a:r>
          </a:p>
          <a:p>
            <a:pPr marL="0" indent="0">
              <a:buNone/>
            </a:pPr>
            <a:r>
              <a:rPr lang="nb-NO" dirty="0"/>
              <a:t> NAV system juni 2021</a:t>
            </a:r>
          </a:p>
          <a:p>
            <a:r>
              <a:rPr lang="nb-NO" dirty="0"/>
              <a:t>Prosjektet er «avsluttet»</a:t>
            </a:r>
          </a:p>
          <a:p>
            <a:r>
              <a:rPr lang="nb-NO" dirty="0"/>
              <a:t>Ruller på fortløpende i forvaltning  </a:t>
            </a:r>
          </a:p>
          <a:p>
            <a:pPr lvl="1"/>
            <a:r>
              <a:rPr lang="nb-NO" dirty="0"/>
              <a:t>Neste er Frikort-løsningen i NAV for </a:t>
            </a:r>
            <a:br>
              <a:rPr lang="nb-NO" dirty="0"/>
            </a:br>
            <a:r>
              <a:rPr lang="nb-NO" dirty="0"/>
              <a:t>oppslag på kontonummer</a:t>
            </a:r>
          </a:p>
          <a:p>
            <a:r>
              <a:rPr lang="nb-NO" dirty="0"/>
              <a:t>På en vanlig dag 300-600k oppslag 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638D83C-2226-4EC7-805B-5D452908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B89619-59E2-4A97-A620-2DDE37C5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6</a:t>
            </a:fld>
            <a:endParaRPr lang="nn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4AB7B91-8F65-4B16-955E-318441BC6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79" y="1867339"/>
            <a:ext cx="5595947" cy="332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6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FA7F9D-0437-47BC-92D7-912865F0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valgte vi MS FHIR Server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4CB602-23B1-4857-BFC1-A5D3CA34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Dekkende Hl7 FHIR Rest </a:t>
            </a:r>
            <a:r>
              <a:rPr lang="nb-NO" dirty="0" err="1"/>
              <a:t>api</a:t>
            </a:r>
            <a:r>
              <a:rPr lang="nb-NO" dirty="0"/>
              <a:t> </a:t>
            </a:r>
          </a:p>
          <a:p>
            <a:r>
              <a:rPr lang="nb-NO" dirty="0"/>
              <a:t>Åpen kildekode med stort «</a:t>
            </a:r>
            <a:r>
              <a:rPr lang="nb-NO" dirty="0" err="1"/>
              <a:t>community</a:t>
            </a:r>
            <a:r>
              <a:rPr lang="nb-NO" dirty="0"/>
              <a:t>» </a:t>
            </a:r>
          </a:p>
          <a:p>
            <a:r>
              <a:rPr lang="nb-NO" dirty="0"/>
              <a:t>Kjent teknologi for </a:t>
            </a:r>
            <a:r>
              <a:rPr lang="nb-NO" dirty="0" err="1"/>
              <a:t>hdir</a:t>
            </a:r>
            <a:r>
              <a:rPr lang="nb-NO" dirty="0"/>
              <a:t> ( C#, asp </a:t>
            </a:r>
            <a:r>
              <a:rPr lang="nb-NO" dirty="0" err="1"/>
              <a:t>.net</a:t>
            </a:r>
            <a:r>
              <a:rPr lang="nb-NO" dirty="0"/>
              <a:t>)  </a:t>
            </a:r>
          </a:p>
          <a:p>
            <a:r>
              <a:rPr lang="nb-NO" dirty="0"/>
              <a:t>Kjører på IIS og </a:t>
            </a: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PaaS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5B8E3DF-8F3E-4D23-A175-865CC80E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2198BA6-4113-46F5-97FE-B9FAB56D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60157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1E2D3C-B32B-4F0A-867B-DFA15562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MS FHIR Server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8A4715-9C60-47B0-9A3F-88A17151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56" y="1917700"/>
            <a:ext cx="8918321" cy="4424107"/>
          </a:xfrm>
        </p:spPr>
        <p:txBody>
          <a:bodyPr>
            <a:normAutofit/>
          </a:bodyPr>
          <a:lstStyle/>
          <a:p>
            <a:r>
              <a:rPr lang="nb-NO" dirty="0"/>
              <a:t>Åpen kildekode </a:t>
            </a:r>
          </a:p>
          <a:p>
            <a:r>
              <a:rPr lang="nb-NO" dirty="0"/>
              <a:t>Avansert søk, eksport og validering</a:t>
            </a:r>
          </a:p>
          <a:p>
            <a:r>
              <a:rPr lang="nb-NO" dirty="0"/>
              <a:t>Finnes nå også som en </a:t>
            </a:r>
            <a:r>
              <a:rPr lang="nb-NO" dirty="0" err="1"/>
              <a:t>PaaS</a:t>
            </a:r>
            <a:r>
              <a:rPr lang="nb-NO" dirty="0"/>
              <a:t>-tjeneste i </a:t>
            </a:r>
            <a:r>
              <a:rPr lang="nb-NO" dirty="0" err="1"/>
              <a:t>Azure</a:t>
            </a:r>
            <a:endParaRPr lang="nb-NO" dirty="0"/>
          </a:p>
          <a:p>
            <a:r>
              <a:rPr lang="nb-NO" dirty="0"/>
              <a:t>Hosting </a:t>
            </a:r>
            <a:r>
              <a:rPr lang="nb-NO" dirty="0" err="1"/>
              <a:t>layer</a:t>
            </a:r>
            <a:r>
              <a:rPr lang="nb-NO" dirty="0"/>
              <a:t> : Støtter kjøring i ulike miljøer; </a:t>
            </a: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Paas</a:t>
            </a:r>
            <a:r>
              <a:rPr lang="nb-NO" dirty="0"/>
              <a:t>, IIS, k8s  </a:t>
            </a:r>
          </a:p>
          <a:p>
            <a:pPr lvl="1"/>
            <a:r>
              <a:rPr lang="nb-NO" dirty="0"/>
              <a:t>Ligger ARM-script og </a:t>
            </a:r>
            <a:r>
              <a:rPr lang="nb-NO" dirty="0" err="1"/>
              <a:t>docker</a:t>
            </a:r>
            <a:r>
              <a:rPr lang="nb-NO" dirty="0"/>
              <a:t>-container i </a:t>
            </a:r>
            <a:r>
              <a:rPr lang="nb-NO" dirty="0" err="1"/>
              <a:t>repo</a:t>
            </a:r>
            <a:endParaRPr lang="nb-NO" dirty="0"/>
          </a:p>
          <a:p>
            <a:pPr lvl="1"/>
            <a:r>
              <a:rPr lang="nb-NO" dirty="0"/>
              <a:t>Vi har brukt ARM-script som utgangspunkt for vår </a:t>
            </a:r>
            <a:r>
              <a:rPr lang="nb-NO" dirty="0" err="1"/>
              <a:t>infra</a:t>
            </a:r>
            <a:endParaRPr lang="nb-NO" dirty="0"/>
          </a:p>
          <a:p>
            <a:r>
              <a:rPr lang="nb-NO" dirty="0" err="1"/>
              <a:t>RESTful</a:t>
            </a:r>
            <a:r>
              <a:rPr lang="nb-NO" dirty="0"/>
              <a:t> API </a:t>
            </a:r>
            <a:r>
              <a:rPr lang="nb-NO" dirty="0" err="1"/>
              <a:t>layer</a:t>
            </a:r>
            <a:r>
              <a:rPr lang="nb-NO" dirty="0"/>
              <a:t> : API definert i HL7 FHIR spesifikasjon</a:t>
            </a:r>
          </a:p>
          <a:p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logic</a:t>
            </a:r>
            <a:r>
              <a:rPr lang="nb-NO" dirty="0"/>
              <a:t> </a:t>
            </a:r>
            <a:r>
              <a:rPr lang="nb-NO" dirty="0" err="1"/>
              <a:t>Layer</a:t>
            </a:r>
            <a:r>
              <a:rPr lang="nb-NO" dirty="0"/>
              <a:t> – Implementasjon av kjernelogikken. Egen logikk kan «plugges» inn gjennom såkalte «pipeline </a:t>
            </a:r>
            <a:r>
              <a:rPr lang="nb-NO" dirty="0" err="1"/>
              <a:t>behaviours</a:t>
            </a:r>
            <a:r>
              <a:rPr lang="nb-NO" dirty="0"/>
              <a:t>» </a:t>
            </a:r>
          </a:p>
          <a:p>
            <a:r>
              <a:rPr lang="nb-NO" dirty="0" err="1"/>
              <a:t>Persistence</a:t>
            </a:r>
            <a:r>
              <a:rPr lang="nb-NO" dirty="0"/>
              <a:t> </a:t>
            </a:r>
            <a:r>
              <a:rPr lang="nb-NO" dirty="0" err="1"/>
              <a:t>layer</a:t>
            </a:r>
            <a:r>
              <a:rPr lang="nb-NO" dirty="0"/>
              <a:t> – «</a:t>
            </a:r>
            <a:r>
              <a:rPr lang="nb-NO" dirty="0" err="1"/>
              <a:t>Pluggable</a:t>
            </a:r>
            <a:r>
              <a:rPr lang="nb-NO" dirty="0"/>
              <a:t>» . Støtter MS SQL Server og </a:t>
            </a:r>
            <a:r>
              <a:rPr lang="nb-NO" dirty="0" err="1"/>
              <a:t>Azure</a:t>
            </a:r>
            <a:r>
              <a:rPr lang="nb-NO" dirty="0"/>
              <a:t> Cosmos db</a:t>
            </a:r>
          </a:p>
          <a:p>
            <a:pPr lvl="1"/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0B1D771-BC5C-42C8-A9CB-F32AA19A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3A90B54-F588-4976-8168-3D6FAD2B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4219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58605B-0641-4E7D-B4E0-F2AEEC83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Cosmos db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F63390E-B289-4478-B4AC-CDE86912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Helsedirektoratet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A2CCA6D-E74D-4A8A-823F-B24EA69E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A82E-6091-4B79-BDC9-9FEC8E0D8D32}" type="slidenum">
              <a:rPr lang="nn-NO" smtClean="0"/>
              <a:t>9</a:t>
            </a:fld>
            <a:endParaRPr lang="nn-NO"/>
          </a:p>
        </p:txBody>
      </p:sp>
      <p:pic>
        <p:nvPicPr>
          <p:cNvPr id="1026" name="Picture 2" descr="Physical partition that hosts one or more logical partitions of a container">
            <a:extLst>
              <a:ext uri="{FF2B5EF4-FFF2-40B4-BE49-F238E27FC236}">
                <a16:creationId xmlns:a16="http://schemas.microsoft.com/office/drawing/2014/main" id="{A63CDE15-1D0A-4A3A-8727-457990819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2" y="1666120"/>
            <a:ext cx="9921649" cy="46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607371"/>
      </p:ext>
    </p:extLst>
  </p:cSld>
  <p:clrMapOvr>
    <a:masterClrMapping/>
  </p:clrMapOvr>
</p:sld>
</file>

<file path=ppt/theme/theme1.xml><?xml version="1.0" encoding="utf-8"?>
<a:theme xmlns:a="http://schemas.openxmlformats.org/drawingml/2006/main" name="Helsedirektoratet 2018">
  <a:themeElements>
    <a:clrScheme name="Office">
      <a:dk1>
        <a:sysClr val="windowText" lastClr="000000"/>
      </a:dk1>
      <a:lt1>
        <a:sysClr val="window" lastClr="FFFFFF"/>
      </a:lt1>
      <a:dk2>
        <a:srgbClr val="19516A"/>
      </a:dk2>
      <a:lt2>
        <a:srgbClr val="DEDEDE"/>
      </a:lt2>
      <a:accent1>
        <a:srgbClr val="19516A"/>
      </a:accent1>
      <a:accent2>
        <a:srgbClr val="2A80A6"/>
      </a:accent2>
      <a:accent3>
        <a:srgbClr val="76C499"/>
      </a:accent3>
      <a:accent4>
        <a:srgbClr val="3C6558"/>
      </a:accent4>
      <a:accent5>
        <a:srgbClr val="70486C"/>
      </a:accent5>
      <a:accent6>
        <a:srgbClr val="EE91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20202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dir_PPT_v2.potx" id="{6BDAD694-44C9-4A7D-B57A-E98CD31F068B}" vid="{95921B20-E708-494F-A591-DF5B6DED975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Hdir_PPT_v2</Template>
  <TotalTime>8338</TotalTime>
  <Words>850</Words>
  <Application>Microsoft Office PowerPoint</Application>
  <PresentationFormat>Widescreen</PresentationFormat>
  <Paragraphs>144</Paragraphs>
  <Slides>14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Lato</vt:lpstr>
      <vt:lpstr>Open Sans</vt:lpstr>
      <vt:lpstr>Helsedirektoratet 2018</vt:lpstr>
      <vt:lpstr>MS FHIR Server hos HDIR</vt:lpstr>
      <vt:lpstr>Agenda </vt:lpstr>
      <vt:lpstr>Bakgrunn - HDIR/Helfo</vt:lpstr>
      <vt:lpstr>Funksjonelle «epos»</vt:lpstr>
      <vt:lpstr>Utvalgte tekniske mål</vt:lpstr>
      <vt:lpstr>Status</vt:lpstr>
      <vt:lpstr>Hvorfor valgte vi MS FHIR Server</vt:lpstr>
      <vt:lpstr>MS FHIR Server</vt:lpstr>
      <vt:lpstr>Cosmos db</vt:lpstr>
      <vt:lpstr>PowerPoint-presentasjon</vt:lpstr>
      <vt:lpstr>MS FHIR Server + Cosmos Db</vt:lpstr>
      <vt:lpstr>PowerPoint-presentasjon</vt:lpstr>
      <vt:lpstr>Erfaringer</vt:lpstr>
      <vt:lpstr>Erfaringer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på diverse aktiviteter knyttet til Documaster</dc:title>
  <dc:creator>Bjørn Intelhus</dc:creator>
  <cp:lastModifiedBy>Magnar Wium</cp:lastModifiedBy>
  <cp:revision>126</cp:revision>
  <dcterms:created xsi:type="dcterms:W3CDTF">2020-06-17T12:08:19Z</dcterms:created>
  <dcterms:modified xsi:type="dcterms:W3CDTF">2021-09-02T13:27:35Z</dcterms:modified>
</cp:coreProperties>
</file>