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265" r:id="rId6"/>
    <p:sldId id="29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4" r:id="rId16"/>
    <p:sldId id="268" r:id="rId17"/>
    <p:sldId id="277" r:id="rId18"/>
    <p:sldId id="271" r:id="rId19"/>
    <p:sldId id="280" r:id="rId20"/>
    <p:sldId id="284" r:id="rId21"/>
    <p:sldId id="285" r:id="rId22"/>
    <p:sldId id="283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4C8F-C6AF-49F7-988C-4C4070823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32046-0C28-4E17-AE85-6DFC661B58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 20:37:51
[AI生成内容仅供参考，请注意甄别准确性]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74383-5C3A-46DA-B392-F2DF5C002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 20:37:51
[AI生成内容仅供参考，请注意甄别准确性]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74383-5C3A-46DA-B392-F2DF5C002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 20:37:51
[AI生成内容仅供参考，请注意甄别准确性]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 20:37:51
[AI生成内容仅供参考，请注意甄别准确性]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 20:37:51
[AI生成内容仅供参考，请注意甄别准确性]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EC4AE6-6CBD-4AEF-B629-859DC46592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B4F396-FDE4-492A-860A-376242FFF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954A86-92AA-4D22-A754-20B602A3F6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491D10-642C-452A-8A5A-96C1C7A729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0185F3-6087-4286-BED2-4F3D50D9BC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563702-10B2-4D37-BB57-78B96E2D8B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05BEC5-9F7C-4C59-AE29-CC5F8FD2BD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BA4144-61D1-4375-AC43-818D9F6D02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3310A0-D4C7-4741-8B5C-FD22450B08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F02461-CBDD-4247-8046-60D92AEC98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D0FFCB-C856-4454-8911-881D8FC689F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8.xml"/><Relationship Id="rId15" Type="http://schemas.openxmlformats.org/officeDocument/2006/relationships/image" Target="../media/image4.png"/><Relationship Id="rId14" Type="http://schemas.openxmlformats.org/officeDocument/2006/relationships/tags" Target="../tags/tag67.xml"/><Relationship Id="rId13" Type="http://schemas.openxmlformats.org/officeDocument/2006/relationships/image" Target="../media/image3.png"/><Relationship Id="rId12" Type="http://schemas.openxmlformats.org/officeDocument/2006/relationships/tags" Target="../tags/tag66.xml"/><Relationship Id="rId11" Type="http://schemas.openxmlformats.org/officeDocument/2006/relationships/image" Target="../media/image2.png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>
            <a:off x="-11376" y="0"/>
            <a:ext cx="12205647" cy="4273044"/>
          </a:xfrm>
          <a:custGeom>
            <a:avLst/>
            <a:gdLst>
              <a:gd name="connsiteX0" fmla="*/ 0 w 12205647"/>
              <a:gd name="connsiteY0" fmla="*/ 0 h 4241377"/>
              <a:gd name="connsiteX1" fmla="*/ 12192000 w 12205647"/>
              <a:gd name="connsiteY1" fmla="*/ 0 h 4241377"/>
              <a:gd name="connsiteX2" fmla="*/ 12192000 w 12205647"/>
              <a:gd name="connsiteY2" fmla="*/ 2031541 h 4241377"/>
              <a:gd name="connsiteX3" fmla="*/ 12205647 w 12205647"/>
              <a:gd name="connsiteY3" fmla="*/ 4032608 h 4241377"/>
              <a:gd name="connsiteX4" fmla="*/ 0 w 12205647"/>
              <a:gd name="connsiteY4" fmla="*/ 3732357 h 4241377"/>
              <a:gd name="connsiteX5" fmla="*/ 0 w 12205647"/>
              <a:gd name="connsiteY5" fmla="*/ 2209968 h 4241377"/>
              <a:gd name="connsiteX6" fmla="*/ 0 w 12205647"/>
              <a:gd name="connsiteY6" fmla="*/ 2031408 h 424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5647" h="4241377">
                <a:moveTo>
                  <a:pt x="0" y="0"/>
                </a:moveTo>
                <a:lnTo>
                  <a:pt x="12192000" y="0"/>
                </a:lnTo>
                <a:lnTo>
                  <a:pt x="12192000" y="2031541"/>
                </a:lnTo>
                <a:lnTo>
                  <a:pt x="12205647" y="4032608"/>
                </a:lnTo>
                <a:cubicBezTo>
                  <a:pt x="7290937" y="5215414"/>
                  <a:pt x="5269552" y="857230"/>
                  <a:pt x="0" y="3732357"/>
                </a:cubicBezTo>
                <a:lnTo>
                  <a:pt x="0" y="2209968"/>
                </a:lnTo>
                <a:lnTo>
                  <a:pt x="0" y="2031408"/>
                </a:lnTo>
                <a:close/>
              </a:path>
            </a:pathLst>
          </a:custGeom>
          <a:gradFill>
            <a:gsLst>
              <a:gs pos="14000">
                <a:schemeClr val="bg1"/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Text1"/>
          <p:cNvSpPr txBox="1"/>
          <p:nvPr>
            <p:custDataLst>
              <p:tags r:id="rId2"/>
            </p:custDataLst>
          </p:nvPr>
        </p:nvSpPr>
        <p:spPr>
          <a:xfrm>
            <a:off x="1343035" y="1701146"/>
            <a:ext cx="6577035" cy="217200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BotSnipe </a:t>
            </a:r>
            <a:b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7200" b="1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en-US" altLang="zh-CN"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图形 8"/>
          <p:cNvSpPr/>
          <p:nvPr/>
        </p:nvSpPr>
        <p:spPr>
          <a:xfrm>
            <a:off x="9789635" y="609160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Text3"/>
          <p:cNvSpPr txBox="1"/>
          <p:nvPr>
            <p:custDataLst>
              <p:tags r:id="rId3"/>
            </p:custDataLst>
          </p:nvPr>
        </p:nvSpPr>
        <p:spPr>
          <a:xfrm>
            <a:off x="9947413" y="623146"/>
            <a:ext cx="1640577" cy="4298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Text5"/>
          <p:cNvSpPr txBox="1"/>
          <p:nvPr>
            <p:custDataLst>
              <p:tags r:id="rId4"/>
            </p:custDataLst>
          </p:nvPr>
        </p:nvSpPr>
        <p:spPr>
          <a:xfrm>
            <a:off x="7133600" y="6052894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2024.12.02</a:t>
            </a:r>
            <a:endParaRPr lang="en-US" altLang="zh-CN" sz="16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11502688" y="6169807"/>
            <a:ext cx="85302" cy="2068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 flipH="1">
            <a:off x="10113219" y="1816768"/>
            <a:ext cx="2061567" cy="2456276"/>
          </a:xfrm>
          <a:custGeom>
            <a:avLst/>
            <a:gdLst>
              <a:gd name="connsiteX0" fmla="*/ 488396 w 2061567"/>
              <a:gd name="connsiteY0" fmla="*/ 0 h 2456276"/>
              <a:gd name="connsiteX1" fmla="*/ 18593 w 2061567"/>
              <a:gd name="connsiteY1" fmla="*/ 71028 h 2456276"/>
              <a:gd name="connsiteX2" fmla="*/ 0 w 2061567"/>
              <a:gd name="connsiteY2" fmla="*/ 77833 h 2456276"/>
              <a:gd name="connsiteX3" fmla="*/ 0 w 2061567"/>
              <a:gd name="connsiteY3" fmla="*/ 506646 h 2456276"/>
              <a:gd name="connsiteX4" fmla="*/ 0 w 2061567"/>
              <a:gd name="connsiteY4" fmla="*/ 711311 h 2456276"/>
              <a:gd name="connsiteX5" fmla="*/ 0 w 2061567"/>
              <a:gd name="connsiteY5" fmla="*/ 2456276 h 2456276"/>
              <a:gd name="connsiteX6" fmla="*/ 2047470 w 2061567"/>
              <a:gd name="connsiteY6" fmla="*/ 1517143 h 2456276"/>
              <a:gd name="connsiteX7" fmla="*/ 2061567 w 2061567"/>
              <a:gd name="connsiteY7" fmla="*/ 1513470 h 2456276"/>
              <a:gd name="connsiteX8" fmla="*/ 2036163 w 2061567"/>
              <a:gd name="connsiteY8" fmla="*/ 1261466 h 2456276"/>
              <a:gd name="connsiteX9" fmla="*/ 488396 w 2061567"/>
              <a:gd name="connsiteY9" fmla="*/ 0 h 245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1567" h="2456276">
                <a:moveTo>
                  <a:pt x="488396" y="0"/>
                </a:moveTo>
                <a:cubicBezTo>
                  <a:pt x="324796" y="0"/>
                  <a:pt x="167003" y="24867"/>
                  <a:pt x="18593" y="71028"/>
                </a:cubicBezTo>
                <a:lnTo>
                  <a:pt x="0" y="77833"/>
                </a:lnTo>
                <a:lnTo>
                  <a:pt x="0" y="506646"/>
                </a:lnTo>
                <a:lnTo>
                  <a:pt x="0" y="711311"/>
                </a:lnTo>
                <a:lnTo>
                  <a:pt x="0" y="2456276"/>
                </a:lnTo>
                <a:cubicBezTo>
                  <a:pt x="741031" y="1992850"/>
                  <a:pt x="1417828" y="1693378"/>
                  <a:pt x="2047470" y="1517143"/>
                </a:cubicBezTo>
                <a:lnTo>
                  <a:pt x="2061567" y="1513470"/>
                </a:lnTo>
                <a:lnTo>
                  <a:pt x="2036163" y="1261466"/>
                </a:lnTo>
                <a:cubicBezTo>
                  <a:pt x="1888846" y="541549"/>
                  <a:pt x="1251864" y="0"/>
                  <a:pt x="488396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11502688" y="5709907"/>
            <a:ext cx="85302" cy="2068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1154410" cy="4526280"/>
          </a:xfrm>
        </p:spPr>
        <p:txBody>
          <a:bodyPr>
            <a:normAutofit lnSpcReduction="10000"/>
          </a:bodyPr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买入阶段：Raydium 池子创建后，立即买入代币抢占低价区间，通过优化Gas费用确保交易优先级。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卖出阶段：监控价格涨幅，根据预设的阈值（如 10%、20%、50%）分批卖出代币，完成套利操作。</a:t>
            </a: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4. 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套利交易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模块</a:t>
            </a:r>
            <a:endParaRPr lang="zh-CN" altLang="en-US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1138535" cy="4526280"/>
          </a:xfrm>
        </p:spPr>
        <p:txBody>
          <a:bodyPr/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设置动态滑点控制机制，避免因市场波动导致交易失败或亏损。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内置交易限价功能，确保买入或卖出价格符合预期。</a:t>
            </a: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5. 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风险管理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模块</a:t>
            </a:r>
            <a:endParaRPr lang="zh-CN" altLang="en-US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1400790" cy="4526280"/>
          </a:xfrm>
        </p:spPr>
        <p:txBody>
          <a:bodyPr/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持续跟踪 Pump.fun Bonding Curve 的进度，当达到 95%-99% 时，进入高频检测状态。</a:t>
            </a:r>
            <a:endParaRPr b="1"/>
          </a:p>
          <a:p>
            <a:pPr algn="just">
              <a:spcAft>
                <a:spcPct val="60000"/>
              </a:spcAft>
            </a:pPr>
            <a:r>
              <a:rPr lang="zh-CN" b="1">
                <a:sym typeface="+mn-ea"/>
              </a:rPr>
              <a:t>在链上通过订阅监听</a:t>
            </a:r>
            <a:r>
              <a:rPr b="1">
                <a:sym typeface="+mn-ea"/>
              </a:rPr>
              <a:t> Raydium 的智能合约事件，</a:t>
            </a:r>
            <a:r>
              <a:rPr lang="zh-CN" b="1">
                <a:sym typeface="+mn-ea"/>
              </a:rPr>
              <a:t>得到</a:t>
            </a:r>
            <a:r>
              <a:rPr b="1">
                <a:sym typeface="+mn-ea"/>
              </a:rPr>
              <a:t>流动性池的创建时间点。</a:t>
            </a: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6.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监控与准备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阶段</a:t>
            </a:r>
            <a:endParaRPr lang="zh-CN" altLang="en-US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1"/>
          <p:cNvSpPr txBox="1"/>
          <p:nvPr>
            <p:custDataLst>
              <p:tags r:id="rId1"/>
            </p:custDataLst>
          </p:nvPr>
        </p:nvSpPr>
        <p:spPr>
          <a:xfrm>
            <a:off x="345096" y="287410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Bot背景与目标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2" name="Text2"/>
          <p:cNvSpPr/>
          <p:nvPr>
            <p:custDataLst>
              <p:tags r:id="rId2"/>
            </p:custDataLst>
          </p:nvPr>
        </p:nvSpPr>
        <p:spPr>
          <a:xfrm>
            <a:off x="1878875" y="2031857"/>
            <a:ext cx="1400631" cy="1400629"/>
          </a:xfrm>
          <a:custGeom>
            <a:avLst/>
            <a:gdLst>
              <a:gd name="connsiteX0" fmla="*/ 1062083 w 1062083"/>
              <a:gd name="connsiteY0" fmla="*/ 531042 h 1062083"/>
              <a:gd name="connsiteX1" fmla="*/ 531042 w 1062083"/>
              <a:gd name="connsiteY1" fmla="*/ 1062083 h 1062083"/>
              <a:gd name="connsiteX2" fmla="*/ 0 w 1062083"/>
              <a:gd name="connsiteY2" fmla="*/ 531042 h 1062083"/>
              <a:gd name="connsiteX3" fmla="*/ 531042 w 1062083"/>
              <a:gd name="connsiteY3" fmla="*/ 0 h 1062083"/>
              <a:gd name="connsiteX4" fmla="*/ 1062083 w 1062083"/>
              <a:gd name="connsiteY4" fmla="*/ 531042 h 106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083" h="1062083">
                <a:moveTo>
                  <a:pt x="1062083" y="531042"/>
                </a:moveTo>
                <a:cubicBezTo>
                  <a:pt x="1062083" y="824328"/>
                  <a:pt x="824328" y="1062083"/>
                  <a:pt x="531042" y="1062083"/>
                </a:cubicBezTo>
                <a:cubicBezTo>
                  <a:pt x="237755" y="1062083"/>
                  <a:pt x="0" y="824328"/>
                  <a:pt x="0" y="531042"/>
                </a:cubicBezTo>
                <a:cubicBezTo>
                  <a:pt x="0" y="237756"/>
                  <a:pt x="237755" y="0"/>
                  <a:pt x="531042" y="0"/>
                </a:cubicBezTo>
                <a:cubicBezTo>
                  <a:pt x="824328" y="0"/>
                  <a:pt x="1062083" y="237756"/>
                  <a:pt x="1062083" y="531042"/>
                </a:cubicBezTo>
                <a:close/>
              </a:path>
            </a:pathLst>
          </a:custGeom>
          <a:noFill/>
          <a:ln w="1795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3"/>
          <p:cNvSpPr/>
          <p:nvPr>
            <p:custDataLst>
              <p:tags r:id="rId3"/>
            </p:custDataLst>
          </p:nvPr>
        </p:nvSpPr>
        <p:spPr>
          <a:xfrm>
            <a:off x="1447219" y="1600201"/>
            <a:ext cx="2263944" cy="2263940"/>
          </a:xfrm>
          <a:custGeom>
            <a:avLst/>
            <a:gdLst>
              <a:gd name="connsiteX0" fmla="*/ 1716724 w 1716723"/>
              <a:gd name="connsiteY0" fmla="*/ 858362 h 1716723"/>
              <a:gd name="connsiteX1" fmla="*/ 858362 w 1716723"/>
              <a:gd name="connsiteY1" fmla="*/ 1716724 h 1716723"/>
              <a:gd name="connsiteX2" fmla="*/ 0 w 1716723"/>
              <a:gd name="connsiteY2" fmla="*/ 858362 h 1716723"/>
              <a:gd name="connsiteX3" fmla="*/ 858362 w 1716723"/>
              <a:gd name="connsiteY3" fmla="*/ 0 h 1716723"/>
              <a:gd name="connsiteX4" fmla="*/ 1716724 w 1716723"/>
              <a:gd name="connsiteY4" fmla="*/ 858362 h 17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723" h="1716723">
                <a:moveTo>
                  <a:pt x="1716724" y="858362"/>
                </a:moveTo>
                <a:cubicBezTo>
                  <a:pt x="1716724" y="1332422"/>
                  <a:pt x="1332422" y="1716724"/>
                  <a:pt x="858362" y="1716724"/>
                </a:cubicBezTo>
                <a:cubicBezTo>
                  <a:pt x="384302" y="1716724"/>
                  <a:pt x="0" y="1332422"/>
                  <a:pt x="0" y="858362"/>
                </a:cubicBezTo>
                <a:cubicBezTo>
                  <a:pt x="0" y="384302"/>
                  <a:pt x="384302" y="0"/>
                  <a:pt x="858362" y="0"/>
                </a:cubicBezTo>
                <a:cubicBezTo>
                  <a:pt x="1332422" y="0"/>
                  <a:pt x="1716724" y="384302"/>
                  <a:pt x="1716724" y="858362"/>
                </a:cubicBezTo>
                <a:close/>
              </a:path>
            </a:pathLst>
          </a:custGeom>
          <a:noFill/>
          <a:ln w="17956" cap="flat">
            <a:gradFill>
              <a:gsLst>
                <a:gs pos="0">
                  <a:schemeClr val="accent1"/>
                </a:gs>
                <a:gs pos="39000">
                  <a:schemeClr val="accent1">
                    <a:alpha val="0"/>
                  </a:schemeClr>
                </a:gs>
                <a:gs pos="7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4"/>
          <p:cNvSpPr/>
          <p:nvPr>
            <p:custDataLst>
              <p:tags r:id="rId4"/>
            </p:custDataLst>
          </p:nvPr>
        </p:nvSpPr>
        <p:spPr>
          <a:xfrm>
            <a:off x="2221097" y="3261809"/>
            <a:ext cx="712918" cy="308634"/>
          </a:xfrm>
          <a:custGeom>
            <a:avLst/>
            <a:gdLst>
              <a:gd name="connsiteX0" fmla="*/ 675659 w 862314"/>
              <a:gd name="connsiteY0" fmla="*/ 0 h 373310"/>
              <a:gd name="connsiteX1" fmla="*/ 862314 w 862314"/>
              <a:gd name="connsiteY1" fmla="*/ 186655 h 373310"/>
              <a:gd name="connsiteX2" fmla="*/ 862314 w 862314"/>
              <a:gd name="connsiteY2" fmla="*/ 186655 h 373310"/>
              <a:gd name="connsiteX3" fmla="*/ 675659 w 862314"/>
              <a:gd name="connsiteY3" fmla="*/ 373310 h 373310"/>
              <a:gd name="connsiteX4" fmla="*/ 186655 w 862314"/>
              <a:gd name="connsiteY4" fmla="*/ 373310 h 373310"/>
              <a:gd name="connsiteX5" fmla="*/ 0 w 862314"/>
              <a:gd name="connsiteY5" fmla="*/ 186655 h 373310"/>
              <a:gd name="connsiteX6" fmla="*/ 0 w 862314"/>
              <a:gd name="connsiteY6" fmla="*/ 186655 h 373310"/>
              <a:gd name="connsiteX7" fmla="*/ 186655 w 862314"/>
              <a:gd name="connsiteY7" fmla="*/ 0 h 37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2314" h="373310">
                <a:moveTo>
                  <a:pt x="675659" y="0"/>
                </a:moveTo>
                <a:cubicBezTo>
                  <a:pt x="778746" y="0"/>
                  <a:pt x="862314" y="83568"/>
                  <a:pt x="862314" y="186655"/>
                </a:cubicBezTo>
                <a:lnTo>
                  <a:pt x="862314" y="186655"/>
                </a:lnTo>
                <a:cubicBezTo>
                  <a:pt x="862314" y="289742"/>
                  <a:pt x="778746" y="373310"/>
                  <a:pt x="675659" y="373310"/>
                </a:cubicBezTo>
                <a:lnTo>
                  <a:pt x="186655" y="373310"/>
                </a:lnTo>
                <a:cubicBezTo>
                  <a:pt x="83568" y="373310"/>
                  <a:pt x="0" y="289742"/>
                  <a:pt x="0" y="186655"/>
                </a:cubicBezTo>
                <a:lnTo>
                  <a:pt x="0" y="186655"/>
                </a:lnTo>
                <a:cubicBezTo>
                  <a:pt x="0" y="83568"/>
                  <a:pt x="83568" y="0"/>
                  <a:pt x="186655" y="0"/>
                </a:cubicBezTo>
                <a:close/>
              </a:path>
            </a:pathLst>
          </a:custGeom>
          <a:solidFill>
            <a:schemeClr val="accent1"/>
          </a:solidFill>
          <a:ln w="179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5"/>
          <p:cNvSpPr/>
          <p:nvPr>
            <p:custDataLst>
              <p:tags r:id="rId5"/>
            </p:custDataLst>
          </p:nvPr>
        </p:nvSpPr>
        <p:spPr>
          <a:xfrm>
            <a:off x="2214231" y="2372488"/>
            <a:ext cx="719363" cy="719363"/>
          </a:xfrm>
          <a:prstGeom prst="ellipse">
            <a:avLst/>
          </a:prstGeom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Shape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83309" y="2545407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Shape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093016" y="2545407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Shape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725486" y="4829098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14"/>
          <p:cNvSpPr txBox="1"/>
          <p:nvPr>
            <p:custDataLst>
              <p:tags r:id="rId9"/>
            </p:custDataLst>
          </p:nvPr>
        </p:nvSpPr>
        <p:spPr>
          <a:xfrm>
            <a:off x="5663564" y="3416337"/>
            <a:ext cx="3644861" cy="17860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基于Solana区块链，Bot利用50,000+ TPS和亚秒级确认时间，确保高速安全的交易执行。</a:t>
            </a:r>
            <a:endParaRPr lang="en-US" altLang="zh-CN" sz="1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15"/>
          <p:cNvSpPr txBox="1"/>
          <p:nvPr>
            <p:custDataLst>
              <p:tags r:id="rId10"/>
            </p:custDataLst>
          </p:nvPr>
        </p:nvSpPr>
        <p:spPr>
          <a:xfrm>
            <a:off x="5725947" y="1197183"/>
            <a:ext cx="4151304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高性能区块链基础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16"/>
          <p:cNvSpPr txBox="1"/>
          <p:nvPr>
            <p:custDataLst>
              <p:tags r:id="rId11"/>
            </p:custDataLst>
          </p:nvPr>
        </p:nvSpPr>
        <p:spPr>
          <a:xfrm>
            <a:off x="5663543" y="1968290"/>
            <a:ext cx="3644861" cy="17860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利用智能化算法精准抓住市场机会，自动化交易，高效盈利</a:t>
            </a:r>
            <a:endParaRPr lang="en-US" altLang="zh-CN" sz="1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1929323" y="1997511"/>
            <a:ext cx="7273290" cy="16681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Bot功能概述</a:t>
            </a:r>
            <a:endParaRPr lang="zh-CN" altLang="en-US" sz="6000" spc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1929218" y="3797349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Bot Function Overview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09516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366830"/>
            <a:ext cx="1722527" cy="18669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02.</a:t>
            </a:r>
            <a:endParaRPr lang="en-US" altLang="zh-CN" sz="8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平滑8"/>
          <p:cNvSpPr/>
          <p:nvPr userDrawn="1">
            <p:custDataLst>
              <p:tags r:id="rId1"/>
            </p:custDataLst>
          </p:nvPr>
        </p:nvSpPr>
        <p:spPr>
          <a:xfrm>
            <a:off x="1" y="-1"/>
            <a:ext cx="7016116" cy="4601029"/>
          </a:xfrm>
          <a:prstGeom prst="diagStripe">
            <a:avLst/>
          </a:prstGeom>
          <a:solidFill>
            <a:schemeClr val="accent1"/>
          </a:solidFill>
          <a:ln>
            <a:noFill/>
          </a:ln>
          <a:effectLst>
            <a:outerShdw blurRad="533400" sx="102000" sy="102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en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1"/>
          <p:cNvSpPr txBox="1"/>
          <p:nvPr>
            <p:custDataLst>
              <p:tags r:id="rId2"/>
            </p:custDataLst>
          </p:nvPr>
        </p:nvSpPr>
        <p:spPr>
          <a:xfrm>
            <a:off x="8241506" y="685801"/>
            <a:ext cx="3430399" cy="181768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Bot功能概述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1" name="Text2"/>
          <p:cNvSpPr txBox="1"/>
          <p:nvPr>
            <p:custDataLst>
              <p:tags r:id="rId3"/>
            </p:custDataLst>
          </p:nvPr>
        </p:nvSpPr>
        <p:spPr>
          <a:xfrm>
            <a:off x="5496062" y="2784771"/>
            <a:ext cx="6175843" cy="338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1.私钥加密存储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采用高级加密算法，确保私钥安全存储，历史数据显示加密存储私钥被盗率低于0.01%。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2.智能狙击交易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Bot根据市场波动与预设参数，自动执行交易，平均每月狙击成功率提升20%。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3.实时盈利日志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思源黑体 CN" panose="020B0500000000000000" pitchFamily="34" charset="-122"/>
              </a:rPr>
              <a:t>实时展示狙击日志，帮助用户调整策略，平均用户收益在启用该功能后提升15%。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 flipH="1">
            <a:off x="7579807" y="6369225"/>
            <a:ext cx="4092098" cy="120864"/>
            <a:chOff x="7606416" y="1550405"/>
            <a:chExt cx="4092098" cy="120864"/>
          </a:xfrm>
        </p:grpSpPr>
        <p:sp>
          <p:nvSpPr>
            <p:cNvPr id="8" name="平行四边形 7"/>
            <p:cNvSpPr/>
            <p:nvPr userDrawn="1">
              <p:custDataLst>
                <p:tags r:id="rId5"/>
              </p:custDataLst>
            </p:nvPr>
          </p:nvSpPr>
          <p:spPr>
            <a:xfrm flipH="1" flipV="1">
              <a:off x="7606416" y="1550405"/>
              <a:ext cx="134420" cy="120864"/>
            </a:xfrm>
            <a:prstGeom prst="parallelogram">
              <a:avLst>
                <a:gd name="adj" fmla="val 64387"/>
              </a:avLst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9" name="平行四边形 8"/>
            <p:cNvSpPr/>
            <p:nvPr userDrawn="1">
              <p:custDataLst>
                <p:tags r:id="rId6"/>
              </p:custDataLst>
            </p:nvPr>
          </p:nvSpPr>
          <p:spPr>
            <a:xfrm flipH="1" flipV="1">
              <a:off x="7742178" y="1550405"/>
              <a:ext cx="134420" cy="120864"/>
            </a:xfrm>
            <a:prstGeom prst="parallelogram">
              <a:avLst>
                <a:gd name="adj" fmla="val 64387"/>
              </a:avLst>
            </a:prstGeom>
            <a:solidFill>
              <a:schemeClr val="accent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12" name="平行四边形 11"/>
            <p:cNvSpPr/>
            <p:nvPr userDrawn="1">
              <p:custDataLst>
                <p:tags r:id="rId7"/>
              </p:custDataLst>
            </p:nvPr>
          </p:nvSpPr>
          <p:spPr>
            <a:xfrm flipH="1" flipV="1">
              <a:off x="7877939" y="1550405"/>
              <a:ext cx="134420" cy="120864"/>
            </a:xfrm>
            <a:prstGeom prst="parallelogram">
              <a:avLst>
                <a:gd name="adj" fmla="val 64387"/>
              </a:avLst>
            </a:prstGeom>
            <a:solidFill>
              <a:schemeClr val="accent1">
                <a:alpha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sp>
          <p:nvSpPr>
            <p:cNvPr id="13" name="平行四边形 12"/>
            <p:cNvSpPr/>
            <p:nvPr userDrawn="1">
              <p:custDataLst>
                <p:tags r:id="rId8"/>
              </p:custDataLst>
            </p:nvPr>
          </p:nvSpPr>
          <p:spPr>
            <a:xfrm flipH="1" flipV="1">
              <a:off x="8013701" y="1550405"/>
              <a:ext cx="134420" cy="120864"/>
            </a:xfrm>
            <a:prstGeom prst="parallelogram">
              <a:avLst>
                <a:gd name="adj" fmla="val 64387"/>
              </a:avLst>
            </a:prstGeom>
            <a:solidFill>
              <a:schemeClr val="accent1">
                <a:alpha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" panose="00020600040101010101" pitchFamily="18" charset="-122"/>
                <a:sym typeface="阿里巴巴普惠体" panose="00020600040101010101" pitchFamily="18" charset="-122"/>
              </a:endParaRPr>
            </a:p>
          </p:txBody>
        </p:sp>
        <p:cxnSp>
          <p:nvCxnSpPr>
            <p:cNvPr id="14" name="直接连接符 13"/>
            <p:cNvCxnSpPr/>
            <p:nvPr userDrawn="1">
              <p:custDataLst>
                <p:tags r:id="rId9"/>
              </p:custDataLst>
            </p:nvPr>
          </p:nvCxnSpPr>
          <p:spPr>
            <a:xfrm>
              <a:off x="8166027" y="1554889"/>
              <a:ext cx="353248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5000">
                    <a:schemeClr val="accent1">
                      <a:alpha val="40000"/>
                    </a:scheme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hape1"/>
          <p:cNvSpPr/>
          <p:nvPr>
            <p:custDataLst>
              <p:tags r:id="rId10"/>
            </p:custDataLst>
          </p:nvPr>
        </p:nvSpPr>
        <p:spPr>
          <a:xfrm>
            <a:off x="0" y="2585133"/>
            <a:ext cx="2070031" cy="3229135"/>
          </a:xfrm>
          <a:custGeom>
            <a:avLst/>
            <a:gdLst>
              <a:gd name="connsiteX0" fmla="*/ 572165 w 2070031"/>
              <a:gd name="connsiteY0" fmla="*/ 0 h 3229135"/>
              <a:gd name="connsiteX1" fmla="*/ 883294 w 2070031"/>
              <a:gd name="connsiteY1" fmla="*/ 81919 h 3229135"/>
              <a:gd name="connsiteX2" fmla="*/ 1758902 w 2070031"/>
              <a:gd name="connsiteY2" fmla="*/ 581689 h 3229135"/>
              <a:gd name="connsiteX3" fmla="*/ 2070031 w 2070031"/>
              <a:gd name="connsiteY3" fmla="*/ 1115116 h 3229135"/>
              <a:gd name="connsiteX4" fmla="*/ 2070031 w 2070031"/>
              <a:gd name="connsiteY4" fmla="*/ 2114021 h 3229135"/>
              <a:gd name="connsiteX5" fmla="*/ 1758902 w 2070031"/>
              <a:gd name="connsiteY5" fmla="*/ 2647447 h 3229135"/>
              <a:gd name="connsiteX6" fmla="*/ 883294 w 2070031"/>
              <a:gd name="connsiteY6" fmla="*/ 3147217 h 3229135"/>
              <a:gd name="connsiteX7" fmla="*/ 261036 w 2070031"/>
              <a:gd name="connsiteY7" fmla="*/ 3147217 h 3229135"/>
              <a:gd name="connsiteX8" fmla="*/ 0 w 2070031"/>
              <a:gd name="connsiteY8" fmla="*/ 2998118 h 3229135"/>
              <a:gd name="connsiteX9" fmla="*/ 0 w 2070031"/>
              <a:gd name="connsiteY9" fmla="*/ 231019 h 3229135"/>
              <a:gd name="connsiteX10" fmla="*/ 261036 w 2070031"/>
              <a:gd name="connsiteY10" fmla="*/ 81919 h 3229135"/>
              <a:gd name="connsiteX11" fmla="*/ 572165 w 2070031"/>
              <a:gd name="connsiteY11" fmla="*/ 0 h 322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0031" h="3229135">
                <a:moveTo>
                  <a:pt x="572165" y="0"/>
                </a:moveTo>
                <a:cubicBezTo>
                  <a:pt x="679473" y="0"/>
                  <a:pt x="786781" y="27306"/>
                  <a:pt x="883294" y="81919"/>
                </a:cubicBezTo>
                <a:lnTo>
                  <a:pt x="1758902" y="581689"/>
                </a:lnTo>
                <a:cubicBezTo>
                  <a:pt x="1952564" y="690915"/>
                  <a:pt x="2070031" y="892855"/>
                  <a:pt x="2070031" y="1115116"/>
                </a:cubicBezTo>
                <a:lnTo>
                  <a:pt x="2070031" y="2114021"/>
                </a:lnTo>
                <a:cubicBezTo>
                  <a:pt x="2070031" y="2333106"/>
                  <a:pt x="1952564" y="2538222"/>
                  <a:pt x="1758902" y="2647447"/>
                </a:cubicBezTo>
                <a:lnTo>
                  <a:pt x="883294" y="3147217"/>
                </a:lnTo>
                <a:cubicBezTo>
                  <a:pt x="689632" y="3256442"/>
                  <a:pt x="454698" y="3256442"/>
                  <a:pt x="261036" y="3147217"/>
                </a:cubicBezTo>
                <a:lnTo>
                  <a:pt x="0" y="2998118"/>
                </a:lnTo>
                <a:lnTo>
                  <a:pt x="0" y="231019"/>
                </a:lnTo>
                <a:lnTo>
                  <a:pt x="261036" y="81919"/>
                </a:lnTo>
                <a:cubicBezTo>
                  <a:pt x="357549" y="27306"/>
                  <a:pt x="464857" y="0"/>
                  <a:pt x="572165" y="0"/>
                </a:cubicBezTo>
                <a:close/>
              </a:path>
            </a:pathLst>
          </a:custGeom>
          <a:blipFill>
            <a:blip r:embed="rId11"/>
            <a:stretch>
              <a:fillRect l="-27997" r="-27997"/>
            </a:stretch>
          </a:blipFill>
          <a:ln>
            <a:noFill/>
          </a:ln>
          <a:effectLst>
            <a:outerShdw blurRad="114300" dist="50800" sx="98000" sy="98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Shape2"/>
          <p:cNvSpPr/>
          <p:nvPr>
            <p:custDataLst>
              <p:tags r:id="rId12"/>
            </p:custDataLst>
          </p:nvPr>
        </p:nvSpPr>
        <p:spPr>
          <a:xfrm>
            <a:off x="1966817" y="828811"/>
            <a:ext cx="2995732" cy="3229135"/>
          </a:xfrm>
          <a:custGeom>
            <a:avLst/>
            <a:gdLst>
              <a:gd name="connsiteX0" fmla="*/ 1497866 w 2995732"/>
              <a:gd name="connsiteY0" fmla="*/ 0 h 3229135"/>
              <a:gd name="connsiteX1" fmla="*/ 1808996 w 2995732"/>
              <a:gd name="connsiteY1" fmla="*/ 81919 h 3229135"/>
              <a:gd name="connsiteX2" fmla="*/ 2684603 w 2995732"/>
              <a:gd name="connsiteY2" fmla="*/ 581689 h 3229135"/>
              <a:gd name="connsiteX3" fmla="*/ 2995732 w 2995732"/>
              <a:gd name="connsiteY3" fmla="*/ 1115116 h 3229135"/>
              <a:gd name="connsiteX4" fmla="*/ 2995732 w 2995732"/>
              <a:gd name="connsiteY4" fmla="*/ 2114021 h 3229135"/>
              <a:gd name="connsiteX5" fmla="*/ 2684603 w 2995732"/>
              <a:gd name="connsiteY5" fmla="*/ 2647447 h 3229135"/>
              <a:gd name="connsiteX6" fmla="*/ 1808996 w 2995732"/>
              <a:gd name="connsiteY6" fmla="*/ 3147217 h 3229135"/>
              <a:gd name="connsiteX7" fmla="*/ 1186737 w 2995732"/>
              <a:gd name="connsiteY7" fmla="*/ 3147217 h 3229135"/>
              <a:gd name="connsiteX8" fmla="*/ 311765 w 2995732"/>
              <a:gd name="connsiteY8" fmla="*/ 2647447 h 3229135"/>
              <a:gd name="connsiteX9" fmla="*/ 0 w 2995732"/>
              <a:gd name="connsiteY9" fmla="*/ 2114021 h 3229135"/>
              <a:gd name="connsiteX10" fmla="*/ 0 w 2995732"/>
              <a:gd name="connsiteY10" fmla="*/ 1115116 h 3229135"/>
              <a:gd name="connsiteX11" fmla="*/ 311765 w 2995732"/>
              <a:gd name="connsiteY11" fmla="*/ 581689 h 3229135"/>
              <a:gd name="connsiteX12" fmla="*/ 1186737 w 2995732"/>
              <a:gd name="connsiteY12" fmla="*/ 81919 h 3229135"/>
              <a:gd name="connsiteX13" fmla="*/ 1497866 w 2995732"/>
              <a:gd name="connsiteY13" fmla="*/ 0 h 322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95732" h="3229135">
                <a:moveTo>
                  <a:pt x="1497866" y="0"/>
                </a:moveTo>
                <a:cubicBezTo>
                  <a:pt x="1605174" y="0"/>
                  <a:pt x="1712482" y="27307"/>
                  <a:pt x="1808996" y="81919"/>
                </a:cubicBezTo>
                <a:lnTo>
                  <a:pt x="2684603" y="581689"/>
                </a:lnTo>
                <a:cubicBezTo>
                  <a:pt x="2878265" y="690915"/>
                  <a:pt x="2995732" y="892855"/>
                  <a:pt x="2995732" y="1115116"/>
                </a:cubicBezTo>
                <a:lnTo>
                  <a:pt x="2995732" y="2114021"/>
                </a:lnTo>
                <a:cubicBezTo>
                  <a:pt x="2995732" y="2333106"/>
                  <a:pt x="2878265" y="2538222"/>
                  <a:pt x="2684603" y="2647447"/>
                </a:cubicBezTo>
                <a:lnTo>
                  <a:pt x="1808996" y="3147217"/>
                </a:lnTo>
                <a:cubicBezTo>
                  <a:pt x="1615334" y="3256442"/>
                  <a:pt x="1380399" y="3256442"/>
                  <a:pt x="1186737" y="3147217"/>
                </a:cubicBezTo>
                <a:lnTo>
                  <a:pt x="311765" y="2647447"/>
                </a:lnTo>
                <a:cubicBezTo>
                  <a:pt x="118102" y="2538222"/>
                  <a:pt x="0" y="2336282"/>
                  <a:pt x="0" y="2114021"/>
                </a:cubicBezTo>
                <a:lnTo>
                  <a:pt x="0" y="1115116"/>
                </a:lnTo>
                <a:cubicBezTo>
                  <a:pt x="0" y="896030"/>
                  <a:pt x="118102" y="690915"/>
                  <a:pt x="311765" y="581689"/>
                </a:cubicBezTo>
                <a:lnTo>
                  <a:pt x="1186737" y="81919"/>
                </a:lnTo>
                <a:cubicBezTo>
                  <a:pt x="1283250" y="27307"/>
                  <a:pt x="1390558" y="0"/>
                  <a:pt x="1497866" y="0"/>
                </a:cubicBezTo>
                <a:close/>
              </a:path>
            </a:pathLst>
          </a:custGeom>
          <a:blipFill>
            <a:blip r:embed="rId13"/>
            <a:stretch>
              <a:fillRect l="-3896" r="-3896"/>
            </a:stretch>
          </a:blipFill>
          <a:ln>
            <a:noFill/>
          </a:ln>
          <a:effectLst>
            <a:outerShdw blurRad="114300" dist="50800" sx="98000" sy="98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Shape3"/>
          <p:cNvSpPr/>
          <p:nvPr>
            <p:custDataLst>
              <p:tags r:id="rId14"/>
            </p:custDataLst>
          </p:nvPr>
        </p:nvSpPr>
        <p:spPr>
          <a:xfrm>
            <a:off x="4935531" y="1"/>
            <a:ext cx="2995732" cy="2389267"/>
          </a:xfrm>
          <a:custGeom>
            <a:avLst/>
            <a:gdLst>
              <a:gd name="connsiteX0" fmla="*/ 69577 w 2995732"/>
              <a:gd name="connsiteY0" fmla="*/ 0 h 2389267"/>
              <a:gd name="connsiteX1" fmla="*/ 2926934 w 2995732"/>
              <a:gd name="connsiteY1" fmla="*/ 0 h 2389267"/>
              <a:gd name="connsiteX2" fmla="*/ 2974352 w 2995732"/>
              <a:gd name="connsiteY2" fmla="*/ 113493 h 2389267"/>
              <a:gd name="connsiteX3" fmla="*/ 2995732 w 2995732"/>
              <a:gd name="connsiteY3" fmla="*/ 275248 h 2389267"/>
              <a:gd name="connsiteX4" fmla="*/ 2995732 w 2995732"/>
              <a:gd name="connsiteY4" fmla="*/ 1274153 h 2389267"/>
              <a:gd name="connsiteX5" fmla="*/ 2684602 w 2995732"/>
              <a:gd name="connsiteY5" fmla="*/ 1807579 h 2389267"/>
              <a:gd name="connsiteX6" fmla="*/ 1808995 w 2995732"/>
              <a:gd name="connsiteY6" fmla="*/ 2307349 h 2389267"/>
              <a:gd name="connsiteX7" fmla="*/ 1186736 w 2995732"/>
              <a:gd name="connsiteY7" fmla="*/ 2307349 h 2389267"/>
              <a:gd name="connsiteX8" fmla="*/ 311764 w 2995732"/>
              <a:gd name="connsiteY8" fmla="*/ 1807579 h 2389267"/>
              <a:gd name="connsiteX9" fmla="*/ 0 w 2995732"/>
              <a:gd name="connsiteY9" fmla="*/ 1274153 h 2389267"/>
              <a:gd name="connsiteX10" fmla="*/ 0 w 2995732"/>
              <a:gd name="connsiteY10" fmla="*/ 275248 h 2389267"/>
              <a:gd name="connsiteX11" fmla="*/ 21479 w 2995732"/>
              <a:gd name="connsiteY11" fmla="*/ 114833 h 238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5732" h="2389267">
                <a:moveTo>
                  <a:pt x="69577" y="0"/>
                </a:moveTo>
                <a:lnTo>
                  <a:pt x="2926934" y="0"/>
                </a:lnTo>
                <a:lnTo>
                  <a:pt x="2974352" y="113493"/>
                </a:lnTo>
                <a:cubicBezTo>
                  <a:pt x="2988390" y="165387"/>
                  <a:pt x="2995732" y="219682"/>
                  <a:pt x="2995732" y="275248"/>
                </a:cubicBezTo>
                <a:lnTo>
                  <a:pt x="2995732" y="1274153"/>
                </a:lnTo>
                <a:cubicBezTo>
                  <a:pt x="2995732" y="1493238"/>
                  <a:pt x="2878265" y="1698354"/>
                  <a:pt x="2684602" y="1807579"/>
                </a:cubicBezTo>
                <a:lnTo>
                  <a:pt x="1808995" y="2307349"/>
                </a:lnTo>
                <a:cubicBezTo>
                  <a:pt x="1615333" y="2416574"/>
                  <a:pt x="1380399" y="2416574"/>
                  <a:pt x="1186736" y="2307349"/>
                </a:cubicBezTo>
                <a:lnTo>
                  <a:pt x="311764" y="1807579"/>
                </a:lnTo>
                <a:cubicBezTo>
                  <a:pt x="118102" y="1698354"/>
                  <a:pt x="0" y="1496414"/>
                  <a:pt x="0" y="1274153"/>
                </a:cubicBezTo>
                <a:lnTo>
                  <a:pt x="0" y="275248"/>
                </a:lnTo>
                <a:cubicBezTo>
                  <a:pt x="0" y="220476"/>
                  <a:pt x="7381" y="166578"/>
                  <a:pt x="21479" y="114833"/>
                </a:cubicBezTo>
                <a:close/>
              </a:path>
            </a:pathLst>
          </a:custGeom>
          <a:blipFill>
            <a:blip r:embed="rId15"/>
            <a:stretch>
              <a:fillRect t="-12691" b="-12691"/>
            </a:stretch>
          </a:blipFill>
          <a:ln>
            <a:noFill/>
          </a:ln>
          <a:effectLst>
            <a:outerShdw blurRad="114300" dist="50800" sx="98000" sy="98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6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1929323" y="1997511"/>
            <a:ext cx="7273290" cy="16681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操作流程与优势</a:t>
            </a:r>
            <a:endParaRPr lang="zh-CN" altLang="en-US" sz="6000" spc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1929218" y="3797349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Operation process and advantages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09516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366830"/>
            <a:ext cx="1722527" cy="18669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03.</a:t>
            </a:r>
            <a:endParaRPr lang="en-US" altLang="zh-CN" sz="8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!!平滑1"/>
          <p:cNvCxnSpPr/>
          <p:nvPr>
            <p:custDataLst>
              <p:tags r:id="rId1"/>
            </p:custDataLst>
          </p:nvPr>
        </p:nvCxnSpPr>
        <p:spPr>
          <a:xfrm>
            <a:off x="10182828" y="6175138"/>
            <a:ext cx="200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1"/>
          <p:cNvSpPr txBox="1"/>
          <p:nvPr>
            <p:custDataLst>
              <p:tags r:id="rId2"/>
            </p:custDataLst>
          </p:nvPr>
        </p:nvSpPr>
        <p:spPr>
          <a:xfrm>
            <a:off x="479425" y="5486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1.导入私钥</a:t>
            </a:r>
            <a:endParaRPr lang="en-US" altLang="zh-CN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0" y="2132965"/>
            <a:ext cx="8867140" cy="32124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 altLang="zh-CN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2. </a:t>
            </a:r>
            <a:r>
              <a:rPr lang="zh-CN" altLang="en-US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自动狙击</a:t>
            </a:r>
            <a:endParaRPr lang="zh-CN" altLang="en-US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557020"/>
            <a:ext cx="10630535" cy="5049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336925" y="7366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 altLang="zh-CN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3. </a:t>
            </a:r>
            <a:r>
              <a:rPr lang="zh-CN" altLang="en-US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展示狙击</a:t>
            </a:r>
            <a:r>
              <a:rPr lang="zh-CN" altLang="en-US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日志</a:t>
            </a:r>
            <a:endParaRPr lang="zh-CN" altLang="en-US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484630"/>
            <a:ext cx="10610850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 rot="16200000">
            <a:off x="2663825" y="-2667318"/>
            <a:ext cx="6863715" cy="1219263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26"/>
          <p:cNvSpPr txBox="1"/>
          <p:nvPr/>
        </p:nvSpPr>
        <p:spPr>
          <a:xfrm>
            <a:off x="712801" y="2781702"/>
            <a:ext cx="159191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7"/>
          <p:cNvSpPr txBox="1"/>
          <p:nvPr/>
        </p:nvSpPr>
        <p:spPr>
          <a:xfrm>
            <a:off x="712801" y="3705032"/>
            <a:ext cx="1591918" cy="369332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en-US" altLang="zh-CN" sz="1800" i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38"/>
          <p:cNvSpPr/>
          <p:nvPr/>
        </p:nvSpPr>
        <p:spPr>
          <a:xfrm>
            <a:off x="2926080" y="-30798"/>
            <a:ext cx="9265920" cy="6891655"/>
          </a:xfrm>
          <a:custGeom>
            <a:avLst/>
            <a:gdLst>
              <a:gd name="adj" fmla="val 583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92" h="10853">
                <a:moveTo>
                  <a:pt x="633" y="0"/>
                </a:moveTo>
                <a:lnTo>
                  <a:pt x="14592" y="0"/>
                </a:lnTo>
                <a:lnTo>
                  <a:pt x="14592" y="10853"/>
                </a:lnTo>
                <a:lnTo>
                  <a:pt x="633" y="10853"/>
                </a:lnTo>
                <a:cubicBezTo>
                  <a:pt x="283" y="10853"/>
                  <a:pt x="0" y="10570"/>
                  <a:pt x="0" y="10220"/>
                </a:cubicBezTo>
                <a:lnTo>
                  <a:pt x="0" y="633"/>
                </a:lnTo>
                <a:cubicBezTo>
                  <a:pt x="0" y="283"/>
                  <a:pt x="283" y="0"/>
                  <a:pt x="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Text4"/>
          <p:cNvGrpSpPr/>
          <p:nvPr>
            <p:custDataLst>
              <p:tags r:id="rId2"/>
            </p:custDataLst>
          </p:nvPr>
        </p:nvGrpSpPr>
        <p:grpSpPr>
          <a:xfrm>
            <a:off x="4366178" y="1960244"/>
            <a:ext cx="3189061" cy="1463150"/>
            <a:chOff x="2757713" y="1890118"/>
            <a:chExt cx="3189061" cy="1434946"/>
          </a:xfrm>
        </p:grpSpPr>
        <p:sp>
          <p:nvSpPr>
            <p:cNvPr id="31" name="Text1"/>
            <p:cNvSpPr txBox="1"/>
            <p:nvPr>
              <p:custDataLst>
                <p:tags r:id="rId3"/>
              </p:custDataLst>
            </p:nvPr>
          </p:nvSpPr>
          <p:spPr>
            <a:xfrm>
              <a:off x="2757714" y="2905780"/>
              <a:ext cx="3189060" cy="4192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Bot背景深厚，旨在提升用户服务效率与质量。</a:t>
              </a:r>
              <a:endParaRPr lang="en-US" altLang="ko-KR" sz="1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Text2"/>
            <p:cNvSpPr txBox="1"/>
            <p:nvPr>
              <p:custDataLst>
                <p:tags r:id="rId4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Bot背景与目标</a:t>
              </a:r>
              <a:endParaRPr lang="en-US" altLang="ko-KR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Text3"/>
            <p:cNvSpPr txBox="1"/>
            <p:nvPr>
              <p:custDataLst>
                <p:tags r:id="rId5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ko-KR" sz="2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Text8"/>
          <p:cNvGrpSpPr/>
          <p:nvPr>
            <p:custDataLst>
              <p:tags r:id="rId6"/>
            </p:custDataLst>
          </p:nvPr>
        </p:nvGrpSpPr>
        <p:grpSpPr>
          <a:xfrm>
            <a:off x="4366178" y="3538964"/>
            <a:ext cx="3189061" cy="1463040"/>
            <a:chOff x="2757713" y="1890118"/>
            <a:chExt cx="3189061" cy="1434946"/>
          </a:xfrm>
        </p:grpSpPr>
        <p:sp>
          <p:nvSpPr>
            <p:cNvPr id="28" name="Text5"/>
            <p:cNvSpPr txBox="1"/>
            <p:nvPr>
              <p:custDataLst>
                <p:tags r:id="rId7"/>
              </p:custDataLst>
            </p:nvPr>
          </p:nvSpPr>
          <p:spPr>
            <a:xfrm>
              <a:off x="2757714" y="2905780"/>
              <a:ext cx="3189060" cy="4192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操作流程简洁高效，优势显著提升工作效率。</a:t>
              </a:r>
              <a:endParaRPr lang="en-US" altLang="ko-KR" sz="1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Text6"/>
            <p:cNvSpPr txBox="1"/>
            <p:nvPr>
              <p:custDataLst>
                <p:tags r:id="rId8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操作流程与优势</a:t>
              </a:r>
              <a:endParaRPr lang="en-US" altLang="ko-KR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7"/>
            <p:cNvSpPr txBox="1"/>
            <p:nvPr>
              <p:custDataLst>
                <p:tags r:id="rId9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ko-KR" sz="2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Text12"/>
          <p:cNvGrpSpPr/>
          <p:nvPr>
            <p:custDataLst>
              <p:tags r:id="rId10"/>
            </p:custDataLst>
          </p:nvPr>
        </p:nvGrpSpPr>
        <p:grpSpPr>
          <a:xfrm>
            <a:off x="7754579" y="1961514"/>
            <a:ext cx="3189061" cy="1463150"/>
            <a:chOff x="2757713" y="1890118"/>
            <a:chExt cx="3189061" cy="1434946"/>
          </a:xfrm>
        </p:grpSpPr>
        <p:sp>
          <p:nvSpPr>
            <p:cNvPr id="22" name="Text9"/>
            <p:cNvSpPr txBox="1"/>
            <p:nvPr>
              <p:custDataLst>
                <p:tags r:id="rId11"/>
              </p:custDataLst>
            </p:nvPr>
          </p:nvSpPr>
          <p:spPr>
            <a:xfrm>
              <a:off x="2757714" y="2905780"/>
              <a:ext cx="3189060" cy="4192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0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Bot功能概述：自动化任务执行与智能交互助手。</a:t>
              </a:r>
              <a:endParaRPr lang="en-US" altLang="ko-KR" sz="1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10"/>
            <p:cNvSpPr txBox="1"/>
            <p:nvPr>
              <p:custDataLst>
                <p:tags r:id="rId12"/>
              </p:custDataLst>
            </p:nvPr>
          </p:nvSpPr>
          <p:spPr>
            <a:xfrm>
              <a:off x="2757713" y="2474893"/>
              <a:ext cx="318906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Bot功能概述</a:t>
              </a:r>
              <a:endParaRPr lang="en-US" altLang="ko-KR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11"/>
            <p:cNvSpPr txBox="1"/>
            <p:nvPr>
              <p:custDataLst>
                <p:tags r:id="rId13"/>
              </p:custDataLst>
            </p:nvPr>
          </p:nvSpPr>
          <p:spPr>
            <a:xfrm>
              <a:off x="2757714" y="1890118"/>
              <a:ext cx="1776103" cy="584775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ko-KR" sz="2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779636" y="6122352"/>
            <a:ext cx="835507" cy="202620"/>
            <a:chOff x="10568408" y="5902539"/>
            <a:chExt cx="835507" cy="202620"/>
          </a:xfrm>
        </p:grpSpPr>
        <p:sp>
          <p:nvSpPr>
            <p:cNvPr id="36" name="椭圆 35"/>
            <p:cNvSpPr/>
            <p:nvPr/>
          </p:nvSpPr>
          <p:spPr>
            <a:xfrm rot="18900000">
              <a:off x="10568408" y="5902539"/>
              <a:ext cx="202620" cy="2026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900000">
              <a:off x="10779370" y="5902539"/>
              <a:ext cx="202620" cy="2026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900000">
              <a:off x="10990332" y="5902539"/>
              <a:ext cx="202620" cy="2026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8900000">
              <a:off x="11201295" y="5902539"/>
              <a:ext cx="202620" cy="2026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4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9104" y="0"/>
            <a:ext cx="12201103" cy="685800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 flipH="1">
            <a:off x="-9103" y="5133885"/>
            <a:ext cx="6330190" cy="17475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-11375" y="0"/>
            <a:ext cx="12203375" cy="4427621"/>
          </a:xfrm>
          <a:custGeom>
            <a:avLst/>
            <a:gdLst>
              <a:gd name="connsiteX0" fmla="*/ 0 w 12205647"/>
              <a:gd name="connsiteY0" fmla="*/ 0 h 4241377"/>
              <a:gd name="connsiteX1" fmla="*/ 12192000 w 12205647"/>
              <a:gd name="connsiteY1" fmla="*/ 0 h 4241377"/>
              <a:gd name="connsiteX2" fmla="*/ 12192000 w 12205647"/>
              <a:gd name="connsiteY2" fmla="*/ 2031541 h 4241377"/>
              <a:gd name="connsiteX3" fmla="*/ 12205647 w 12205647"/>
              <a:gd name="connsiteY3" fmla="*/ 4032608 h 4241377"/>
              <a:gd name="connsiteX4" fmla="*/ 0 w 12205647"/>
              <a:gd name="connsiteY4" fmla="*/ 3732357 h 4241377"/>
              <a:gd name="connsiteX5" fmla="*/ 0 w 12205647"/>
              <a:gd name="connsiteY5" fmla="*/ 2209968 h 4241377"/>
              <a:gd name="connsiteX6" fmla="*/ 0 w 12205647"/>
              <a:gd name="connsiteY6" fmla="*/ 2031408 h 424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5647" h="4241377">
                <a:moveTo>
                  <a:pt x="0" y="0"/>
                </a:moveTo>
                <a:lnTo>
                  <a:pt x="12192000" y="0"/>
                </a:lnTo>
                <a:lnTo>
                  <a:pt x="12192000" y="2031541"/>
                </a:lnTo>
                <a:lnTo>
                  <a:pt x="12205647" y="4032608"/>
                </a:lnTo>
                <a:cubicBezTo>
                  <a:pt x="7290937" y="5215414"/>
                  <a:pt x="5269552" y="857230"/>
                  <a:pt x="0" y="3732357"/>
                </a:cubicBezTo>
                <a:lnTo>
                  <a:pt x="0" y="2209968"/>
                </a:lnTo>
                <a:lnTo>
                  <a:pt x="0" y="203140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图形 8"/>
          <p:cNvSpPr/>
          <p:nvPr/>
        </p:nvSpPr>
        <p:spPr>
          <a:xfrm flipH="1">
            <a:off x="513884" y="450616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Text1"/>
          <p:cNvSpPr txBox="1"/>
          <p:nvPr>
            <p:custDataLst>
              <p:tags r:id="rId2"/>
            </p:custDataLst>
          </p:nvPr>
        </p:nvSpPr>
        <p:spPr>
          <a:xfrm flipH="1">
            <a:off x="594907" y="464602"/>
            <a:ext cx="1640577" cy="429895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Penguin_Fly5352 Team</a:t>
            </a:r>
            <a:endParaRPr lang="en-US" altLang="zh-CN" sz="1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Text3"/>
          <p:cNvSpPr txBox="1"/>
          <p:nvPr>
            <p:custDataLst>
              <p:tags r:id="rId3"/>
            </p:custDataLst>
          </p:nvPr>
        </p:nvSpPr>
        <p:spPr>
          <a:xfrm flipH="1">
            <a:off x="869481" y="5957197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2024.12.01</a:t>
            </a:r>
            <a:endParaRPr lang="en-US" altLang="zh-CN" sz="16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: 圆角 34"/>
          <p:cNvSpPr/>
          <p:nvPr/>
        </p:nvSpPr>
        <p:spPr>
          <a:xfrm flipH="1">
            <a:off x="594907" y="6074110"/>
            <a:ext cx="85302" cy="2068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4325341" y="2430737"/>
            <a:ext cx="2862982" cy="1695707"/>
          </a:xfrm>
          <a:custGeom>
            <a:avLst/>
            <a:gdLst>
              <a:gd name="connsiteX0" fmla="*/ 1334971 w 2862982"/>
              <a:gd name="connsiteY0" fmla="*/ 0 h 1695707"/>
              <a:gd name="connsiteX1" fmla="*/ 2862982 w 2862982"/>
              <a:gd name="connsiteY1" fmla="*/ 1528011 h 1695707"/>
              <a:gd name="connsiteX2" fmla="*/ 2846077 w 2862982"/>
              <a:gd name="connsiteY2" fmla="*/ 1695707 h 1695707"/>
              <a:gd name="connsiteX3" fmla="*/ 2499423 w 2862982"/>
              <a:gd name="connsiteY3" fmla="*/ 1561744 h 1695707"/>
              <a:gd name="connsiteX4" fmla="*/ 129458 w 2862982"/>
              <a:gd name="connsiteY4" fmla="*/ 804831 h 1695707"/>
              <a:gd name="connsiteX5" fmla="*/ 0 w 2862982"/>
              <a:gd name="connsiteY5" fmla="*/ 785487 h 1695707"/>
              <a:gd name="connsiteX6" fmla="*/ 67921 w 2862982"/>
              <a:gd name="connsiteY6" fmla="*/ 673686 h 1695707"/>
              <a:gd name="connsiteX7" fmla="*/ 1334971 w 2862982"/>
              <a:gd name="connsiteY7" fmla="*/ 0 h 169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2982" h="1695707">
                <a:moveTo>
                  <a:pt x="1334971" y="0"/>
                </a:moveTo>
                <a:cubicBezTo>
                  <a:pt x="2178868" y="0"/>
                  <a:pt x="2862982" y="684114"/>
                  <a:pt x="2862982" y="1528011"/>
                </a:cubicBezTo>
                <a:lnTo>
                  <a:pt x="2846077" y="1695707"/>
                </a:lnTo>
                <a:lnTo>
                  <a:pt x="2499423" y="1561744"/>
                </a:lnTo>
                <a:cubicBezTo>
                  <a:pt x="1720986" y="1255732"/>
                  <a:pt x="952426" y="952339"/>
                  <a:pt x="129458" y="804831"/>
                </a:cubicBezTo>
                <a:lnTo>
                  <a:pt x="0" y="785487"/>
                </a:lnTo>
                <a:lnTo>
                  <a:pt x="67921" y="673686"/>
                </a:lnTo>
                <a:cubicBezTo>
                  <a:pt x="342515" y="267232"/>
                  <a:pt x="807536" y="0"/>
                  <a:pt x="1334971" y="0"/>
                </a:cubicBezTo>
                <a:close/>
              </a:path>
            </a:pathLst>
          </a:custGeom>
          <a:solidFill>
            <a:schemeClr val="accent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Text4"/>
          <p:cNvSpPr txBox="1"/>
          <p:nvPr>
            <p:custDataLst>
              <p:tags r:id="rId4"/>
            </p:custDataLst>
          </p:nvPr>
        </p:nvSpPr>
        <p:spPr>
          <a:xfrm flipH="1">
            <a:off x="4988391" y="1209970"/>
            <a:ext cx="6689725" cy="248793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en-US" altLang="zh-CN"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5"/>
          <p:cNvSpPr txBox="1"/>
          <p:nvPr>
            <p:custDataLst>
              <p:tags r:id="rId5"/>
            </p:custDataLst>
          </p:nvPr>
        </p:nvSpPr>
        <p:spPr>
          <a:xfrm flipH="1">
            <a:off x="5049297" y="579196"/>
            <a:ext cx="6628816" cy="607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alt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1929323" y="1997511"/>
            <a:ext cx="7273290" cy="166814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Bot背景与目标</a:t>
            </a:r>
            <a:endParaRPr lang="zh-CN" altLang="en-US" sz="6000" spc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/>
          <p:cNvSpPr txBox="1"/>
          <p:nvPr>
            <p:custDataLst>
              <p:tags r:id="rId2"/>
            </p:custDataLst>
          </p:nvPr>
        </p:nvSpPr>
        <p:spPr>
          <a:xfrm>
            <a:off x="1929218" y="3797349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Bot background and target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8574" y="2095162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3"/>
          <p:cNvSpPr txBox="1"/>
          <p:nvPr>
            <p:custDataLst>
              <p:tags r:id="rId3"/>
            </p:custDataLst>
          </p:nvPr>
        </p:nvSpPr>
        <p:spPr>
          <a:xfrm>
            <a:off x="9940872" y="2366830"/>
            <a:ext cx="1722527" cy="18669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01.</a:t>
            </a:r>
            <a:endParaRPr lang="en-US" altLang="zh-CN" sz="8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1"/>
          <p:cNvSpPr txBox="1"/>
          <p:nvPr>
            <p:custDataLst>
              <p:tags r:id="rId1"/>
            </p:custDataLst>
          </p:nvPr>
        </p:nvSpPr>
        <p:spPr>
          <a:xfrm>
            <a:off x="345096" y="287410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Bot背景与目标</a:t>
            </a:r>
            <a:endParaRPr lang="en-US" altLang="zh-CN" sz="32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2" name="Text2"/>
          <p:cNvSpPr/>
          <p:nvPr>
            <p:custDataLst>
              <p:tags r:id="rId2"/>
            </p:custDataLst>
          </p:nvPr>
        </p:nvSpPr>
        <p:spPr>
          <a:xfrm>
            <a:off x="1878875" y="2031857"/>
            <a:ext cx="1400631" cy="1400629"/>
          </a:xfrm>
          <a:custGeom>
            <a:avLst/>
            <a:gdLst>
              <a:gd name="connsiteX0" fmla="*/ 1062083 w 1062083"/>
              <a:gd name="connsiteY0" fmla="*/ 531042 h 1062083"/>
              <a:gd name="connsiteX1" fmla="*/ 531042 w 1062083"/>
              <a:gd name="connsiteY1" fmla="*/ 1062083 h 1062083"/>
              <a:gd name="connsiteX2" fmla="*/ 0 w 1062083"/>
              <a:gd name="connsiteY2" fmla="*/ 531042 h 1062083"/>
              <a:gd name="connsiteX3" fmla="*/ 531042 w 1062083"/>
              <a:gd name="connsiteY3" fmla="*/ 0 h 1062083"/>
              <a:gd name="connsiteX4" fmla="*/ 1062083 w 1062083"/>
              <a:gd name="connsiteY4" fmla="*/ 531042 h 106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083" h="1062083">
                <a:moveTo>
                  <a:pt x="1062083" y="531042"/>
                </a:moveTo>
                <a:cubicBezTo>
                  <a:pt x="1062083" y="824328"/>
                  <a:pt x="824328" y="1062083"/>
                  <a:pt x="531042" y="1062083"/>
                </a:cubicBezTo>
                <a:cubicBezTo>
                  <a:pt x="237755" y="1062083"/>
                  <a:pt x="0" y="824328"/>
                  <a:pt x="0" y="531042"/>
                </a:cubicBezTo>
                <a:cubicBezTo>
                  <a:pt x="0" y="237756"/>
                  <a:pt x="237755" y="0"/>
                  <a:pt x="531042" y="0"/>
                </a:cubicBezTo>
                <a:cubicBezTo>
                  <a:pt x="824328" y="0"/>
                  <a:pt x="1062083" y="237756"/>
                  <a:pt x="1062083" y="531042"/>
                </a:cubicBezTo>
                <a:close/>
              </a:path>
            </a:pathLst>
          </a:custGeom>
          <a:noFill/>
          <a:ln w="17956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3"/>
          <p:cNvSpPr/>
          <p:nvPr>
            <p:custDataLst>
              <p:tags r:id="rId3"/>
            </p:custDataLst>
          </p:nvPr>
        </p:nvSpPr>
        <p:spPr>
          <a:xfrm>
            <a:off x="1447219" y="1600201"/>
            <a:ext cx="2263944" cy="2263940"/>
          </a:xfrm>
          <a:custGeom>
            <a:avLst/>
            <a:gdLst>
              <a:gd name="connsiteX0" fmla="*/ 1716724 w 1716723"/>
              <a:gd name="connsiteY0" fmla="*/ 858362 h 1716723"/>
              <a:gd name="connsiteX1" fmla="*/ 858362 w 1716723"/>
              <a:gd name="connsiteY1" fmla="*/ 1716724 h 1716723"/>
              <a:gd name="connsiteX2" fmla="*/ 0 w 1716723"/>
              <a:gd name="connsiteY2" fmla="*/ 858362 h 1716723"/>
              <a:gd name="connsiteX3" fmla="*/ 858362 w 1716723"/>
              <a:gd name="connsiteY3" fmla="*/ 0 h 1716723"/>
              <a:gd name="connsiteX4" fmla="*/ 1716724 w 1716723"/>
              <a:gd name="connsiteY4" fmla="*/ 858362 h 17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723" h="1716723">
                <a:moveTo>
                  <a:pt x="1716724" y="858362"/>
                </a:moveTo>
                <a:cubicBezTo>
                  <a:pt x="1716724" y="1332422"/>
                  <a:pt x="1332422" y="1716724"/>
                  <a:pt x="858362" y="1716724"/>
                </a:cubicBezTo>
                <a:cubicBezTo>
                  <a:pt x="384302" y="1716724"/>
                  <a:pt x="0" y="1332422"/>
                  <a:pt x="0" y="858362"/>
                </a:cubicBezTo>
                <a:cubicBezTo>
                  <a:pt x="0" y="384302"/>
                  <a:pt x="384302" y="0"/>
                  <a:pt x="858362" y="0"/>
                </a:cubicBezTo>
                <a:cubicBezTo>
                  <a:pt x="1332422" y="0"/>
                  <a:pt x="1716724" y="384302"/>
                  <a:pt x="1716724" y="858362"/>
                </a:cubicBezTo>
                <a:close/>
              </a:path>
            </a:pathLst>
          </a:custGeom>
          <a:noFill/>
          <a:ln w="17956" cap="flat">
            <a:gradFill>
              <a:gsLst>
                <a:gs pos="0">
                  <a:schemeClr val="accent1"/>
                </a:gs>
                <a:gs pos="39000">
                  <a:schemeClr val="accent1">
                    <a:alpha val="0"/>
                  </a:schemeClr>
                </a:gs>
                <a:gs pos="7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4"/>
          <p:cNvSpPr/>
          <p:nvPr>
            <p:custDataLst>
              <p:tags r:id="rId4"/>
            </p:custDataLst>
          </p:nvPr>
        </p:nvSpPr>
        <p:spPr>
          <a:xfrm>
            <a:off x="2221097" y="3261809"/>
            <a:ext cx="712918" cy="308634"/>
          </a:xfrm>
          <a:custGeom>
            <a:avLst/>
            <a:gdLst>
              <a:gd name="connsiteX0" fmla="*/ 675659 w 862314"/>
              <a:gd name="connsiteY0" fmla="*/ 0 h 373310"/>
              <a:gd name="connsiteX1" fmla="*/ 862314 w 862314"/>
              <a:gd name="connsiteY1" fmla="*/ 186655 h 373310"/>
              <a:gd name="connsiteX2" fmla="*/ 862314 w 862314"/>
              <a:gd name="connsiteY2" fmla="*/ 186655 h 373310"/>
              <a:gd name="connsiteX3" fmla="*/ 675659 w 862314"/>
              <a:gd name="connsiteY3" fmla="*/ 373310 h 373310"/>
              <a:gd name="connsiteX4" fmla="*/ 186655 w 862314"/>
              <a:gd name="connsiteY4" fmla="*/ 373310 h 373310"/>
              <a:gd name="connsiteX5" fmla="*/ 0 w 862314"/>
              <a:gd name="connsiteY5" fmla="*/ 186655 h 373310"/>
              <a:gd name="connsiteX6" fmla="*/ 0 w 862314"/>
              <a:gd name="connsiteY6" fmla="*/ 186655 h 373310"/>
              <a:gd name="connsiteX7" fmla="*/ 186655 w 862314"/>
              <a:gd name="connsiteY7" fmla="*/ 0 h 37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2314" h="373310">
                <a:moveTo>
                  <a:pt x="675659" y="0"/>
                </a:moveTo>
                <a:cubicBezTo>
                  <a:pt x="778746" y="0"/>
                  <a:pt x="862314" y="83568"/>
                  <a:pt x="862314" y="186655"/>
                </a:cubicBezTo>
                <a:lnTo>
                  <a:pt x="862314" y="186655"/>
                </a:lnTo>
                <a:cubicBezTo>
                  <a:pt x="862314" y="289742"/>
                  <a:pt x="778746" y="373310"/>
                  <a:pt x="675659" y="373310"/>
                </a:cubicBezTo>
                <a:lnTo>
                  <a:pt x="186655" y="373310"/>
                </a:lnTo>
                <a:cubicBezTo>
                  <a:pt x="83568" y="373310"/>
                  <a:pt x="0" y="289742"/>
                  <a:pt x="0" y="186655"/>
                </a:cubicBezTo>
                <a:lnTo>
                  <a:pt x="0" y="186655"/>
                </a:lnTo>
                <a:cubicBezTo>
                  <a:pt x="0" y="83568"/>
                  <a:pt x="83568" y="0"/>
                  <a:pt x="186655" y="0"/>
                </a:cubicBezTo>
                <a:close/>
              </a:path>
            </a:pathLst>
          </a:custGeom>
          <a:solidFill>
            <a:schemeClr val="accent1"/>
          </a:solidFill>
          <a:ln w="179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5"/>
          <p:cNvSpPr/>
          <p:nvPr>
            <p:custDataLst>
              <p:tags r:id="rId5"/>
            </p:custDataLst>
          </p:nvPr>
        </p:nvSpPr>
        <p:spPr>
          <a:xfrm>
            <a:off x="2214231" y="2372488"/>
            <a:ext cx="719363" cy="719363"/>
          </a:xfrm>
          <a:prstGeom prst="ellipse">
            <a:avLst/>
          </a:prstGeom>
          <a:ln>
            <a:noFill/>
          </a:ln>
          <a:effectLst>
            <a:outerShdw blurRad="50800" dist="50800" dir="2700000" algn="tl" rotWithShape="0">
              <a:schemeClr val="accent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Shape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83309" y="2545407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Shape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093016" y="2545407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Shape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725486" y="4829098"/>
            <a:ext cx="381205" cy="373524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tx2"/>
          </a:solidFill>
          <a:ln w="1860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14"/>
          <p:cNvSpPr txBox="1"/>
          <p:nvPr>
            <p:custDataLst>
              <p:tags r:id="rId9"/>
            </p:custDataLst>
          </p:nvPr>
        </p:nvSpPr>
        <p:spPr>
          <a:xfrm>
            <a:off x="5663565" y="2935605"/>
            <a:ext cx="5427980" cy="1786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基于Solana区块链，Bot利用50,000+ TPS和亚秒级确认时间，确保高速安全的交易执行。</a:t>
            </a:r>
            <a:endParaRPr lang="en-US" altLang="zh-CN" sz="1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15"/>
          <p:cNvSpPr txBox="1"/>
          <p:nvPr>
            <p:custDataLst>
              <p:tags r:id="rId10"/>
            </p:custDataLst>
          </p:nvPr>
        </p:nvSpPr>
        <p:spPr>
          <a:xfrm>
            <a:off x="4584217" y="1268938"/>
            <a:ext cx="4151304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高性能区块链基础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16"/>
          <p:cNvSpPr txBox="1"/>
          <p:nvPr>
            <p:custDataLst>
              <p:tags r:id="rId11"/>
            </p:custDataLst>
          </p:nvPr>
        </p:nvSpPr>
        <p:spPr>
          <a:xfrm>
            <a:off x="5663565" y="1968500"/>
            <a:ext cx="5068570" cy="17862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利用智能化算法精准抓住市场机会，自动化交易，高效盈利</a:t>
            </a:r>
            <a:endParaRPr lang="en-US" altLang="zh-CN" sz="1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7035" y="1916430"/>
            <a:ext cx="10946765" cy="4526280"/>
          </a:xfrm>
        </p:spPr>
        <p:txBody>
          <a:bodyPr>
            <a:normAutofit/>
          </a:bodyPr>
          <a:p>
            <a:pPr algn="l">
              <a:spcAft>
                <a:spcPct val="60000"/>
              </a:spcAft>
            </a:pPr>
            <a:r>
              <a:rPr lang="en-US" sz="2400" b="1">
                <a:sym typeface="+mn-ea"/>
              </a:rPr>
              <a:t>	</a:t>
            </a:r>
            <a:r>
              <a:rPr sz="2400" b="1">
                <a:sym typeface="+mn-ea"/>
              </a:rPr>
              <a:t>在 DeFi 市场中，流动性池的创建是一个关键事件，通常伴随着显著的价格波动。Pump.fun 平台采用 Bonding Curve 模型动态调整代币价格，当代币的 Bonding Curve 进度达到 100% 时，流动性池会自动从内盘迁移至 Raydium 外盘。</a:t>
            </a:r>
            <a:endParaRPr sz="2400" b="1"/>
          </a:p>
          <a:p>
            <a:pPr algn="l">
              <a:spcAft>
                <a:spcPct val="60000"/>
              </a:spcAft>
            </a:pPr>
            <a:r>
              <a:rPr lang="en-US" sz="2400" b="1">
                <a:sym typeface="+mn-ea"/>
              </a:rPr>
              <a:t>	</a:t>
            </a:r>
            <a:r>
              <a:rPr sz="2400" b="1">
                <a:sym typeface="+mn-ea"/>
              </a:rPr>
              <a:t>这一迁移机制的特殊性在于，当 Raydium 的流动性池首次创建时，市场交易通常会经历短暂的流动性不足或价格迅速拉升的情况。此时，用户可通过快速买入代币以抢占价格涨幅，然后在涨幅达到预期时立即卖出套利。</a:t>
            </a:r>
            <a:endParaRPr sz="2400" b="1"/>
          </a:p>
          <a:p>
            <a:pPr algn="l"/>
            <a:endParaRPr lang="zh-CN" altLang="en-US" sz="2400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5280" y="404495"/>
            <a:ext cx="36677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400" b="1">
                <a:sym typeface="+mn-ea"/>
              </a:rPr>
              <a:t>背景</a:t>
            </a:r>
            <a:endParaRPr sz="4400" b="1"/>
          </a:p>
          <a:p>
            <a:endParaRPr lang="zh-CN" altLang="en-US" sz="4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l"/>
            <a:r>
              <a:rPr b="1">
                <a:sym typeface="+mn-ea"/>
              </a:rPr>
              <a:t>目标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/>
          </a:bodyPr>
          <a:p>
            <a:pPr algn="l"/>
            <a:r>
              <a:rPr b="1">
                <a:sym typeface="+mn-ea"/>
              </a:rPr>
              <a:t>本Bot旨在利用 Raydium 流动性池创建时的市场特性，在池子创建的瞬间快速买入代币，利用价格涨幅达到预设阈值后完成卖出操作，实现精准套利。具体目标包括：</a:t>
            </a:r>
            <a:endParaRPr b="1">
              <a:sym typeface="+mn-ea"/>
            </a:endParaRPr>
          </a:p>
          <a:p>
            <a:pPr algn="l"/>
            <a:endParaRPr b="1"/>
          </a:p>
          <a:p>
            <a:pPr algn="l"/>
            <a:r>
              <a:rPr lang="en-US" altLang="zh-CN"/>
              <a:t>	</a:t>
            </a:r>
            <a:r>
              <a:rPr lang="en-US" altLang="zh-CN">
                <a:latin typeface="+mn-cs"/>
              </a:rPr>
              <a:t>1.  </a:t>
            </a:r>
            <a:r>
              <a:rPr>
                <a:latin typeface="+mn-cs"/>
                <a:sym typeface="+mn-ea"/>
              </a:rPr>
              <a:t>实时监控与操作</a:t>
            </a:r>
            <a:endParaRPr>
              <a:latin typeface="+mn-cs"/>
              <a:sym typeface="+mn-ea"/>
            </a:endParaRPr>
          </a:p>
          <a:p>
            <a:pPr algn="l"/>
            <a:r>
              <a:rPr lang="en-US">
                <a:latin typeface="+mn-cs"/>
                <a:sym typeface="+mn-ea"/>
              </a:rPr>
              <a:t>	2. </a:t>
            </a:r>
            <a:r>
              <a:rPr>
                <a:latin typeface="+mn-cs"/>
                <a:sym typeface="+mn-ea"/>
              </a:rPr>
              <a:t>风险控制</a:t>
            </a:r>
            <a:endParaRPr>
              <a:latin typeface="+mn-cs"/>
              <a:sym typeface="+mn-ea"/>
            </a:endParaRPr>
          </a:p>
          <a:p>
            <a:pPr algn="l"/>
            <a:r>
              <a:rPr lang="en-US">
                <a:latin typeface="+mn-cs"/>
                <a:sym typeface="+mn-ea"/>
              </a:rPr>
              <a:t>	3. </a:t>
            </a:r>
            <a:r>
              <a:rPr>
                <a:latin typeface="+mn-cs"/>
                <a:sym typeface="+mn-ea"/>
              </a:rPr>
              <a:t>数据监控模块</a:t>
            </a:r>
            <a:endParaRPr>
              <a:latin typeface="+mn-cs"/>
              <a:sym typeface="+mn-ea"/>
            </a:endParaRPr>
          </a:p>
          <a:p>
            <a:pPr algn="l"/>
            <a:r>
              <a:rPr lang="en-US">
                <a:latin typeface="+mn-cs"/>
                <a:sym typeface="+mn-ea"/>
              </a:rPr>
              <a:t>	4. </a:t>
            </a:r>
            <a:r>
              <a:rPr>
                <a:latin typeface="+mn-cs"/>
                <a:sym typeface="+mn-ea"/>
              </a:rPr>
              <a:t>套利交易模块</a:t>
            </a:r>
            <a:r>
              <a:rPr lang="zh-CN">
                <a:latin typeface="+mn-cs"/>
                <a:sym typeface="+mn-ea"/>
              </a:rPr>
              <a:t>：</a:t>
            </a:r>
            <a:r>
              <a:rPr b="1">
                <a:sym typeface="+mn-ea"/>
              </a:rPr>
              <a:t>买入阶段</a:t>
            </a:r>
            <a:r>
              <a:rPr lang="zh-CN" b="1">
                <a:sym typeface="+mn-ea"/>
              </a:rPr>
              <a:t>，</a:t>
            </a:r>
            <a:r>
              <a:rPr b="1">
                <a:sym typeface="+mn-ea"/>
              </a:rPr>
              <a:t>卖出阶段</a:t>
            </a:r>
            <a:endParaRPr>
              <a:latin typeface="+mn-cs"/>
              <a:sym typeface="+mn-ea"/>
            </a:endParaRPr>
          </a:p>
          <a:p>
            <a:pPr algn="l"/>
            <a:r>
              <a:rPr lang="en-US">
                <a:latin typeface="+mn-cs"/>
                <a:sym typeface="+mn-ea"/>
              </a:rPr>
              <a:t>	5. </a:t>
            </a:r>
            <a:r>
              <a:rPr>
                <a:latin typeface="+mn-cs"/>
                <a:sym typeface="+mn-ea"/>
              </a:rPr>
              <a:t>风险管理模块</a:t>
            </a:r>
            <a:endParaRPr>
              <a:latin typeface="+mn-cs"/>
              <a:sym typeface="+mn-ea"/>
            </a:endParaRPr>
          </a:p>
          <a:p>
            <a:pPr algn="l"/>
            <a:r>
              <a:rPr lang="en-US">
                <a:latin typeface="+mn-cs"/>
                <a:sym typeface="+mn-ea"/>
              </a:rPr>
              <a:t>	6. </a:t>
            </a:r>
            <a:r>
              <a:rPr>
                <a:latin typeface="+mn-cs"/>
                <a:sym typeface="+mn-ea"/>
              </a:rPr>
              <a:t>监控与准备阶段</a:t>
            </a:r>
            <a:endParaRPr>
              <a:latin typeface="+mn-cs"/>
              <a:sym typeface="+mn-ea"/>
            </a:endParaRPr>
          </a:p>
          <a:p>
            <a:pPr algn="l"/>
            <a:r>
              <a:rPr lang="en-US" altLang="zh-CN">
                <a:latin typeface="+mn-cs"/>
              </a:rPr>
              <a:t>	</a:t>
            </a:r>
            <a:endParaRPr lang="en-US" altLang="zh-CN">
              <a:latin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0892155" cy="4739005"/>
          </a:xfrm>
        </p:spPr>
        <p:txBody>
          <a:bodyPr>
            <a:normAutofit fontScale="90000" lnSpcReduction="10000"/>
          </a:bodyPr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实时跟踪 Pump.fun 平台代币的 Bonding Curve 进度，预测 Raydium 流动性池的创建时间点。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在 Raydium 池子创建的瞬间，快速执行买入操作，抢占价格起涨前的低价代币份额。</a:t>
            </a:r>
            <a:br>
              <a:rPr b="1">
                <a:sym typeface="+mn-ea"/>
              </a:rPr>
            </a:br>
            <a:br>
              <a:rPr b="1">
                <a:sym typeface="+mn-ea"/>
              </a:rPr>
            </a:br>
            <a:r>
              <a:rPr b="1">
                <a:sym typeface="+mn-ea"/>
              </a:rPr>
              <a:t>设置多档卖出策略，根据价格涨幅分批卖出代币，确保套利收益最大化。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优化交易路径与Gas费用，以最低成本实现高效操作。</a:t>
            </a:r>
            <a:endParaRPr b="1"/>
          </a:p>
          <a:p>
            <a:pPr algn="l">
              <a:spcAft>
                <a:spcPct val="60000"/>
              </a:spcAft>
            </a:pP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1.</a:t>
            </a:r>
            <a:r>
              <a:rPr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实时监控与操作</a:t>
            </a:r>
            <a:endParaRPr lang="en-US" altLang="zh-CN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0532110" cy="4526280"/>
          </a:xfrm>
        </p:spPr>
        <p:txBody>
          <a:bodyPr>
            <a:normAutofit/>
          </a:bodyPr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限制参与的代币范围，避免操作冷门代币导致流动性不足或滑点过大。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设置止损机制，在市场出现意外波动时及时终止交易操作，保护资产安全。</a:t>
            </a:r>
            <a:endParaRPr b="1"/>
          </a:p>
          <a:p>
            <a:pPr algn="l">
              <a:spcAft>
                <a:spcPct val="60000"/>
              </a:spcAft>
            </a:pP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2.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风险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控制</a:t>
            </a:r>
            <a:endParaRPr lang="zh-CN" altLang="en-US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11251565" cy="4526280"/>
          </a:xfrm>
        </p:spPr>
        <p:txBody>
          <a:bodyPr/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接入 Pump.fun 和 Raydium 的数据源，通过智能合约和链上监控工具实时分析目标代币的 Bonding Curve 状态。</a:t>
            </a:r>
            <a:endParaRPr b="1"/>
          </a:p>
          <a:p>
            <a:pPr algn="l">
              <a:spcAft>
                <a:spcPct val="60000"/>
              </a:spcAft>
            </a:pPr>
            <a:r>
              <a:rPr b="1">
                <a:sym typeface="+mn-ea"/>
              </a:rPr>
              <a:t>检测 Raydium 池子创建事件（如 AddLiquidity 交易或智能合约事件触发），并触发交易信号。</a:t>
            </a:r>
            <a:endParaRPr b="1"/>
          </a:p>
          <a:p>
            <a:pPr algn="l">
              <a:spcAft>
                <a:spcPct val="60000"/>
              </a:spcAft>
            </a:pP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48100" y="4431271"/>
            <a:ext cx="12240099" cy="2426729"/>
          </a:xfrm>
          <a:custGeom>
            <a:avLst/>
            <a:gdLst>
              <a:gd name="connsiteX0" fmla="*/ 1724240 w 12240099"/>
              <a:gd name="connsiteY0" fmla="*/ 1 h 1751127"/>
              <a:gd name="connsiteX1" fmla="*/ 0 w 12240099"/>
              <a:gd name="connsiteY1" fmla="*/ 208769 h 1751127"/>
              <a:gd name="connsiteX2" fmla="*/ 10549 w 12240099"/>
              <a:gd name="connsiteY2" fmla="*/ 1751127 h 1751127"/>
              <a:gd name="connsiteX3" fmla="*/ 12240099 w 12240099"/>
              <a:gd name="connsiteY3" fmla="*/ 1751127 h 1751127"/>
              <a:gd name="connsiteX4" fmla="*/ 12240099 w 12240099"/>
              <a:gd name="connsiteY4" fmla="*/ 509020 h 1751127"/>
              <a:gd name="connsiteX5" fmla="*/ 1724240 w 12240099"/>
              <a:gd name="connsiteY5" fmla="*/ 1 h 175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0099" h="1751127">
                <a:moveTo>
                  <a:pt x="1724240" y="1"/>
                </a:moveTo>
                <a:cubicBezTo>
                  <a:pt x="1186810" y="-355"/>
                  <a:pt x="616073" y="60919"/>
                  <a:pt x="0" y="208769"/>
                </a:cubicBezTo>
                <a:lnTo>
                  <a:pt x="10549" y="1751127"/>
                </a:lnTo>
                <a:lnTo>
                  <a:pt x="12240099" y="1751127"/>
                </a:lnTo>
                <a:lnTo>
                  <a:pt x="12240099" y="509020"/>
                </a:lnTo>
                <a:cubicBezTo>
                  <a:pt x="7616226" y="3024756"/>
                  <a:pt x="5486251" y="2489"/>
                  <a:pt x="1724240" y="1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1">
                  <a:alpha val="20000"/>
                </a:schemeClr>
              </a:gs>
              <a:gs pos="18000">
                <a:schemeClr val="tx2">
                  <a:alpha val="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010600030101010101" charset="-122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/>
          <p:cNvSpPr txBox="1"/>
          <p:nvPr>
            <p:custDataLst>
              <p:tags r:id="rId1"/>
            </p:custDataLst>
          </p:nvPr>
        </p:nvSpPr>
        <p:spPr>
          <a:xfrm>
            <a:off x="407670" y="332740"/>
            <a:ext cx="11107420" cy="10445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3.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数据监控</a:t>
            </a:r>
            <a:r>
              <a:rPr lang="zh-CN" altLang="en-US" sz="4400" b="1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模块</a:t>
            </a:r>
            <a:endParaRPr lang="zh-CN" altLang="en-US" sz="4400" b="1" noProof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YOO_CHATSHAPE_TYPE" val="YOO_CHATSHAPE_TITLE"/>
</p:tagLst>
</file>

<file path=ppt/tags/tag10.xml><?xml version="1.0" encoding="utf-8"?>
<p:tagLst xmlns:p="http://schemas.openxmlformats.org/presentationml/2006/main">
  <p:tag name="TAG_CHATSHAPE_SUBTITLE_TYPE" val="YOO_CHATPAGE_CATALOG_DETAIL"/>
  <p:tag name="YOO_CHAT_DIAGRAM_SHAPETYPE" val="YOO_CHATSHAPE_DIAGRAM_SUBTITLE"/>
</p:tagLst>
</file>

<file path=ppt/tags/tag11.xml><?xml version="1.0" encoding="utf-8"?>
<p:tagLst xmlns:p="http://schemas.openxmlformats.org/presentationml/2006/main">
  <p:tag name="YOO_CHAT_DIAGRAM_SHAPETYPE" val="YOO_CHATSHAPE_DIAGRAM_TITLE"/>
</p:tagLst>
</file>

<file path=ppt/tags/tag12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13.xml><?xml version="1.0" encoding="utf-8"?>
<p:tagLst xmlns:p="http://schemas.openxmlformats.org/presentationml/2006/main">
  <p:tag name="YOO_CHATSHAPE_ITEM" val="2"/>
  <p:tag name="YOO_CHATSHAPE_TYPE" val="YOO_CHATSHAPE_ITEM"/>
</p:tagLst>
</file>

<file path=ppt/tags/tag14.xml><?xml version="1.0" encoding="utf-8"?>
<p:tagLst xmlns:p="http://schemas.openxmlformats.org/presentationml/2006/main">
  <p:tag name="TAG_CHATSHAPE_SUBTITLE_TYPE" val="YOO_CHATPAGE_CATALOG_DETAIL"/>
  <p:tag name="YOO_CHAT_DIAGRAM_SHAPETYPE" val="YOO_CHATSHAPE_DIAGRAM_SUBTITLE"/>
</p:tagLst>
</file>

<file path=ppt/tags/tag15.xml><?xml version="1.0" encoding="utf-8"?>
<p:tagLst xmlns:p="http://schemas.openxmlformats.org/presentationml/2006/main">
  <p:tag name="YOO_CHAT_DIAGRAM_SHAPETYPE" val="YOO_CHATSHAPE_DIAGRAM_TITLE"/>
</p:tagLst>
</file>

<file path=ppt/tags/tag16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17.xml><?xml version="1.0" encoding="utf-8"?>
<p:tagLst xmlns:p="http://schemas.openxmlformats.org/presentationml/2006/main">
  <p:tag name="TAG_AIGCCREATORID" val="AIGC生成内容仅供参考-2024/12/1 20:37:51"/>
  <p:tag name="YOO_CHATPAGE_TYPE" val="TAG_CHATPAGE_CATALOG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18.xml><?xml version="1.0" encoding="utf-8"?>
<p:tagLst xmlns:p="http://schemas.openxmlformats.org/presentationml/2006/main">
  <p:tag name="YOO_CHATSHAPE_TYPE" val="YOO_CHATSHAPE_TITLE"/>
</p:tagLst>
</file>

<file path=ppt/tags/tag19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2.xml><?xml version="1.0" encoding="utf-8"?>
<p:tagLst xmlns:p="http://schemas.openxmlformats.org/presentationml/2006/main">
  <p:tag name="YOO_CHATSHAPE_COMPANY" val="Penguin_Fly5352 Team"/>
  <p:tag name="YOO_CHATSHAPE_TYPE" val="YOO_CHATSHAPE_COMPANY"/>
</p:tagLst>
</file>

<file path=ppt/tags/tag20.xml><?xml version="1.0" encoding="utf-8"?>
<p:tagLst xmlns:p="http://schemas.openxmlformats.org/presentationml/2006/main">
  <p:tag name="TAG_CHATPAGE_CHAPTER" val="0"/>
  <p:tag name="YOO_CHATSHAPE_TYPE" val="YOO_CHATSHAPE_NUM"/>
</p:tagLst>
</file>

<file path=ppt/tags/tag21.xml><?xml version="1.0" encoding="utf-8"?>
<p:tagLst xmlns:p="http://schemas.openxmlformats.org/presentationml/2006/main">
  <p:tag name="TAG_AIGCCREATORID" val="AIGC生成内容仅供参考-2024/12/1 20:37:51"/>
  <p:tag name="TAG_CHAPTER_ID" val="0"/>
  <p:tag name="YOO_CHATPAGE_TYPE" val="TAG_CHATPAGE_CHAPTER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22.xml><?xml version="1.0" encoding="utf-8"?>
<p:tagLst xmlns:p="http://schemas.openxmlformats.org/presentationml/2006/main">
  <p:tag name="YOO_CHATSHAPE_TYPE" val="YOO_CHATSHAPE_TITLE"/>
</p:tagLst>
</file>

<file path=ppt/tags/tag23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24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25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26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27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ICON"/>
</p:tagLst>
</file>

<file path=ppt/tags/tag28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3"/>
  <p:tag name="TAG_CONTENT_SUBINDEX" val="3"/>
  <p:tag name="YOO_CHATSHAPE_TYPE" val="YOO_CHATSHAPE_ICON"/>
</p:tagLst>
</file>

<file path=ppt/tags/tag29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2"/>
  <p:tag name="TAG_CONTENT_SUBINDEX" val="2"/>
  <p:tag name="YOO_CHATSHAPE_TYPE" val="YOO_CHATSHAPE_ICON"/>
</p:tagLst>
</file>

<file path=ppt/tags/tag3.xml><?xml version="1.0" encoding="utf-8"?>
<p:tagLst xmlns:p="http://schemas.openxmlformats.org/presentationml/2006/main">
  <p:tag name="YOO_CHATSHAPE_TYPE" val="YOO_CHATSHAPE_DATE"/>
</p:tagLst>
</file>

<file path=ppt/tags/tag30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CONTENT"/>
</p:tagLst>
</file>

<file path=ppt/tags/tag31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TITLE"/>
</p:tagLst>
</file>

<file path=ppt/tags/tag32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2"/>
  <p:tag name="TAG_CONTENT_SUBINDEX" val="2"/>
  <p:tag name="YOO_CHATSHAPE_TYPE" val="YOO_CHATSHAPE_CHILDCONTENT"/>
</p:tagLst>
</file>

<file path=ppt/tags/tag33.xml><?xml version="1.0" encoding="utf-8"?>
<p:tagLst xmlns:p="http://schemas.openxmlformats.org/presentationml/2006/main">
  <p:tag name="TAG_AIGCCREATORID" val="AIGC生成内容仅供参考-2024/12/1 20:37:51"/>
  <p:tag name="TAG_CHAPTER_ID" val="0"/>
  <p:tag name="TAG_CONTENT_TYPE" val="二级大纲3"/>
  <p:tag name="TAG_SECTION_ID" val="0"/>
  <p:tag name="YOO_CHATPAGE_TYPE" val="TAG_CHATPAGE_MULTCONTENT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34.xml><?xml version="1.0" encoding="utf-8"?>
<p:tagLst xmlns:p="http://schemas.openxmlformats.org/presentationml/2006/main">
  <p:tag name="YOO_CHATSHAPE_TYPE" val="YOO_CHATSHAPE_TITLE"/>
</p:tagLst>
</file>

<file path=ppt/tags/tag35.xml><?xml version="1.0" encoding="utf-8"?>
<p:tagLst xmlns:p="http://schemas.openxmlformats.org/presentationml/2006/main">
  <p:tag name="YOO_CHATSHAPE_TYPE" val="YOO_CHATSHAPE_TITLE"/>
</p:tagLst>
</file>

<file path=ppt/tags/tag36.xml><?xml version="1.0" encoding="utf-8"?>
<p:tagLst xmlns:p="http://schemas.openxmlformats.org/presentationml/2006/main">
  <p:tag name="YOO_CHATSHAPE_TYPE" val="YOO_CHATSHAPE_TITLE"/>
</p:tagLst>
</file>

<file path=ppt/tags/tag37.xml><?xml version="1.0" encoding="utf-8"?>
<p:tagLst xmlns:p="http://schemas.openxmlformats.org/presentationml/2006/main">
  <p:tag name="YOO_CHATSHAPE_TYPE" val="YOO_CHATSHAPE_TITLE"/>
</p:tagLst>
</file>

<file path=ppt/tags/tag38.xml><?xml version="1.0" encoding="utf-8"?>
<p:tagLst xmlns:p="http://schemas.openxmlformats.org/presentationml/2006/main">
  <p:tag name="YOO_CHATSHAPE_TYPE" val="YOO_CHATSHAPE_TITLE"/>
</p:tagLst>
</file>

<file path=ppt/tags/tag39.xml><?xml version="1.0" encoding="utf-8"?>
<p:tagLst xmlns:p="http://schemas.openxmlformats.org/presentationml/2006/main">
  <p:tag name="YOO_CHATSHAPE_TYPE" val="YOO_CHATSHAPE_TITLE"/>
</p:tagLst>
</file>

<file path=ppt/tags/tag4.xml><?xml version="1.0" encoding="utf-8"?>
<p:tagLst xmlns:p="http://schemas.openxmlformats.org/presentationml/2006/main">
  <p:tag name="TAG_AIGCCREATORID" val="AIGC生成内容仅供参考-2024/12/1 20:37:51"/>
  <p:tag name="YOO_CHATPAGE_TYPE" val="TAG_CHATPAGE_COVER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40.xml><?xml version="1.0" encoding="utf-8"?>
<p:tagLst xmlns:p="http://schemas.openxmlformats.org/presentationml/2006/main">
  <p:tag name="YOO_CHATSHAPE_TYPE" val="YOO_CHATSHAPE_TITLE"/>
</p:tagLst>
</file>

<file path=ppt/tags/tag41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42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43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44.xml><?xml version="1.0" encoding="utf-8"?>
<p:tagLst xmlns:p="http://schemas.openxmlformats.org/presentationml/2006/main">
  <p:tag name="TAG_CHATSHAPE_LINK" val="sp:子标题1"/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DECORATE"/>
</p:tagLst>
</file>

<file path=ppt/tags/tag45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ICON"/>
</p:tagLst>
</file>

<file path=ppt/tags/tag46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3"/>
  <p:tag name="TAG_CONTENT_SUBINDEX" val="3"/>
  <p:tag name="YOO_CHATSHAPE_TYPE" val="YOO_CHATSHAPE_ICON"/>
</p:tagLst>
</file>

<file path=ppt/tags/tag47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2"/>
  <p:tag name="TAG_CONTENT_SUBINDEX" val="2"/>
  <p:tag name="YOO_CHATSHAPE_TYPE" val="YOO_CHATSHAPE_ICON"/>
</p:tagLst>
</file>

<file path=ppt/tags/tag48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CONTENT"/>
</p:tagLst>
</file>

<file path=ppt/tags/tag49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1"/>
  <p:tag name="TAG_CONTENT_SUBINDEX" val="1"/>
  <p:tag name="YOO_CHATSHAPE_TYPE" val="YOO_CHATSHAPE_CHILDTITLE"/>
</p:tagLst>
</file>

<file path=ppt/tags/tag5.xml><?xml version="1.0" encoding="utf-8"?>
<p:tagLst xmlns:p="http://schemas.openxmlformats.org/presentationml/2006/main">
  <p:tag name="YOO_CHATSHAPE_ITEM" val="1"/>
  <p:tag name="YOO_CHATSHAPE_TYPE" val="YOO_CHATSHAPE_ITEM"/>
</p:tagLst>
</file>

<file path=ppt/tags/tag50.xml><?xml version="1.0" encoding="utf-8"?>
<p:tagLst xmlns:p="http://schemas.openxmlformats.org/presentationml/2006/main">
  <p:tag name="TAG_CONTENT_DIAGRAM_INDEX" val="b03ef9f636194349b934051b7a3df15c"/>
  <p:tag name="TAG_CONTENT_GROUPCOUNT" val="3"/>
  <p:tag name="TAG_CONTENT_GROUPINDEX" val="2"/>
  <p:tag name="TAG_CONTENT_SUBINDEX" val="2"/>
  <p:tag name="YOO_CHATSHAPE_TYPE" val="YOO_CHATSHAPE_CHILDCONTENT"/>
</p:tagLst>
</file>

<file path=ppt/tags/tag51.xml><?xml version="1.0" encoding="utf-8"?>
<p:tagLst xmlns:p="http://schemas.openxmlformats.org/presentationml/2006/main">
  <p:tag name="TAG_AIGCCREATORID" val="AIGC生成内容仅供参考-2024/12/1 20:37:51"/>
  <p:tag name="TAG_CHAPTER_ID" val="0"/>
  <p:tag name="TAG_CONTENT_TYPE" val="二级大纲3"/>
  <p:tag name="TAG_SECTION_ID" val="0"/>
  <p:tag name="YOO_CHATPAGE_TYPE" val="TAG_CHATPAGE_MULTCONTENT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52.xml><?xml version="1.0" encoding="utf-8"?>
<p:tagLst xmlns:p="http://schemas.openxmlformats.org/presentationml/2006/main">
  <p:tag name="YOO_CHATSHAPE_TYPE" val="YOO_CHATSHAPE_TITLE"/>
</p:tagLst>
</file>

<file path=ppt/tags/tag53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54.xml><?xml version="1.0" encoding="utf-8"?>
<p:tagLst xmlns:p="http://schemas.openxmlformats.org/presentationml/2006/main">
  <p:tag name="TAG_CHATPAGE_CHAPTER" val="1"/>
  <p:tag name="YOO_CHATSHAPE_TYPE" val="YOO_CHATSHAPE_NUM"/>
</p:tagLst>
</file>

<file path=ppt/tags/tag55.xml><?xml version="1.0" encoding="utf-8"?>
<p:tagLst xmlns:p="http://schemas.openxmlformats.org/presentationml/2006/main">
  <p:tag name="TAG_AIGCCREATORID" val="AIGC生成内容仅供参考-2024/12/1 20:37:51"/>
  <p:tag name="TAG_CHAPTER_ID" val="1"/>
  <p:tag name="YOO_CHATPAGE_TYPE" val="TAG_CHATPAGE_CHAPTER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56.xml><?xml version="1.0" encoding="utf-8"?>
<p:tagLst xmlns:p="http://schemas.openxmlformats.org/presentationml/2006/main">
  <p:tag name="TAG_CONTENT_SUBINDEX" val="8"/>
  <p:tag name="YOO_CHATSHAPE_TYPE" val="YOO_CHATSHAPE_HIDDEN"/>
</p:tagLst>
</file>

<file path=ppt/tags/tag57.xml><?xml version="1.0" encoding="utf-8"?>
<p:tagLst xmlns:p="http://schemas.openxmlformats.org/presentationml/2006/main">
  <p:tag name="YOO_CHATSHAPE_TYPE" val="YOO_CHATSHAPE_TITLE"/>
</p:tagLst>
</file>

<file path=ppt/tags/tag58.xml><?xml version="1.0" encoding="utf-8"?>
<p:tagLst xmlns:p="http://schemas.openxmlformats.org/presentationml/2006/main">
  <p:tag name="YOO_CHATSHAPE_TYPE" val="YOO_CHATSHAPE_CONTENT"/>
</p:tagLst>
</file>

<file path=ppt/tags/tag59.xml><?xml version="1.0" encoding="utf-8"?>
<p:tagLst xmlns:p="http://schemas.openxmlformats.org/presentationml/2006/main">
  <p:tag name="YOO_CHATSHAPE_TYPE" val="YOO_CHATSHAPE_DECORATION"/>
</p:tagLst>
</file>

<file path=ppt/tags/tag6.xml><?xml version="1.0" encoding="utf-8"?>
<p:tagLst xmlns:p="http://schemas.openxmlformats.org/presentationml/2006/main">
  <p:tag name="TAG_CHATSHAPE_SUBTITLE_TYPE" val="YOO_CHATPAGE_CATALOG_DETAIL"/>
  <p:tag name="YOO_CHAT_DIAGRAM_SHAPETYPE" val="YOO_CHATSHAPE_DIAGRAM_SUBTITLE"/>
</p:tagLst>
</file>

<file path=ppt/tags/tag60.xml><?xml version="1.0" encoding="utf-8"?>
<p:tagLst xmlns:p="http://schemas.openxmlformats.org/presentationml/2006/main">
  <p:tag name="YOO_CHATSHAPE_TYPE" val="YOO_CHATSHAPE_DECORATION"/>
</p:tagLst>
</file>

<file path=ppt/tags/tag61.xml><?xml version="1.0" encoding="utf-8"?>
<p:tagLst xmlns:p="http://schemas.openxmlformats.org/presentationml/2006/main">
  <p:tag name="YOO_CHATSHAPE_TYPE" val="YOO_CHATSHAPE_DECORATION"/>
</p:tagLst>
</file>

<file path=ppt/tags/tag62.xml><?xml version="1.0" encoding="utf-8"?>
<p:tagLst xmlns:p="http://schemas.openxmlformats.org/presentationml/2006/main">
  <p:tag name="YOO_CHATSHAPE_TYPE" val="YOO_CHATSHAPE_DECORATION"/>
</p:tagLst>
</file>

<file path=ppt/tags/tag63.xml><?xml version="1.0" encoding="utf-8"?>
<p:tagLst xmlns:p="http://schemas.openxmlformats.org/presentationml/2006/main">
  <p:tag name="YOO_CHATSHAPE_TYPE" val="YOO_CHATSHAPE_DECORATION"/>
</p:tagLst>
</file>

<file path=ppt/tags/tag64.xml><?xml version="1.0" encoding="utf-8"?>
<p:tagLst xmlns:p="http://schemas.openxmlformats.org/presentationml/2006/main">
  <p:tag name="YOO_CHATSHAPE_TYPE" val="YOO_CHATSHAPE_DECORATION"/>
</p:tagLst>
</file>

<file path=ppt/tags/tag65.xml><?xml version="1.0" encoding="utf-8"?>
<p:tagLst xmlns:p="http://schemas.openxmlformats.org/presentationml/2006/main">
  <p:tag name="TAG_CONTENT_SUBINDEX" val="3"/>
  <p:tag name="YOO_CHATSHAPE_TYPE" val="YOO_CHATSHAPE_IMAGE"/>
</p:tagLst>
</file>

<file path=ppt/tags/tag66.xml><?xml version="1.0" encoding="utf-8"?>
<p:tagLst xmlns:p="http://schemas.openxmlformats.org/presentationml/2006/main">
  <p:tag name="TAG_CONTENT_SUBINDEX" val="1"/>
  <p:tag name="YOO_CHATSHAPE_TYPE" val="YOO_CHATSHAPE_IMAGE"/>
</p:tagLst>
</file>

<file path=ppt/tags/tag67.xml><?xml version="1.0" encoding="utf-8"?>
<p:tagLst xmlns:p="http://schemas.openxmlformats.org/presentationml/2006/main">
  <p:tag name="TAG_CONTENT_SUBINDEX" val="2"/>
  <p:tag name="YOO_CHATSHAPE_TYPE" val="YOO_CHATSHAPE_IMAGE"/>
</p:tagLst>
</file>

<file path=ppt/tags/tag68.xml><?xml version="1.0" encoding="utf-8"?>
<p:tagLst xmlns:p="http://schemas.openxmlformats.org/presentationml/2006/main">
  <p:tag name="TAG_AIGCCREATORID" val="AIGC生成内容仅供参考-2024/12/1 20:37:51"/>
  <p:tag name="TAG_CHAPTER_ID" val="1"/>
  <p:tag name="TAG_CONTENT_TYPE" val="1标题1内容3图"/>
  <p:tag name="TAG_SECTION_ID" val="0"/>
  <p:tag name="YOO_CHATPAGE_TYPE" val="TAG_CHATPAGE_CONTENT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69.xml><?xml version="1.0" encoding="utf-8"?>
<p:tagLst xmlns:p="http://schemas.openxmlformats.org/presentationml/2006/main">
  <p:tag name="YOO_CHATSHAPE_TYPE" val="YOO_CHATSHAPE_TITLE"/>
</p:tagLst>
</file>

<file path=ppt/tags/tag7.xml><?xml version="1.0" encoding="utf-8"?>
<p:tagLst xmlns:p="http://schemas.openxmlformats.org/presentationml/2006/main">
  <p:tag name="YOO_CHAT_DIAGRAM_SHAPETYPE" val="YOO_CHATSHAPE_DIAGRAM_TITLE"/>
</p:tagLst>
</file>

<file path=ppt/tags/tag70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71.xml><?xml version="1.0" encoding="utf-8"?>
<p:tagLst xmlns:p="http://schemas.openxmlformats.org/presentationml/2006/main">
  <p:tag name="TAG_CHATPAGE_CHAPTER" val="2"/>
  <p:tag name="YOO_CHATSHAPE_TYPE" val="YOO_CHATSHAPE_NUM"/>
</p:tagLst>
</file>

<file path=ppt/tags/tag72.xml><?xml version="1.0" encoding="utf-8"?>
<p:tagLst xmlns:p="http://schemas.openxmlformats.org/presentationml/2006/main">
  <p:tag name="TAG_AIGCCREATORID" val="AIGC生成内容仅供参考-2024/12/1 20:37:51"/>
  <p:tag name="TAG_CHAPTER_ID" val="2"/>
  <p:tag name="YOO_CHATPAGE_TYPE" val="TAG_CHATPAGE_CHAPTER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73.xml><?xml version="1.0" encoding="utf-8"?>
<p:tagLst xmlns:p="http://schemas.openxmlformats.org/presentationml/2006/main">
  <p:tag name="TAG_CONTENT_SUBINDEX" val="1"/>
  <p:tag name="YOO_CHATSHAPE_TYPE" val="YOO_CHATSHAPE_HIDDEN"/>
</p:tagLst>
</file>

<file path=ppt/tags/tag74.xml><?xml version="1.0" encoding="utf-8"?>
<p:tagLst xmlns:p="http://schemas.openxmlformats.org/presentationml/2006/main">
  <p:tag name="YOO_CHATSHAPE_TYPE" val="YOO_CHATSHAPE_TITLE"/>
</p:tagLst>
</file>

<file path=ppt/tags/tag75.xml><?xml version="1.0" encoding="utf-8"?>
<p:tagLst xmlns:p="http://schemas.openxmlformats.org/presentationml/2006/main">
  <p:tag name="TAG_AIGCCREATORID" val="AIGC生成内容仅供参考-2024/12/1 20:37:51"/>
  <p:tag name="TAG_CHAPTER_ID" val="2"/>
  <p:tag name="TAG_CONTENT_TYPE" val="1标题1内容2图"/>
  <p:tag name="TAG_SECTION_ID" val="0"/>
  <p:tag name="YOO_CHATPAGE_TYPE" val="TAG_CHATPAGE_CONTENT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76.xml><?xml version="1.0" encoding="utf-8"?>
<p:tagLst xmlns:p="http://schemas.openxmlformats.org/presentationml/2006/main">
  <p:tag name="YOO_CHATSHAPE_COMPANY" val="Penguin_Fly5352 Team"/>
  <p:tag name="YOO_CHATSHAPE_TYPE" val="YOO_CHATSHAPE_COMPANY"/>
</p:tagLst>
</file>

<file path=ppt/tags/tag77.xml><?xml version="1.0" encoding="utf-8"?>
<p:tagLst xmlns:p="http://schemas.openxmlformats.org/presentationml/2006/main">
  <p:tag name="YOO_CHATSHAPE_TYPE" val="YOO_CHATSHAPE_DATE"/>
</p:tagLst>
</file>

<file path=ppt/tags/tag78.xml><?xml version="1.0" encoding="utf-8"?>
<p:tagLst xmlns:p="http://schemas.openxmlformats.org/presentationml/2006/main">
  <p:tag name="YOO_CHATSHAPE_TYPE" val="YOO_CHATSHAPE_TITLE"/>
</p:tagLst>
</file>

<file path=ppt/tags/tag79.xml><?xml version="1.0" encoding="utf-8"?>
<p:tagLst xmlns:p="http://schemas.openxmlformats.org/presentationml/2006/main">
  <p:tag name="YOO_CHATSHAPE_TYPE" val="YOO_CHATSHAPE_SUBTITLE"/>
</p:tagLst>
</file>

<file path=ppt/tags/tag8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80.xml><?xml version="1.0" encoding="utf-8"?>
<p:tagLst xmlns:p="http://schemas.openxmlformats.org/presentationml/2006/main">
  <p:tag name="TAG_AIGCCREATORID" val="AIGC生成内容仅供参考-2024/12/1 20:37:51"/>
  <p:tag name="YOO_CHATPAGE_TYPE" val="TAG_CHATPAGE_END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81.xml><?xml version="1.0" encoding="utf-8"?>
<p:tagLst xmlns:p="http://schemas.openxmlformats.org/presentationml/2006/main">
  <p:tag name="TAG_AIGCCREATORID" val="AIGC生成内容仅供参考-2024/12/1 20:37:26"/>
  <p:tag name="TAG_PPT_THEMETITLE" val="自动狙击Solana Token交易Bot介绍"/>
  <p:tag name="TAG_PPT_THEMEWORD" val="自动狙击Solana Token交易Bot介绍"/>
  <p:tag name="TAG_PRESENTATION_SCENE" val="normal"/>
  <p:tag name="TAG_PRESENTATION_STYLE" val="极简"/>
  <p:tag name="TAG_PRESENTATION_TEMPLATE" val="{&quot;image&quot;:&quot;https://image.yoojober.com/chatppt/2024-12/201b2b2f3e36fd5f1b99a10d872c7224.png&quot;,&quot;sub_images&quot;:[],&quot;title&quot;:&quot;自动狙击Solana Token交易Bot介绍&quot;,&quot;style&quot;:&quot;极简&quot;,&quot;template_type&quot;:&quot;插图&quot;,&quot;isVector&quot;:false,&quot;color&quot;:&quot;紫色&quot;,&quot;colorList&quot;:[&quot;#15005E&quot;,&quot;#FFFFFF&quot;,&quot;#FFFFFF&quot;,&quot;#221E4A&quot;,&quot;#6E44FF&quot;,&quot;#A844FF&quot;,&quot;#FFC2E2&quot;,&quot;#FF90B3&quot;,&quot;#EF7A85&quot;,&quot;#AD82F7&quot;,&quot;#000D10&quot;,&quot;#00252E&quot;],&quot;scene&quot;:&quot;normal&quot;,&quot;group&quot;:&quot;group_2&quot;,&quot;cover_id&quot;:&quot;FAk78pHPhwyY&quot;,&quot;end_id&quot;:&quot;n5wzF7EnaQXQ&quot;,&quot;catalog_id&quot;:&quot;JRsxHZ2pvEuf&quot;,&quot;chapter_id&quot;:&quot;Uh2HgAj4QRVy&quot;,&quot;content_ids&quot;:[],&quot;picture_url&quot;:&quot;&quot;,&quot;isuse&quot;:true,&quot;theme_colors&quot;:[],&quot;company&quot;:&quot;&quot;,&quot;logo_left&quot;:false,&quot;logoLight&quot;:&quot;&quot;,&quot;logoDark&quot;:&quot;&quot;,&quot;school&quot;:&quot;&quot;,&quot;isCollect&quot;:false,&quot;data_id&quot;:&quot;da6c375531b96510b66357c7d3d24151&quot;,&quot;userName&quot;:&quot;Penguin_Fly5352&quot;,&quot;authorName&quot;:&quot;&quot;}"/>
  <p:tag name="YOO_PROTECTION_DATA" val="\u007b\u0022\u0049\u0044\u0022\u003a\u0022\u0033\u0035\u0064\u0033\u0031\u0062\u0066\u0037\u0036\u0061\u0031\u0064\u0034\u0035\u0037\u0063\u0038\u0039\u0063\u0034\u0062\u0037\u0038\u0033\u0061\u0031\u0033\u0030\u0062\u0062\u0066\u0062\u0022\u002c\u0022\u0054\u0069\u006d\u0065\u0022\u003a\u0022\u0032\u0030\u0032\u0034\u002f\u0031\u0032\u002f\u0030\u0031\u0020\u0032\u0030\u003a\u0033\u0037\u003a\u0035\u0031\u0022\u002c\u0022\u0055\u0073\u0065\u0072\u0049\u0044\u0022\u003a\u0022\u0031\u0033\u0036\u0038\u0036\u0030\u0034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9.xml><?xml version="1.0" encoding="utf-8"?>
<p:tagLst xmlns:p="http://schemas.openxmlformats.org/presentationml/2006/main">
  <p:tag name="YOO_CHATSHAPE_ITEM" val="3"/>
  <p:tag name="YOO_CHATSHAPE_TYPE" val="YOO_CHATSHAPE_ITEM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15005E"/>
      </a:dk1>
      <a:lt1>
        <a:srgbClr val="FFFFFF"/>
      </a:lt1>
      <a:dk2>
        <a:srgbClr val="FFFFFF"/>
      </a:dk2>
      <a:lt2>
        <a:srgbClr val="221E4A"/>
      </a:lt2>
      <a:accent1>
        <a:srgbClr val="6E44FF"/>
      </a:accent1>
      <a:accent2>
        <a:srgbClr val="A844FF"/>
      </a:accent2>
      <a:accent3>
        <a:srgbClr val="FFC2E2"/>
      </a:accent3>
      <a:accent4>
        <a:srgbClr val="FF90B3"/>
      </a:accent4>
      <a:accent5>
        <a:srgbClr val="EF7A85"/>
      </a:accent5>
      <a:accent6>
        <a:srgbClr val="AD82F7"/>
      </a:accent6>
      <a:hlink>
        <a:srgbClr val="000D10"/>
      </a:hlink>
      <a:folHlink>
        <a:srgbClr val="00252E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Presentation</Application>
  <PresentationFormat>宽屏</PresentationFormat>
  <Paragraphs>141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等线</vt:lpstr>
      <vt:lpstr>微软雅黑</vt:lpstr>
      <vt:lpstr>Avenir LT Pro 65 Medium</vt:lpstr>
      <vt:lpstr>Segoe Print</vt:lpstr>
      <vt:lpstr>Inter Medium</vt:lpstr>
      <vt:lpstr>MV Boli</vt:lpstr>
      <vt:lpstr>字体圈欣意冠黑体</vt:lpstr>
      <vt:lpstr>黑体</vt:lpstr>
      <vt:lpstr>Open Sans</vt:lpstr>
      <vt:lpstr>思源黑体 CN</vt:lpstr>
      <vt:lpstr>Calibri</vt:lpstr>
      <vt:lpstr>Arial Unicode MS</vt:lpstr>
      <vt:lpstr>阿里巴巴普惠体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自动狙击</vt:lpstr>
      <vt:lpstr>3. 展示狙击日志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AIGC生成内容仅供参考-2024/12/1 20:37:51</cp:keywords>
  <cp:lastModifiedBy>平平</cp:lastModifiedBy>
  <cp:revision>7</cp:revision>
  <dcterms:created xsi:type="dcterms:W3CDTF">2024-12-02T04:07:00Z</dcterms:created>
  <dcterms:modified xsi:type="dcterms:W3CDTF">2024-12-02T04:22:15Z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66CB2428551D4823BE5DED42DB216BC8_12</vt:lpwstr>
  </property>
  <property fmtid="{D5CDD505-2E9C-101B-9397-08002B2CF9AE}" pid="3" name="KSOProductBuildVer">
    <vt:lpwstr>1033-12.2.0.18639</vt:lpwstr>
  </property>
</Properties>
</file>