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7D"/>
    <a:srgbClr val="1D3A00"/>
    <a:srgbClr val="FF856D"/>
    <a:srgbClr val="FF2549"/>
    <a:srgbClr val="003635"/>
    <a:srgbClr val="005856"/>
    <a:srgbClr val="9EFF29"/>
    <a:srgbClr val="007033"/>
    <a:srgbClr val="5EEC3C"/>
    <a:srgbClr val="F1C8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2671" y="2426109"/>
            <a:ext cx="6201696" cy="154858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6574" y="3989435"/>
            <a:ext cx="6212541" cy="7669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91" y="497181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53614"/>
            <a:ext cx="8246070" cy="360870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16" y="443407"/>
            <a:ext cx="685950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816" y="1206932"/>
            <a:ext cx="685950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551867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1541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780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1541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780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826" y="2426110"/>
            <a:ext cx="6301033" cy="162232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The </a:t>
            </a:r>
            <a:r>
              <a:rPr lang="en-US" dirty="0" err="1" smtClean="0">
                <a:latin typeface="Arial Narrow" panose="020B0606020202030204" pitchFamily="34" charset="0"/>
              </a:rPr>
              <a:t>Vindolanda</a:t>
            </a:r>
            <a:r>
              <a:rPr lang="en-US" dirty="0" smtClean="0">
                <a:latin typeface="Arial Narrow" panose="020B0606020202030204" pitchFamily="34" charset="0"/>
              </a:rPr>
              <a:t> tablets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smtClean="0">
                <a:latin typeface="Arial Narrow" panose="020B0606020202030204" pitchFamily="34" charset="0"/>
              </a:rPr>
              <a:t>online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202" y="4070557"/>
            <a:ext cx="6308406" cy="549378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>
                <a:latin typeface="Arial Narrow" panose="020B0606020202030204" pitchFamily="34" charset="0"/>
              </a:rPr>
              <a:t>Dimitar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Iliev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St. </a:t>
            </a:r>
            <a:r>
              <a:rPr lang="en-US" dirty="0" err="1" smtClean="0">
                <a:latin typeface="Arial Narrow" panose="020B0606020202030204" pitchFamily="34" charset="0"/>
              </a:rPr>
              <a:t>Kliment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Ohridski</a:t>
            </a:r>
            <a:r>
              <a:rPr lang="en-US" dirty="0" smtClean="0">
                <a:latin typeface="Arial Narrow" panose="020B0606020202030204" pitchFamily="34" charset="0"/>
              </a:rPr>
              <a:t> University of Sofia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10137"/>
            <a:ext cx="665163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91" y="84418"/>
            <a:ext cx="8246070" cy="763526"/>
          </a:xfrm>
        </p:spPr>
        <p:txBody>
          <a:bodyPr>
            <a:normAutofit/>
          </a:bodyPr>
          <a:lstStyle/>
          <a:p>
            <a:r>
              <a:rPr lang="en-US" sz="3400" dirty="0" err="1" smtClean="0">
                <a:latin typeface="Arial Narrow" panose="020B0606020202030204" pitchFamily="34" charset="0"/>
              </a:rPr>
              <a:t>Graeco</a:t>
            </a:r>
            <a:r>
              <a:rPr lang="en-US" sz="3400" dirty="0" smtClean="0">
                <a:latin typeface="Arial Narrow" panose="020B0606020202030204" pitchFamily="34" charset="0"/>
              </a:rPr>
              <a:t>-Roman tablets</a:t>
            </a:r>
            <a:endParaRPr lang="en-US" sz="3400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91" y="939289"/>
            <a:ext cx="2130159" cy="3608708"/>
          </a:xfrm>
        </p:spPr>
        <p:txBody>
          <a:bodyPr/>
          <a:lstStyle/>
          <a:p>
            <a:r>
              <a:rPr lang="en-US" sz="2200" dirty="0" smtClean="0">
                <a:latin typeface="Arial Narrow" panose="020B0606020202030204" pitchFamily="34" charset="0"/>
              </a:rPr>
              <a:t>t</a:t>
            </a:r>
            <a:r>
              <a:rPr lang="en-US" sz="2200" dirty="0" smtClean="0">
                <a:latin typeface="Arial Narrow" panose="020B0606020202030204" pitchFamily="34" charset="0"/>
              </a:rPr>
              <a:t>wo types</a:t>
            </a:r>
          </a:p>
          <a:p>
            <a:pPr marL="0" indent="0">
              <a:buNone/>
            </a:pPr>
            <a:r>
              <a:rPr lang="en-US" sz="2200" dirty="0" smtClean="0">
                <a:latin typeface="Arial Narrow" panose="020B0606020202030204" pitchFamily="34" charset="0"/>
              </a:rPr>
              <a:t>    - wax on wood</a:t>
            </a:r>
          </a:p>
          <a:p>
            <a:pPr marL="0" indent="0">
              <a:buNone/>
            </a:pP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smtClean="0">
                <a:latin typeface="Arial Narrow" panose="020B0606020202030204" pitchFamily="34" charset="0"/>
              </a:rPr>
              <a:t>   - ink on wood </a:t>
            </a:r>
            <a:endParaRPr lang="en-US" sz="22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200" dirty="0" smtClean="0">
              <a:latin typeface="Arial Narrow" panose="020B0606020202030204" pitchFamily="34" charset="0"/>
            </a:endParaRPr>
          </a:p>
          <a:p>
            <a:r>
              <a:rPr lang="en-US" sz="2200" dirty="0">
                <a:latin typeface="Arial Narrow" panose="020B0606020202030204" pitchFamily="34" charset="0"/>
              </a:rPr>
              <a:t>n</a:t>
            </a:r>
            <a:r>
              <a:rPr lang="en-US" sz="2200" dirty="0" smtClean="0">
                <a:latin typeface="Arial Narrow" panose="020B0606020202030204" pitchFamily="34" charset="0"/>
              </a:rPr>
              <a:t>otes, letters,  contracts</a:t>
            </a:r>
            <a:endParaRPr lang="en-US" sz="2200" dirty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10137"/>
            <a:ext cx="665163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847944"/>
            <a:ext cx="3048000" cy="31436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768" y="84419"/>
            <a:ext cx="3114101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7816" y="0"/>
            <a:ext cx="6859505" cy="72534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Notable collections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" y="819150"/>
            <a:ext cx="4514851" cy="38988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latin typeface="Arial Narrow" panose="020B0606020202030204" pitchFamily="34" charset="0"/>
              </a:rPr>
              <a:t>Vindolanda</a:t>
            </a:r>
            <a:r>
              <a:rPr lang="en-US" sz="2400" dirty="0" smtClean="0">
                <a:latin typeface="Arial Narrow" panose="020B0606020202030204" pitchFamily="34" charset="0"/>
              </a:rPr>
              <a:t> tablets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 Narrow" panose="020B0606020202030204" pitchFamily="34" charset="0"/>
              </a:rPr>
              <a:t>Bloomberg tablets</a:t>
            </a:r>
            <a:endParaRPr lang="en-US" sz="2400" dirty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 Narrow" panose="020B0606020202030204" pitchFamily="34" charset="0"/>
              </a:rPr>
              <a:t>A</a:t>
            </a:r>
            <a:r>
              <a:rPr lang="en-US" sz="2400" dirty="0" smtClean="0">
                <a:latin typeface="Arial Narrow" panose="020B0606020202030204" pitchFamily="34" charset="0"/>
              </a:rPr>
              <a:t>lbertini tablets</a:t>
            </a:r>
            <a:endParaRPr lang="en-US" sz="2400" dirty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Arial Narrow" panose="020B0606020202030204" pitchFamily="34" charset="0"/>
              </a:rPr>
              <a:t>Alburnus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Maior</a:t>
            </a:r>
            <a:r>
              <a:rPr lang="en-US" sz="2400" dirty="0" smtClean="0">
                <a:latin typeface="Arial Narrow" panose="020B0606020202030204" pitchFamily="34" charset="0"/>
              </a:rPr>
              <a:t> tablets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75" y="190500"/>
            <a:ext cx="3827549" cy="2466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529" y="2571750"/>
            <a:ext cx="32106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280" y="275420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The </a:t>
            </a:r>
            <a:r>
              <a:rPr lang="en-US" dirty="0" err="1">
                <a:latin typeface="Arial Narrow" panose="020B0606020202030204" pitchFamily="34" charset="0"/>
              </a:rPr>
              <a:t>V</a:t>
            </a:r>
            <a:r>
              <a:rPr lang="en-US" dirty="0" err="1" smtClean="0">
                <a:latin typeface="Arial Narrow" panose="020B0606020202030204" pitchFamily="34" charset="0"/>
              </a:rPr>
              <a:t>indolanda</a:t>
            </a:r>
            <a:r>
              <a:rPr lang="en-US" dirty="0" smtClean="0">
                <a:latin typeface="Arial Narrow" panose="020B0606020202030204" pitchFamily="34" charset="0"/>
              </a:rPr>
              <a:t> tablets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0" y="1796422"/>
            <a:ext cx="4040188" cy="2276294"/>
          </a:xfrm>
        </p:spPr>
        <p:txBody>
          <a:bodyPr/>
          <a:lstStyle/>
          <a:p>
            <a:pPr algn="just"/>
            <a:r>
              <a:rPr lang="bg-BG" dirty="0" smtClean="0">
                <a:latin typeface="Arial Narrow" panose="020B0606020202030204" pitchFamily="34" charset="0"/>
              </a:rPr>
              <a:t>850</a:t>
            </a:r>
            <a:r>
              <a:rPr lang="en-US" dirty="0" smtClean="0">
                <a:latin typeface="Arial Narrow" panose="020B0606020202030204" pitchFamily="34" charset="0"/>
              </a:rPr>
              <a:t> pieces</a:t>
            </a:r>
            <a:r>
              <a:rPr lang="bg-BG" dirty="0" smtClean="0">
                <a:latin typeface="Arial Narrow" panose="020B0606020202030204" pitchFamily="34" charset="0"/>
              </a:rPr>
              <a:t> </a:t>
            </a:r>
            <a:endParaRPr lang="en-US" dirty="0" smtClean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b</a:t>
            </a:r>
            <a:r>
              <a:rPr lang="en-US" dirty="0" smtClean="0">
                <a:latin typeface="Arial Narrow" panose="020B0606020202030204" pitchFamily="34" charset="0"/>
              </a:rPr>
              <a:t>lack ink on birch wood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d</a:t>
            </a:r>
            <a:r>
              <a:rPr lang="en-US" dirty="0" smtClean="0">
                <a:latin typeface="Arial Narrow" panose="020B0606020202030204" pitchFamily="34" charset="0"/>
              </a:rPr>
              <a:t>iptychs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l</a:t>
            </a:r>
            <a:r>
              <a:rPr lang="en-US" dirty="0" smtClean="0">
                <a:latin typeface="Arial Narrow" panose="020B0606020202030204" pitchFamily="34" charset="0"/>
              </a:rPr>
              <a:t>etters</a:t>
            </a:r>
          </a:p>
          <a:p>
            <a:pPr algn="just"/>
            <a:r>
              <a:rPr lang="en-US" dirty="0" smtClean="0">
                <a:latin typeface="Arial Narrow" panose="020B0606020202030204" pitchFamily="34" charset="0"/>
              </a:rPr>
              <a:t>p</a:t>
            </a:r>
            <a:r>
              <a:rPr lang="en-US" smtClean="0">
                <a:latin typeface="Arial Narrow" panose="020B0606020202030204" pitchFamily="34" charset="0"/>
              </a:rPr>
              <a:t>ublished </a:t>
            </a:r>
            <a:r>
              <a:rPr lang="en-US" dirty="0" smtClean="0">
                <a:latin typeface="Arial Narrow" panose="020B0606020202030204" pitchFamily="34" charset="0"/>
              </a:rPr>
              <a:t>in 3 printed volumes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944" y="0"/>
            <a:ext cx="3428426" cy="227647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89" y="2263745"/>
            <a:ext cx="4271720" cy="287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Narrow</vt:lpstr>
      <vt:lpstr>Calibri</vt:lpstr>
      <vt:lpstr>Office Theme</vt:lpstr>
      <vt:lpstr>The Vindolanda tablets online</vt:lpstr>
      <vt:lpstr>Graeco-Roman tablets</vt:lpstr>
      <vt:lpstr>Notable collections</vt:lpstr>
      <vt:lpstr>The Vindolanda tablets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2020-04-23T13:26:50Z</dcterms:modified>
</cp:coreProperties>
</file>