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9" r:id="rId8"/>
    <p:sldId id="263" r:id="rId9"/>
    <p:sldId id="262" r:id="rId10"/>
    <p:sldId id="264" r:id="rId11"/>
    <p:sldId id="265" r:id="rId12"/>
    <p:sldId id="266" r:id="rId13"/>
    <p:sldId id="268" r:id="rId14"/>
    <p:sldId id="267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 Class</a:t>
            </a:r>
          </a:p>
          <a:p>
            <a:pPr>
              <a:defRPr/>
            </a:pPr>
            <a:r>
              <a:rPr lang="en-US"/>
              <a:t>Clark County Nevada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21F-40F6-B88E-73C2CA8D1748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21F-40F6-B88E-73C2CA8D1748}"/>
              </c:ext>
            </c:extLst>
          </c:dPt>
          <c:dLbls>
            <c:dLbl>
              <c:idx val="0"/>
              <c:layout>
                <c:manualLayout>
                  <c:x val="-0.23843495748367627"/>
                  <c:y val="0.1008694745314451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000" dirty="0"/>
                      <a:t>Tourism</a:t>
                    </a:r>
                  </a:p>
                </c:rich>
              </c:tx>
              <c:spPr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63219586707414"/>
                      <c:h val="0.1737994128951263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321F-40F6-B88E-73C2CA8D174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1F-40F6-B88E-73C2CA8D1748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Sheet1!$A$2:$B$2</c:f>
              <c:numCache>
                <c:formatCode>0%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1F-40F6-B88E-73C2CA8D1748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63122-7703-4778-930A-04B3F260AF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7F9E6C-5298-433C-9F6E-2C20E8CC649F}">
      <dgm:prSet/>
      <dgm:spPr/>
      <dgm:t>
        <a:bodyPr/>
        <a:lstStyle/>
        <a:p>
          <a:r>
            <a:rPr lang="en-US"/>
            <a:t>Clark County had 8,903 rental listings</a:t>
          </a:r>
        </a:p>
      </dgm:t>
    </dgm:pt>
    <dgm:pt modelId="{93A4635B-888D-4967-9E3B-FC1A9D5A09B8}" type="parTrans" cxnId="{87B2B0E5-6B9B-4CB8-8885-150045D5A3E8}">
      <dgm:prSet/>
      <dgm:spPr/>
      <dgm:t>
        <a:bodyPr/>
        <a:lstStyle/>
        <a:p>
          <a:endParaRPr lang="en-US"/>
        </a:p>
      </dgm:t>
    </dgm:pt>
    <dgm:pt modelId="{686A445F-45A2-4D03-BE0F-901BC418214C}" type="sibTrans" cxnId="{87B2B0E5-6B9B-4CB8-8885-150045D5A3E8}">
      <dgm:prSet/>
      <dgm:spPr/>
      <dgm:t>
        <a:bodyPr/>
        <a:lstStyle/>
        <a:p>
          <a:endParaRPr lang="en-US"/>
        </a:p>
      </dgm:t>
    </dgm:pt>
    <dgm:pt modelId="{58528BB0-5C3B-48A4-BBD6-9E25C449C839}">
      <dgm:prSet/>
      <dgm:spPr/>
      <dgm:t>
        <a:bodyPr/>
        <a:lstStyle/>
        <a:p>
          <a:r>
            <a:rPr lang="en-US"/>
            <a:t>74 Pieces of information about each listing</a:t>
          </a:r>
        </a:p>
      </dgm:t>
    </dgm:pt>
    <dgm:pt modelId="{3DF1D5DC-5C01-43BD-A638-E406E12F534A}" type="parTrans" cxnId="{782C9A61-4EEB-43B1-A464-C9EA09A9CFD0}">
      <dgm:prSet/>
      <dgm:spPr/>
      <dgm:t>
        <a:bodyPr/>
        <a:lstStyle/>
        <a:p>
          <a:endParaRPr lang="en-US"/>
        </a:p>
      </dgm:t>
    </dgm:pt>
    <dgm:pt modelId="{8DC6B69D-D0EE-49F8-A672-97EB9B72C48E}" type="sibTrans" cxnId="{782C9A61-4EEB-43B1-A464-C9EA09A9CFD0}">
      <dgm:prSet/>
      <dgm:spPr/>
      <dgm:t>
        <a:bodyPr/>
        <a:lstStyle/>
        <a:p>
          <a:endParaRPr lang="en-US"/>
        </a:p>
      </dgm:t>
    </dgm:pt>
    <dgm:pt modelId="{2D8B2F99-1671-4EDC-A567-6A9CD7C3912A}" type="pres">
      <dgm:prSet presAssocID="{E3D63122-7703-4778-930A-04B3F260AF25}" presName="linear" presStyleCnt="0">
        <dgm:presLayoutVars>
          <dgm:animLvl val="lvl"/>
          <dgm:resizeHandles val="exact"/>
        </dgm:presLayoutVars>
      </dgm:prSet>
      <dgm:spPr/>
    </dgm:pt>
    <dgm:pt modelId="{D638DD82-6AC3-4068-8124-B02363400375}" type="pres">
      <dgm:prSet presAssocID="{057F9E6C-5298-433C-9F6E-2C20E8CC64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B146AD-2713-4503-9411-6AA6331A04D3}" type="pres">
      <dgm:prSet presAssocID="{686A445F-45A2-4D03-BE0F-901BC418214C}" presName="spacer" presStyleCnt="0"/>
      <dgm:spPr/>
    </dgm:pt>
    <dgm:pt modelId="{9490FF82-2E68-4AA5-A11A-F3E8057F74EC}" type="pres">
      <dgm:prSet presAssocID="{58528BB0-5C3B-48A4-BBD6-9E25C449C8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2C9A61-4EEB-43B1-A464-C9EA09A9CFD0}" srcId="{E3D63122-7703-4778-930A-04B3F260AF25}" destId="{58528BB0-5C3B-48A4-BBD6-9E25C449C839}" srcOrd="1" destOrd="0" parTransId="{3DF1D5DC-5C01-43BD-A638-E406E12F534A}" sibTransId="{8DC6B69D-D0EE-49F8-A672-97EB9B72C48E}"/>
    <dgm:cxn modelId="{93D7116B-F176-4B8A-B8EF-7CDFEEC37505}" type="presOf" srcId="{E3D63122-7703-4778-930A-04B3F260AF25}" destId="{2D8B2F99-1671-4EDC-A567-6A9CD7C3912A}" srcOrd="0" destOrd="0" presId="urn:microsoft.com/office/officeart/2005/8/layout/vList2"/>
    <dgm:cxn modelId="{A20F4FA6-D27E-401E-A203-9AFDD9BAED34}" type="presOf" srcId="{58528BB0-5C3B-48A4-BBD6-9E25C449C839}" destId="{9490FF82-2E68-4AA5-A11A-F3E8057F74EC}" srcOrd="0" destOrd="0" presId="urn:microsoft.com/office/officeart/2005/8/layout/vList2"/>
    <dgm:cxn modelId="{772773BE-ED3B-442B-AEE9-61DDCB9EF9A4}" type="presOf" srcId="{057F9E6C-5298-433C-9F6E-2C20E8CC649F}" destId="{D638DD82-6AC3-4068-8124-B02363400375}" srcOrd="0" destOrd="0" presId="urn:microsoft.com/office/officeart/2005/8/layout/vList2"/>
    <dgm:cxn modelId="{87B2B0E5-6B9B-4CB8-8885-150045D5A3E8}" srcId="{E3D63122-7703-4778-930A-04B3F260AF25}" destId="{057F9E6C-5298-433C-9F6E-2C20E8CC649F}" srcOrd="0" destOrd="0" parTransId="{93A4635B-888D-4967-9E3B-FC1A9D5A09B8}" sibTransId="{686A445F-45A2-4D03-BE0F-901BC418214C}"/>
    <dgm:cxn modelId="{E42BDF4E-0939-403C-9419-1F77BD7F44AD}" type="presParOf" srcId="{2D8B2F99-1671-4EDC-A567-6A9CD7C3912A}" destId="{D638DD82-6AC3-4068-8124-B02363400375}" srcOrd="0" destOrd="0" presId="urn:microsoft.com/office/officeart/2005/8/layout/vList2"/>
    <dgm:cxn modelId="{505BA84F-FC00-46CD-99A6-1B4EC2B6911C}" type="presParOf" srcId="{2D8B2F99-1671-4EDC-A567-6A9CD7C3912A}" destId="{59B146AD-2713-4503-9411-6AA6331A04D3}" srcOrd="1" destOrd="0" presId="urn:microsoft.com/office/officeart/2005/8/layout/vList2"/>
    <dgm:cxn modelId="{E13F8574-9DD8-4CF5-A52A-B81CB7B8A6D8}" type="presParOf" srcId="{2D8B2F99-1671-4EDC-A567-6A9CD7C3912A}" destId="{9490FF82-2E68-4AA5-A11A-F3E8057F74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C4E54-0912-471C-B626-6AC2DFC03C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E49D99-129B-409C-853E-E4049CDEA236}">
      <dgm:prSet/>
      <dgm:spPr/>
      <dgm:t>
        <a:bodyPr/>
        <a:lstStyle/>
        <a:p>
          <a:r>
            <a:rPr lang="en-US"/>
            <a:t>There is only limited data on the rentals. </a:t>
          </a:r>
        </a:p>
      </dgm:t>
    </dgm:pt>
    <dgm:pt modelId="{A08D4CE8-5E1A-4114-8AB8-1DC282F071F3}" type="parTrans" cxnId="{E3183F89-FD83-4BB3-9378-B9F200537670}">
      <dgm:prSet/>
      <dgm:spPr/>
      <dgm:t>
        <a:bodyPr/>
        <a:lstStyle/>
        <a:p>
          <a:endParaRPr lang="en-US"/>
        </a:p>
      </dgm:t>
    </dgm:pt>
    <dgm:pt modelId="{60F92418-6422-4763-BB3B-00D9C66FFA07}" type="sibTrans" cxnId="{E3183F89-FD83-4BB3-9378-B9F200537670}">
      <dgm:prSet/>
      <dgm:spPr/>
      <dgm:t>
        <a:bodyPr/>
        <a:lstStyle/>
        <a:p>
          <a:endParaRPr lang="en-US"/>
        </a:p>
      </dgm:t>
    </dgm:pt>
    <dgm:pt modelId="{C11E4487-A217-464E-9305-EB2BE0111D5E}">
      <dgm:prSet/>
      <dgm:spPr/>
      <dgm:t>
        <a:bodyPr/>
        <a:lstStyle/>
        <a:p>
          <a:r>
            <a:rPr lang="en-US"/>
            <a:t>The study examines more of a snapshot of the rental details and availability and not how their price has changed over time. </a:t>
          </a:r>
        </a:p>
      </dgm:t>
    </dgm:pt>
    <dgm:pt modelId="{2C3E83EC-90B6-4F86-A089-61AC7C19766A}" type="parTrans" cxnId="{B1D1033F-1A8C-4139-B463-67DE997070DE}">
      <dgm:prSet/>
      <dgm:spPr/>
      <dgm:t>
        <a:bodyPr/>
        <a:lstStyle/>
        <a:p>
          <a:endParaRPr lang="en-US"/>
        </a:p>
      </dgm:t>
    </dgm:pt>
    <dgm:pt modelId="{9BC93ABD-7ACC-41D4-96EE-07A9312296F1}" type="sibTrans" cxnId="{B1D1033F-1A8C-4139-B463-67DE997070DE}">
      <dgm:prSet/>
      <dgm:spPr/>
      <dgm:t>
        <a:bodyPr/>
        <a:lstStyle/>
        <a:p>
          <a:endParaRPr lang="en-US"/>
        </a:p>
      </dgm:t>
    </dgm:pt>
    <dgm:pt modelId="{66E60C5D-5DE1-4115-9A45-40A822A7EF48}">
      <dgm:prSet/>
      <dgm:spPr/>
      <dgm:t>
        <a:bodyPr/>
        <a:lstStyle/>
        <a:p>
          <a:r>
            <a:rPr lang="en-US"/>
            <a:t>This study includes Clark County, Nevada instead of a larger sample of cities. Partly this choice is to focus on an area where tourism is the biggest portion of the economy: Las Vegas and the surrounding areas. </a:t>
          </a:r>
        </a:p>
      </dgm:t>
    </dgm:pt>
    <dgm:pt modelId="{CC1BB1D2-F298-4629-AFAD-8546C25F1185}" type="parTrans" cxnId="{77F074ED-8FD5-41AA-ABEF-594D6F5EDD9D}">
      <dgm:prSet/>
      <dgm:spPr/>
      <dgm:t>
        <a:bodyPr/>
        <a:lstStyle/>
        <a:p>
          <a:endParaRPr lang="en-US"/>
        </a:p>
      </dgm:t>
    </dgm:pt>
    <dgm:pt modelId="{374F5CB9-A3D0-4B33-8F7E-73D579A24E37}" type="sibTrans" cxnId="{77F074ED-8FD5-41AA-ABEF-594D6F5EDD9D}">
      <dgm:prSet/>
      <dgm:spPr/>
      <dgm:t>
        <a:bodyPr/>
        <a:lstStyle/>
        <a:p>
          <a:endParaRPr lang="en-US"/>
        </a:p>
      </dgm:t>
    </dgm:pt>
    <dgm:pt modelId="{C82411F8-B1C5-432D-86BD-AC2AEDC8E2E1}">
      <dgm:prSet/>
      <dgm:spPr/>
      <dgm:t>
        <a:bodyPr/>
        <a:lstStyle/>
        <a:p>
          <a:r>
            <a:rPr lang="en-US"/>
            <a:t>This study does not include anything related to reviews as it is focused on early parts of the process contributing to pricing. </a:t>
          </a:r>
        </a:p>
      </dgm:t>
    </dgm:pt>
    <dgm:pt modelId="{981318BE-C1C6-47F8-A33F-00B10D9A4B25}" type="parTrans" cxnId="{F05A17F3-848A-4506-A3A5-C0D078AF0A59}">
      <dgm:prSet/>
      <dgm:spPr/>
      <dgm:t>
        <a:bodyPr/>
        <a:lstStyle/>
        <a:p>
          <a:endParaRPr lang="en-US"/>
        </a:p>
      </dgm:t>
    </dgm:pt>
    <dgm:pt modelId="{B328C614-CB2F-40E7-BCEA-352727E309AF}" type="sibTrans" cxnId="{F05A17F3-848A-4506-A3A5-C0D078AF0A59}">
      <dgm:prSet/>
      <dgm:spPr/>
      <dgm:t>
        <a:bodyPr/>
        <a:lstStyle/>
        <a:p>
          <a:endParaRPr lang="en-US"/>
        </a:p>
      </dgm:t>
    </dgm:pt>
    <dgm:pt modelId="{B1181D85-5E0D-4E76-8A63-2D77833F5486}">
      <dgm:prSet/>
      <dgm:spPr/>
      <dgm:t>
        <a:bodyPr/>
        <a:lstStyle/>
        <a:p>
          <a:r>
            <a:rPr lang="en-US"/>
            <a:t>Pictures and host demographic information may have influence on the price, but this study is restricted to more quantifiable measurements. </a:t>
          </a:r>
        </a:p>
      </dgm:t>
    </dgm:pt>
    <dgm:pt modelId="{5F9D6B47-1815-4937-ABA0-AC56725E2338}" type="parTrans" cxnId="{F0EBB67E-EFB3-4F8D-AF75-2B376287AC48}">
      <dgm:prSet/>
      <dgm:spPr/>
      <dgm:t>
        <a:bodyPr/>
        <a:lstStyle/>
        <a:p>
          <a:endParaRPr lang="en-US"/>
        </a:p>
      </dgm:t>
    </dgm:pt>
    <dgm:pt modelId="{D2817985-C92D-4C13-AB96-55DFFBD1BA1B}" type="sibTrans" cxnId="{F0EBB67E-EFB3-4F8D-AF75-2B376287AC48}">
      <dgm:prSet/>
      <dgm:spPr/>
      <dgm:t>
        <a:bodyPr/>
        <a:lstStyle/>
        <a:p>
          <a:endParaRPr lang="en-US"/>
        </a:p>
      </dgm:t>
    </dgm:pt>
    <dgm:pt modelId="{A7D3FBEE-3AEA-4965-A9E3-DA1BFEE00ECE}" type="pres">
      <dgm:prSet presAssocID="{2F6C4E54-0912-471C-B626-6AC2DFC03CA7}" presName="vert0" presStyleCnt="0">
        <dgm:presLayoutVars>
          <dgm:dir/>
          <dgm:animOne val="branch"/>
          <dgm:animLvl val="lvl"/>
        </dgm:presLayoutVars>
      </dgm:prSet>
      <dgm:spPr/>
    </dgm:pt>
    <dgm:pt modelId="{E7EDE905-5A1D-4FE4-AC55-4A204E01909F}" type="pres">
      <dgm:prSet presAssocID="{7AE49D99-129B-409C-853E-E4049CDEA236}" presName="thickLine" presStyleLbl="alignNode1" presStyleIdx="0" presStyleCnt="5"/>
      <dgm:spPr/>
    </dgm:pt>
    <dgm:pt modelId="{6211FC1F-A972-4AAF-9E8D-ED654243E304}" type="pres">
      <dgm:prSet presAssocID="{7AE49D99-129B-409C-853E-E4049CDEA236}" presName="horz1" presStyleCnt="0"/>
      <dgm:spPr/>
    </dgm:pt>
    <dgm:pt modelId="{A216D6D9-2E53-4256-9487-E626F7B50D20}" type="pres">
      <dgm:prSet presAssocID="{7AE49D99-129B-409C-853E-E4049CDEA236}" presName="tx1" presStyleLbl="revTx" presStyleIdx="0" presStyleCnt="5"/>
      <dgm:spPr/>
    </dgm:pt>
    <dgm:pt modelId="{29987412-A73C-4AFF-8649-E025D36B75DF}" type="pres">
      <dgm:prSet presAssocID="{7AE49D99-129B-409C-853E-E4049CDEA236}" presName="vert1" presStyleCnt="0"/>
      <dgm:spPr/>
    </dgm:pt>
    <dgm:pt modelId="{1C84099C-89B1-422F-92A2-AB968214603A}" type="pres">
      <dgm:prSet presAssocID="{C11E4487-A217-464E-9305-EB2BE0111D5E}" presName="thickLine" presStyleLbl="alignNode1" presStyleIdx="1" presStyleCnt="5"/>
      <dgm:spPr/>
    </dgm:pt>
    <dgm:pt modelId="{7C9DA57E-BCB6-4E1B-94A9-0D4FECCCE927}" type="pres">
      <dgm:prSet presAssocID="{C11E4487-A217-464E-9305-EB2BE0111D5E}" presName="horz1" presStyleCnt="0"/>
      <dgm:spPr/>
    </dgm:pt>
    <dgm:pt modelId="{2B9DDAFD-6395-4163-975B-19E9949389A9}" type="pres">
      <dgm:prSet presAssocID="{C11E4487-A217-464E-9305-EB2BE0111D5E}" presName="tx1" presStyleLbl="revTx" presStyleIdx="1" presStyleCnt="5"/>
      <dgm:spPr/>
    </dgm:pt>
    <dgm:pt modelId="{CA7BD9D3-58AA-4BBE-B362-0E738D5EF480}" type="pres">
      <dgm:prSet presAssocID="{C11E4487-A217-464E-9305-EB2BE0111D5E}" presName="vert1" presStyleCnt="0"/>
      <dgm:spPr/>
    </dgm:pt>
    <dgm:pt modelId="{EB5599DB-CB06-4888-B0F9-7AA6623249E2}" type="pres">
      <dgm:prSet presAssocID="{66E60C5D-5DE1-4115-9A45-40A822A7EF48}" presName="thickLine" presStyleLbl="alignNode1" presStyleIdx="2" presStyleCnt="5"/>
      <dgm:spPr/>
    </dgm:pt>
    <dgm:pt modelId="{E2145D0E-18B1-47EE-B12B-134E63F95371}" type="pres">
      <dgm:prSet presAssocID="{66E60C5D-5DE1-4115-9A45-40A822A7EF48}" presName="horz1" presStyleCnt="0"/>
      <dgm:spPr/>
    </dgm:pt>
    <dgm:pt modelId="{65F96901-BA09-4E12-86D0-7610E651A991}" type="pres">
      <dgm:prSet presAssocID="{66E60C5D-5DE1-4115-9A45-40A822A7EF48}" presName="tx1" presStyleLbl="revTx" presStyleIdx="2" presStyleCnt="5"/>
      <dgm:spPr/>
    </dgm:pt>
    <dgm:pt modelId="{9A5DB1F7-8270-436D-AD73-D6A83CD3F78D}" type="pres">
      <dgm:prSet presAssocID="{66E60C5D-5DE1-4115-9A45-40A822A7EF48}" presName="vert1" presStyleCnt="0"/>
      <dgm:spPr/>
    </dgm:pt>
    <dgm:pt modelId="{1AC6DB98-0C4A-4F6A-9AA1-51F6F6D8FA91}" type="pres">
      <dgm:prSet presAssocID="{C82411F8-B1C5-432D-86BD-AC2AEDC8E2E1}" presName="thickLine" presStyleLbl="alignNode1" presStyleIdx="3" presStyleCnt="5"/>
      <dgm:spPr/>
    </dgm:pt>
    <dgm:pt modelId="{8D4ED4B0-725D-44F2-8C39-AA456A5FC288}" type="pres">
      <dgm:prSet presAssocID="{C82411F8-B1C5-432D-86BD-AC2AEDC8E2E1}" presName="horz1" presStyleCnt="0"/>
      <dgm:spPr/>
    </dgm:pt>
    <dgm:pt modelId="{27CA5D6D-2168-40AF-AAE7-644919079D56}" type="pres">
      <dgm:prSet presAssocID="{C82411F8-B1C5-432D-86BD-AC2AEDC8E2E1}" presName="tx1" presStyleLbl="revTx" presStyleIdx="3" presStyleCnt="5"/>
      <dgm:spPr/>
    </dgm:pt>
    <dgm:pt modelId="{88783AAE-C5DD-4CF1-8D0E-498AAE3A2EFF}" type="pres">
      <dgm:prSet presAssocID="{C82411F8-B1C5-432D-86BD-AC2AEDC8E2E1}" presName="vert1" presStyleCnt="0"/>
      <dgm:spPr/>
    </dgm:pt>
    <dgm:pt modelId="{45253424-00EA-4944-8B2B-BEB2716A6474}" type="pres">
      <dgm:prSet presAssocID="{B1181D85-5E0D-4E76-8A63-2D77833F5486}" presName="thickLine" presStyleLbl="alignNode1" presStyleIdx="4" presStyleCnt="5"/>
      <dgm:spPr/>
    </dgm:pt>
    <dgm:pt modelId="{E7EF5817-9446-4B80-8781-5D6BF12272FA}" type="pres">
      <dgm:prSet presAssocID="{B1181D85-5E0D-4E76-8A63-2D77833F5486}" presName="horz1" presStyleCnt="0"/>
      <dgm:spPr/>
    </dgm:pt>
    <dgm:pt modelId="{23AEE495-E800-455B-85F6-AA367D12D559}" type="pres">
      <dgm:prSet presAssocID="{B1181D85-5E0D-4E76-8A63-2D77833F5486}" presName="tx1" presStyleLbl="revTx" presStyleIdx="4" presStyleCnt="5"/>
      <dgm:spPr/>
    </dgm:pt>
    <dgm:pt modelId="{540EC2AA-F760-418D-AAE7-B39B867A955E}" type="pres">
      <dgm:prSet presAssocID="{B1181D85-5E0D-4E76-8A63-2D77833F5486}" presName="vert1" presStyleCnt="0"/>
      <dgm:spPr/>
    </dgm:pt>
  </dgm:ptLst>
  <dgm:cxnLst>
    <dgm:cxn modelId="{B1D1033F-1A8C-4139-B463-67DE997070DE}" srcId="{2F6C4E54-0912-471C-B626-6AC2DFC03CA7}" destId="{C11E4487-A217-464E-9305-EB2BE0111D5E}" srcOrd="1" destOrd="0" parTransId="{2C3E83EC-90B6-4F86-A089-61AC7C19766A}" sibTransId="{9BC93ABD-7ACC-41D4-96EE-07A9312296F1}"/>
    <dgm:cxn modelId="{5D878262-14FA-4F5D-97C8-3E0F6A6BF2E1}" type="presOf" srcId="{7AE49D99-129B-409C-853E-E4049CDEA236}" destId="{A216D6D9-2E53-4256-9487-E626F7B50D20}" srcOrd="0" destOrd="0" presId="urn:microsoft.com/office/officeart/2008/layout/LinedList"/>
    <dgm:cxn modelId="{F1763379-C1AF-4E67-B355-DD7CFB751D60}" type="presOf" srcId="{66E60C5D-5DE1-4115-9A45-40A822A7EF48}" destId="{65F96901-BA09-4E12-86D0-7610E651A991}" srcOrd="0" destOrd="0" presId="urn:microsoft.com/office/officeart/2008/layout/LinedList"/>
    <dgm:cxn modelId="{F0EBB67E-EFB3-4F8D-AF75-2B376287AC48}" srcId="{2F6C4E54-0912-471C-B626-6AC2DFC03CA7}" destId="{B1181D85-5E0D-4E76-8A63-2D77833F5486}" srcOrd="4" destOrd="0" parTransId="{5F9D6B47-1815-4937-ABA0-AC56725E2338}" sibTransId="{D2817985-C92D-4C13-AB96-55DFFBD1BA1B}"/>
    <dgm:cxn modelId="{CAB51882-DD1B-4FC6-B262-A3CF110CC623}" type="presOf" srcId="{C82411F8-B1C5-432D-86BD-AC2AEDC8E2E1}" destId="{27CA5D6D-2168-40AF-AAE7-644919079D56}" srcOrd="0" destOrd="0" presId="urn:microsoft.com/office/officeart/2008/layout/LinedList"/>
    <dgm:cxn modelId="{E3183F89-FD83-4BB3-9378-B9F200537670}" srcId="{2F6C4E54-0912-471C-B626-6AC2DFC03CA7}" destId="{7AE49D99-129B-409C-853E-E4049CDEA236}" srcOrd="0" destOrd="0" parTransId="{A08D4CE8-5E1A-4114-8AB8-1DC282F071F3}" sibTransId="{60F92418-6422-4763-BB3B-00D9C66FFA07}"/>
    <dgm:cxn modelId="{97BFD9C8-6456-4AEB-AC3A-421DD94BAAB5}" type="presOf" srcId="{B1181D85-5E0D-4E76-8A63-2D77833F5486}" destId="{23AEE495-E800-455B-85F6-AA367D12D559}" srcOrd="0" destOrd="0" presId="urn:microsoft.com/office/officeart/2008/layout/LinedList"/>
    <dgm:cxn modelId="{255F75CB-26E8-4484-B1E0-CA58E4B83062}" type="presOf" srcId="{C11E4487-A217-464E-9305-EB2BE0111D5E}" destId="{2B9DDAFD-6395-4163-975B-19E9949389A9}" srcOrd="0" destOrd="0" presId="urn:microsoft.com/office/officeart/2008/layout/LinedList"/>
    <dgm:cxn modelId="{823668D5-A4E8-4AF5-9EA8-476D44446666}" type="presOf" srcId="{2F6C4E54-0912-471C-B626-6AC2DFC03CA7}" destId="{A7D3FBEE-3AEA-4965-A9E3-DA1BFEE00ECE}" srcOrd="0" destOrd="0" presId="urn:microsoft.com/office/officeart/2008/layout/LinedList"/>
    <dgm:cxn modelId="{77F074ED-8FD5-41AA-ABEF-594D6F5EDD9D}" srcId="{2F6C4E54-0912-471C-B626-6AC2DFC03CA7}" destId="{66E60C5D-5DE1-4115-9A45-40A822A7EF48}" srcOrd="2" destOrd="0" parTransId="{CC1BB1D2-F298-4629-AFAD-8546C25F1185}" sibTransId="{374F5CB9-A3D0-4B33-8F7E-73D579A24E37}"/>
    <dgm:cxn modelId="{F05A17F3-848A-4506-A3A5-C0D078AF0A59}" srcId="{2F6C4E54-0912-471C-B626-6AC2DFC03CA7}" destId="{C82411F8-B1C5-432D-86BD-AC2AEDC8E2E1}" srcOrd="3" destOrd="0" parTransId="{981318BE-C1C6-47F8-A33F-00B10D9A4B25}" sibTransId="{B328C614-CB2F-40E7-BCEA-352727E309AF}"/>
    <dgm:cxn modelId="{824F7153-DD45-4D7C-A485-8FABA3DB67F2}" type="presParOf" srcId="{A7D3FBEE-3AEA-4965-A9E3-DA1BFEE00ECE}" destId="{E7EDE905-5A1D-4FE4-AC55-4A204E01909F}" srcOrd="0" destOrd="0" presId="urn:microsoft.com/office/officeart/2008/layout/LinedList"/>
    <dgm:cxn modelId="{414CDCDB-F127-4DF9-9F38-64CA7116BA00}" type="presParOf" srcId="{A7D3FBEE-3AEA-4965-A9E3-DA1BFEE00ECE}" destId="{6211FC1F-A972-4AAF-9E8D-ED654243E304}" srcOrd="1" destOrd="0" presId="urn:microsoft.com/office/officeart/2008/layout/LinedList"/>
    <dgm:cxn modelId="{8FAB8FCA-3A00-4793-9197-193590A90DD8}" type="presParOf" srcId="{6211FC1F-A972-4AAF-9E8D-ED654243E304}" destId="{A216D6D9-2E53-4256-9487-E626F7B50D20}" srcOrd="0" destOrd="0" presId="urn:microsoft.com/office/officeart/2008/layout/LinedList"/>
    <dgm:cxn modelId="{68A3DEB3-3C9F-4B96-922F-7B6E3EF223CC}" type="presParOf" srcId="{6211FC1F-A972-4AAF-9E8D-ED654243E304}" destId="{29987412-A73C-4AFF-8649-E025D36B75DF}" srcOrd="1" destOrd="0" presId="urn:microsoft.com/office/officeart/2008/layout/LinedList"/>
    <dgm:cxn modelId="{0A8FFF09-0A9A-4A87-B2CD-ED1162FDDD2A}" type="presParOf" srcId="{A7D3FBEE-3AEA-4965-A9E3-DA1BFEE00ECE}" destId="{1C84099C-89B1-422F-92A2-AB968214603A}" srcOrd="2" destOrd="0" presId="urn:microsoft.com/office/officeart/2008/layout/LinedList"/>
    <dgm:cxn modelId="{D1FE5087-245B-48EE-B68E-88022D99887A}" type="presParOf" srcId="{A7D3FBEE-3AEA-4965-A9E3-DA1BFEE00ECE}" destId="{7C9DA57E-BCB6-4E1B-94A9-0D4FECCCE927}" srcOrd="3" destOrd="0" presId="urn:microsoft.com/office/officeart/2008/layout/LinedList"/>
    <dgm:cxn modelId="{8577EF12-EA0D-4AD9-95AF-0DE78E91FCD3}" type="presParOf" srcId="{7C9DA57E-BCB6-4E1B-94A9-0D4FECCCE927}" destId="{2B9DDAFD-6395-4163-975B-19E9949389A9}" srcOrd="0" destOrd="0" presId="urn:microsoft.com/office/officeart/2008/layout/LinedList"/>
    <dgm:cxn modelId="{63C3C293-C75D-4E69-A827-50E161303D9C}" type="presParOf" srcId="{7C9DA57E-BCB6-4E1B-94A9-0D4FECCCE927}" destId="{CA7BD9D3-58AA-4BBE-B362-0E738D5EF480}" srcOrd="1" destOrd="0" presId="urn:microsoft.com/office/officeart/2008/layout/LinedList"/>
    <dgm:cxn modelId="{6E477400-C537-48C5-B583-DF1CED0D0BEC}" type="presParOf" srcId="{A7D3FBEE-3AEA-4965-A9E3-DA1BFEE00ECE}" destId="{EB5599DB-CB06-4888-B0F9-7AA6623249E2}" srcOrd="4" destOrd="0" presId="urn:microsoft.com/office/officeart/2008/layout/LinedList"/>
    <dgm:cxn modelId="{4780D605-DEF4-4D0D-869F-5E5B3438B868}" type="presParOf" srcId="{A7D3FBEE-3AEA-4965-A9E3-DA1BFEE00ECE}" destId="{E2145D0E-18B1-47EE-B12B-134E63F95371}" srcOrd="5" destOrd="0" presId="urn:microsoft.com/office/officeart/2008/layout/LinedList"/>
    <dgm:cxn modelId="{D4506EA5-DF0C-4ED9-B640-8EBA66C399CC}" type="presParOf" srcId="{E2145D0E-18B1-47EE-B12B-134E63F95371}" destId="{65F96901-BA09-4E12-86D0-7610E651A991}" srcOrd="0" destOrd="0" presId="urn:microsoft.com/office/officeart/2008/layout/LinedList"/>
    <dgm:cxn modelId="{C284EFE6-DB0A-4725-9946-C1939DBDE311}" type="presParOf" srcId="{E2145D0E-18B1-47EE-B12B-134E63F95371}" destId="{9A5DB1F7-8270-436D-AD73-D6A83CD3F78D}" srcOrd="1" destOrd="0" presId="urn:microsoft.com/office/officeart/2008/layout/LinedList"/>
    <dgm:cxn modelId="{1BA00232-35E5-4B23-9D12-4C3C2C665EAE}" type="presParOf" srcId="{A7D3FBEE-3AEA-4965-A9E3-DA1BFEE00ECE}" destId="{1AC6DB98-0C4A-4F6A-9AA1-51F6F6D8FA91}" srcOrd="6" destOrd="0" presId="urn:microsoft.com/office/officeart/2008/layout/LinedList"/>
    <dgm:cxn modelId="{DE7A09F9-E6C8-469B-90A1-492B84A7237D}" type="presParOf" srcId="{A7D3FBEE-3AEA-4965-A9E3-DA1BFEE00ECE}" destId="{8D4ED4B0-725D-44F2-8C39-AA456A5FC288}" srcOrd="7" destOrd="0" presId="urn:microsoft.com/office/officeart/2008/layout/LinedList"/>
    <dgm:cxn modelId="{2663EEBD-02EA-4B58-8938-21C1281E9642}" type="presParOf" srcId="{8D4ED4B0-725D-44F2-8C39-AA456A5FC288}" destId="{27CA5D6D-2168-40AF-AAE7-644919079D56}" srcOrd="0" destOrd="0" presId="urn:microsoft.com/office/officeart/2008/layout/LinedList"/>
    <dgm:cxn modelId="{3EBC373A-0592-4B70-ADF9-12A9F9D2F902}" type="presParOf" srcId="{8D4ED4B0-725D-44F2-8C39-AA456A5FC288}" destId="{88783AAE-C5DD-4CF1-8D0E-498AAE3A2EFF}" srcOrd="1" destOrd="0" presId="urn:microsoft.com/office/officeart/2008/layout/LinedList"/>
    <dgm:cxn modelId="{E80FEB65-A7B5-4FD7-BEB4-3A614F3F53F8}" type="presParOf" srcId="{A7D3FBEE-3AEA-4965-A9E3-DA1BFEE00ECE}" destId="{45253424-00EA-4944-8B2B-BEB2716A6474}" srcOrd="8" destOrd="0" presId="urn:microsoft.com/office/officeart/2008/layout/LinedList"/>
    <dgm:cxn modelId="{75A96906-6479-462C-B752-04D385E35EC3}" type="presParOf" srcId="{A7D3FBEE-3AEA-4965-A9E3-DA1BFEE00ECE}" destId="{E7EF5817-9446-4B80-8781-5D6BF12272FA}" srcOrd="9" destOrd="0" presId="urn:microsoft.com/office/officeart/2008/layout/LinedList"/>
    <dgm:cxn modelId="{F3366A46-C53A-4267-9555-760523DE7ECD}" type="presParOf" srcId="{E7EF5817-9446-4B80-8781-5D6BF12272FA}" destId="{23AEE495-E800-455B-85F6-AA367D12D559}" srcOrd="0" destOrd="0" presId="urn:microsoft.com/office/officeart/2008/layout/LinedList"/>
    <dgm:cxn modelId="{8AC4E82A-2DE5-45B2-BF88-ED34883C2693}" type="presParOf" srcId="{E7EF5817-9446-4B80-8781-5D6BF12272FA}" destId="{540EC2AA-F760-418D-AAE7-B39B867A95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DD82-6AC3-4068-8124-B02363400375}">
      <dsp:nvSpPr>
        <dsp:cNvPr id="0" name=""/>
        <dsp:cNvSpPr/>
      </dsp:nvSpPr>
      <dsp:spPr>
        <a:xfrm>
          <a:off x="0" y="55454"/>
          <a:ext cx="6263640" cy="26292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Clark County had 8,903 rental listings</a:t>
          </a:r>
        </a:p>
      </dsp:txBody>
      <dsp:txXfrm>
        <a:off x="128347" y="183801"/>
        <a:ext cx="6006946" cy="2372515"/>
      </dsp:txXfrm>
    </dsp:sp>
    <dsp:sp modelId="{9490FF82-2E68-4AA5-A11A-F3E8057F74EC}">
      <dsp:nvSpPr>
        <dsp:cNvPr id="0" name=""/>
        <dsp:cNvSpPr/>
      </dsp:nvSpPr>
      <dsp:spPr>
        <a:xfrm>
          <a:off x="0" y="2820024"/>
          <a:ext cx="6263640" cy="26292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74 Pieces of information about each listing</a:t>
          </a:r>
        </a:p>
      </dsp:txBody>
      <dsp:txXfrm>
        <a:off x="128347" y="2948371"/>
        <a:ext cx="6006946" cy="237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DE905-5A1D-4FE4-AC55-4A204E01909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6D6D9-2E53-4256-9487-E626F7B50D20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only limited data on the rentals. </a:t>
          </a:r>
        </a:p>
      </dsp:txBody>
      <dsp:txXfrm>
        <a:off x="0" y="623"/>
        <a:ext cx="6492875" cy="1020830"/>
      </dsp:txXfrm>
    </dsp:sp>
    <dsp:sp modelId="{1C84099C-89B1-422F-92A2-AB968214603A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DDAFD-6395-4163-975B-19E9949389A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study examines more of a snapshot of the rental details and availability and not how their price has changed over time. </a:t>
          </a:r>
        </a:p>
      </dsp:txBody>
      <dsp:txXfrm>
        <a:off x="0" y="1021453"/>
        <a:ext cx="6492875" cy="1020830"/>
      </dsp:txXfrm>
    </dsp:sp>
    <dsp:sp modelId="{EB5599DB-CB06-4888-B0F9-7AA6623249E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6901-BA09-4E12-86D0-7610E651A99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study includes Clark County, Nevada instead of a larger sample of cities. Partly this choice is to focus on an area where tourism is the biggest portion of the economy: Las Vegas and the surrounding areas. </a:t>
          </a:r>
        </a:p>
      </dsp:txBody>
      <dsp:txXfrm>
        <a:off x="0" y="2042284"/>
        <a:ext cx="6492875" cy="1020830"/>
      </dsp:txXfrm>
    </dsp:sp>
    <dsp:sp modelId="{1AC6DB98-0C4A-4F6A-9AA1-51F6F6D8FA9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A5D6D-2168-40AF-AAE7-644919079D5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study does not include anything related to reviews as it is focused on early parts of the process contributing to pricing. </a:t>
          </a:r>
        </a:p>
      </dsp:txBody>
      <dsp:txXfrm>
        <a:off x="0" y="3063115"/>
        <a:ext cx="6492875" cy="1020830"/>
      </dsp:txXfrm>
    </dsp:sp>
    <dsp:sp modelId="{45253424-00EA-4944-8B2B-BEB2716A6474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EE495-E800-455B-85F6-AA367D12D559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Pictures and host demographic information may have influence on the price, but this study is restricted to more quantifiable measurements.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FC71-B8C7-462B-8BD2-E0FD187A9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39DD7-ED61-48BC-AE49-BE9844AD7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62B2-0E4F-45E6-9CA5-4C181E57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F201-3DFD-4755-870B-E3E00307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AD21-9EC2-4299-8281-AA402454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6468-7D19-46CE-8EB3-5C4A4757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ED2D1-D0CD-4719-A3B1-6B958792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BC18-52B7-42B1-94E3-B872D0E7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EF64-72DC-4A87-AFF2-C2A00E4E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FEE0-9741-4F60-BCB2-040FBE2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E7272-62AE-4EE7-B3BF-CE3E0584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3F21-C685-4FEC-B580-BED1B0881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26FE-C996-472B-AA50-3A53B352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29FE-B0F3-422D-A2AD-D41871ED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9D24-8256-46B0-91F3-D3ED9540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0F60-29BB-474E-8912-CBCE9F57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AEA7-AACC-493B-B07D-E0EA69DA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F6C5-4C8D-4F4A-82FD-84A4383F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0668-5002-4FB9-9122-47EE221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5448-500E-4679-887A-23FC2E91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9509-1C14-4177-9D06-4BC5F910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74-D114-4358-BE1D-1EA81BFA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95CD-302E-4309-BE17-49CF8B99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30E1-4CA2-4C99-8BD5-591E5ED5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E41D-6FD7-49C0-86B1-F369ADCC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F50-4E66-4810-A4F2-9A1122F1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DA35-35D9-4F90-9100-4E8AD15C2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18BD0-4FCB-4A2C-9151-F53A0E80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BFFB-947E-4729-A989-7DDB7EEA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2B61-1368-4F05-B985-723529B5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2429-C31A-48B0-AA78-138CCAF6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4F5-3D5F-4CD7-98F3-CDD3C459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B7D2-AE3E-486B-996A-8CB62186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EB57D-4AD0-4FAE-8675-11DE74C0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D3B97-ACE4-4E93-94CE-768F38E6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F4E93-64ED-4D97-9DAB-4BE3EE70F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F06AE-82F3-4396-8839-2BF1C84F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D4759-5B90-4B31-9D66-16D62A7E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D89F4-BD2A-435B-A9F5-5FE9867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06D6-67C0-48B9-A388-4AAD093F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92961-E632-41AB-BA01-FC0144B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CA7D-6EC6-4A0A-8CF3-BA6DCFFB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6FD0-A5F2-4048-9369-3547DC6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A1D5D-B4C1-4C3F-A19A-7FB4152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4429E-3416-4EB7-A4C6-3E9CDE50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AA65-12DE-4C9E-AF64-EEF8DFA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512E-EAC3-4276-A661-7EBF0C7F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0C58-6434-47CB-95B8-780B15DC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901F-3568-4F17-89AB-58DFA339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3247-CACC-48AA-AAD6-D2E56891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0E0C7-2ED3-4AC9-B993-B704B466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F4809-42B2-4FF9-A99D-CA6761CF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CA1F-0CE8-4CA2-BECB-A20FCF01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D1ED-0834-45CD-B407-74915BE9E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6D0A1-4560-41CB-A19B-1228B29D3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55A1-2C73-4356-B4EE-DB54D79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15C2C-2D1A-40E4-8657-2F588F95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30E55-1C65-4B91-9FBE-AFD699D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0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7542F-E950-45AD-9DD4-F8A9671C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811B-1DC8-456C-BAF3-2A77A17C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D757-5C27-4567-905B-120605822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D9CF-1321-4E8D-A5F2-E457176AB377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3A79-8721-4762-B410-17B53B930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8BC3-5FFA-40B2-8B51-27D60AC7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E5E2-8980-4E0C-B9E2-3C6D36DF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" TargetMode="External"/><Relationship Id="rId2" Type="http://schemas.openxmlformats.org/officeDocument/2006/relationships/hyperlink" Target="https://www.bloomberg.com/research/stocks/private/snapshot.asp?privcapId=1157053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ber.unlv.edu/SNBDI/economy.html" TargetMode="External"/><Relationship Id="rId5" Type="http://schemas.openxmlformats.org/officeDocument/2006/relationships/hyperlink" Target="https://www.javatpoint.com/r-advantages-and-disadvantages" TargetMode="External"/><Relationship Id="rId4" Type="http://schemas.openxmlformats.org/officeDocument/2006/relationships/hyperlink" Target="https://www.divaportal.org/smash/get/diva2:725045/FULLTEXT01.pdfMulti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077-1243-48EA-A742-310EEA96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3717"/>
            <a:ext cx="9144000" cy="3158271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 on Airbnb Pricing </a:t>
            </a:r>
            <a:br>
              <a:rPr lang="en-US" sz="4800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for Clark County Nevada</a:t>
            </a:r>
            <a:br>
              <a:rPr lang="en-US" sz="4800" dirty="0">
                <a:effectLst/>
                <a:latin typeface="Forte" panose="0306090204050207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7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72C1F-6C71-4E8A-9A71-5E6127DC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rentals were for the entire house but some had shared accommodations.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6E68F36-2D38-41A8-86FE-A88AD4B68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43828"/>
            <a:ext cx="6780700" cy="47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C68A-EB97-4DF3-AF70-7200B6B7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Rentals were available for variable number of nights per year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8CB8EB2-84DD-40D3-96C9-AE9A0C032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47" y="643466"/>
            <a:ext cx="57824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61B8-8B1D-4C5F-A054-4036ECE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Component Analysis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41E96A2-A8E0-45D4-89A5-157DF8FB4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45" y="640080"/>
            <a:ext cx="726631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3086CE-EBEE-4BB2-940D-7DC9A016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2273844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PCA to narrow focus on variables</a:t>
            </a: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Variables with no predictive power and those highly correlated with others were dropped.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C0871-5848-4F87-A232-DDAABBFA8729}"/>
              </a:ext>
            </a:extLst>
          </p:cNvPr>
          <p:cNvSpPr txBox="1"/>
          <p:nvPr/>
        </p:nvSpPr>
        <p:spPr>
          <a:xfrm>
            <a:off x="3215729" y="991895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Reduction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260808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51303-1530-4ECE-A324-86D7B13803DE}"/>
              </a:ext>
            </a:extLst>
          </p:cNvPr>
          <p:cNvSpPr txBox="1"/>
          <p:nvPr/>
        </p:nvSpPr>
        <p:spPr>
          <a:xfrm>
            <a:off x="0" y="2916238"/>
            <a:ext cx="12191999" cy="11128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Price_per_guest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≈ 33.6897 +22.0998X</a:t>
            </a:r>
            <a:r>
              <a:rPr lang="en-US" sz="2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10.6294X</a:t>
            </a:r>
            <a:r>
              <a:rPr lang="en-US" sz="2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+ 0.0837X</a:t>
            </a:r>
            <a:r>
              <a:rPr lang="en-US" sz="2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0.4084X</a:t>
            </a:r>
            <a:r>
              <a:rPr lang="en-US" sz="2800" b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12FA7-4566-4960-A5CC-0FD331BE6D2C}"/>
              </a:ext>
            </a:extLst>
          </p:cNvPr>
          <p:cNvSpPr txBox="1"/>
          <p:nvPr/>
        </p:nvSpPr>
        <p:spPr>
          <a:xfrm>
            <a:off x="958850" y="4067175"/>
            <a:ext cx="10279063" cy="18367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marR="0" algn="ctr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X1=Number of Beds per guest</a:t>
            </a:r>
          </a:p>
          <a:p>
            <a:pPr marL="0" marR="0" algn="ctr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X2=Entire Rental</a:t>
            </a:r>
          </a:p>
          <a:p>
            <a:pPr marL="0" marR="0" algn="ctr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X3=Number of nights available per year </a:t>
            </a:r>
          </a:p>
          <a:p>
            <a:pPr marL="0" marR="0" algn="ctr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X4=Minimum required night stay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BE961-2E8D-4F8F-8F8F-569C1DC0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Equation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027178-45E6-49EC-A9B0-AB049A95CDC1}"/>
              </a:ext>
            </a:extLst>
          </p:cNvPr>
          <p:cNvSpPr txBox="1">
            <a:spLocks/>
          </p:cNvSpPr>
          <p:nvPr/>
        </p:nvSpPr>
        <p:spPr>
          <a:xfrm>
            <a:off x="0" y="561905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Linear Model can be used to price Airbnb rentals in Clark County</a:t>
            </a:r>
          </a:p>
        </p:txBody>
      </p:sp>
    </p:spTree>
    <p:extLst>
      <p:ext uri="{BB962C8B-B14F-4D97-AF65-F5344CB8AC3E}">
        <p14:creationId xmlns:p14="http://schemas.microsoft.com/office/powerpoint/2010/main" val="221985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B5ABB4-758A-4C99-9A8B-4DD73EB6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of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DE38B-66E4-4A9A-BF71-0FC37306D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5201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11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E28E-59B4-4DDD-B98F-9C4D2162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3" y="1783958"/>
            <a:ext cx="4727385" cy="4715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How rental prices and factors change over time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Other factors that are harder to quantify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Comparison to other counties and cities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City versus unincorporated areas of Clark County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 descr="Magnifying glass showing decling performance">
            <a:extLst>
              <a:ext uri="{FF2B5EF4-FFF2-40B4-BE49-F238E27FC236}">
                <a16:creationId xmlns:a16="http://schemas.microsoft.com/office/drawing/2014/main" id="{821346AA-5E3E-459A-A608-92463DA79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r="3103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6D658-8D6C-401B-9DF8-4888AA781244}"/>
              </a:ext>
            </a:extLst>
          </p:cNvPr>
          <p:cNvSpPr/>
          <p:nvPr/>
        </p:nvSpPr>
        <p:spPr>
          <a:xfrm>
            <a:off x="8423166" y="595196"/>
            <a:ext cx="2533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Further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25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5DB4B-367E-460E-B636-357AECAD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C935-D963-4BBC-A051-7A247843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"Company Overview of Airbnb, Inc". Bloomberg L.P. January 7, 2018. Archived from the original on January 8, 2018. Retrieved August 21, 2021 from </a:t>
            </a:r>
            <a:r>
              <a:rPr lang="en-US" sz="18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https://www.bloomberg.com/research/stocks/private/snapshot.asp?privcapId=115705393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Cox, Murray. 2014. Inside Airbnb. Retrieved August 21, 2021 from </a:t>
            </a:r>
            <a:r>
              <a:rPr lang="en-US" sz="18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http://insideAirbnb.com/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Gustafsson, Alexander, and Sebastian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Wogenius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Modelling Apartment Prices with the Multiple Linear Regression Model. Royal Institute of Technology School of Engineering Sciences, 2014, </a:t>
            </a:r>
            <a:r>
              <a:rPr lang="en-US" sz="18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https://www.divaportal.org/smash/get/diva2:725045/FULLTEXT01.pdfMultiple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advantages and disadvantages. www.javatpoint.com. (n.d.). Retrieved October 26, 2021, from </a:t>
            </a:r>
            <a:r>
              <a:rPr lang="en-US" sz="18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https://www.javatpoint.com/r-advantages-and-disadvantages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Nevada-Las Vegas (UNLV) Center for Business and Economic Research. (2021). “Southern Nevada Economy” [Webpage]. Retrieved from </a:t>
            </a:r>
            <a:r>
              <a:rPr lang="en-US" sz="18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https://cber.unlv.edu/SNBDI/economy.html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658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DF1D-9ED6-499C-8ABC-12E8836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US" dirty="0"/>
              <a:t>Heidi Petersen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47DC-A393-4BFF-87BF-CCBE9E2F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1063914"/>
          </a:xfrm>
        </p:spPr>
        <p:txBody>
          <a:bodyPr anchor="t">
            <a:normAutofit/>
          </a:bodyPr>
          <a:lstStyle/>
          <a:p>
            <a:r>
              <a:rPr lang="en-US" sz="1800" dirty="0"/>
              <a:t>Graduate from Utah State University Bachelor of Science- Mathematics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4E9F035-060F-40D6-B9AE-D5C11F95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3889" y="599325"/>
            <a:ext cx="3649496" cy="27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AF3ADD-A706-4007-878F-2F1F0BA1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7612" y="4171200"/>
            <a:ext cx="4622052" cy="16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3E495-AEA8-4658-9D7A-311AC1E95D5B}"/>
              </a:ext>
            </a:extLst>
          </p:cNvPr>
          <p:cNvSpPr txBox="1"/>
          <p:nvPr/>
        </p:nvSpPr>
        <p:spPr>
          <a:xfrm>
            <a:off x="763446" y="4362615"/>
            <a:ext cx="4399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Current student </a:t>
            </a:r>
            <a:r>
              <a:rPr lang="en-US" dirty="0"/>
              <a:t>at Western Governors University in </a:t>
            </a:r>
            <a:r>
              <a:rPr lang="en-US" sz="1800" dirty="0"/>
              <a:t>Master of Science-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36715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77AD6-9728-464C-98C9-42F9DC3C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Goal of Study: </a:t>
            </a:r>
            <a: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an equation to accurately price Airbnb rentals</a:t>
            </a:r>
            <a:b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4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4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33114-D5E5-44D3-98C9-FE37D9FF9F31}"/>
              </a:ext>
            </a:extLst>
          </p:cNvPr>
          <p:cNvSpPr txBox="1"/>
          <p:nvPr/>
        </p:nvSpPr>
        <p:spPr>
          <a:xfrm>
            <a:off x="804672" y="1122363"/>
            <a:ext cx="33081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Tourism is a vital source of Clark County’s economy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E5DF7F9-7452-4E75-A58E-427FA17E6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178652"/>
              </p:ext>
            </p:extLst>
          </p:nvPr>
        </p:nvGraphicFramePr>
        <p:xfrm>
          <a:off x="5320996" y="643467"/>
          <a:ext cx="627429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4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2AD3-B566-442A-8925-C945E9F6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870367"/>
            <a:ext cx="11247620" cy="1325563"/>
          </a:xfrm>
        </p:spPr>
        <p:txBody>
          <a:bodyPr>
            <a:normAutofit fontScale="90000"/>
          </a:bodyPr>
          <a:lstStyle/>
          <a:p>
            <a:br>
              <a:rPr lang="en-US" sz="9600" dirty="0">
                <a:latin typeface="+mn-lt"/>
              </a:rPr>
            </a:br>
            <a:r>
              <a:rPr lang="en-US" sz="9600" dirty="0">
                <a:latin typeface="+mn-lt"/>
              </a:rPr>
              <a:t>Results of Study</a:t>
            </a:r>
            <a:br>
              <a:rPr lang="en-US" sz="9600" dirty="0">
                <a:latin typeface="+mn-lt"/>
              </a:rPr>
            </a:br>
            <a:br>
              <a:rPr lang="en-US" sz="9600" dirty="0">
                <a:latin typeface="+mn-lt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ability to properly price and anticipate future pricing of rentals will contribute to residents continuing to support the yearly tourism lodging needs. 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EE5F-C903-4123-9EEE-87A3DFAC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Inside Airbnb tracks Airbnb data for public use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D5A6218-44A1-47AB-9571-8F3ED4A96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05462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26003-3B2C-49CD-B0A7-5CDCF91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Obstacles to Creating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AC3A-83FC-4B8A-9BC3-16F514E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Empty cells. 76,528 out of 658,822 had missing values.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price, bed, bedrooms, and bathrooms had to be adjusted by number of guests to make the data more homogeneous. </a:t>
            </a:r>
          </a:p>
          <a:p>
            <a:r>
              <a:rPr lang="en-US" dirty="0"/>
              <a:t>Abundance of factors to consider: 74 for each listing</a:t>
            </a:r>
          </a:p>
        </p:txBody>
      </p:sp>
    </p:spTree>
    <p:extLst>
      <p:ext uri="{BB962C8B-B14F-4D97-AF65-F5344CB8AC3E}">
        <p14:creationId xmlns:p14="http://schemas.microsoft.com/office/powerpoint/2010/main" val="93812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87C1-5D74-4C5B-929A-28AED3A2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ranged from $14 per night for a private room and shared bath to tens of thousands of dollars for more luxurious accommodations.</a:t>
            </a:r>
            <a:b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85D9ABC-5F88-4354-8A70-D83504CF1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6" y="14749"/>
            <a:ext cx="6941573" cy="67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2172A-AF19-443D-811B-598F1FD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Rentals accommodate ranging from 1 guest to 16 guests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27DB2AD-7553-4C27-BE4D-675825C67E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43828"/>
            <a:ext cx="6780700" cy="47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676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Forte</vt:lpstr>
      <vt:lpstr>Times New Roman</vt:lpstr>
      <vt:lpstr>Office Theme</vt:lpstr>
      <vt:lpstr>Linear Regression Model on Airbnb Pricing  for Clark County Nevada </vt:lpstr>
      <vt:lpstr>Heidi Petersen</vt:lpstr>
      <vt:lpstr>Goal of Study: Create an equation to accurately price Airbnb rentals   </vt:lpstr>
      <vt:lpstr>PowerPoint Presentation</vt:lpstr>
      <vt:lpstr> Results of Study  The ability to properly price and anticipate future pricing of rentals will contribute to residents continuing to support the yearly tourism lodging needs.  </vt:lpstr>
      <vt:lpstr>Inside Airbnb tracks Airbnb data for public use</vt:lpstr>
      <vt:lpstr>Obstacles to Creating model</vt:lpstr>
      <vt:lpstr>Prices ranged from $14 per night for a private room and shared bath to tens of thousands of dollars for more luxurious accommodations. </vt:lpstr>
      <vt:lpstr>Rentals accommodate ranging from 1 guest to 16 guests</vt:lpstr>
      <vt:lpstr>Most rentals were for the entire house but some had shared accommodations.</vt:lpstr>
      <vt:lpstr>Rentals were available for variable number of nights per year</vt:lpstr>
      <vt:lpstr>Primary Component Analysis</vt:lpstr>
      <vt:lpstr> 1. PCA to narrow focus on variables  2. Variables with no predictive power and those highly correlated with others were dropped.</vt:lpstr>
      <vt:lpstr>Final Equation</vt:lpstr>
      <vt:lpstr>Limitations of Study</vt:lpstr>
      <vt:lpstr>How rental prices and factors change over time  Other factors that are harder to quantify   Comparison to other counties and cities  City versus unincorporated areas of Clark County    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Airbnb Pricing  for Clark County Nevada </dc:title>
  <dc:creator>Heidi Petersen</dc:creator>
  <cp:lastModifiedBy>Heidi Petersen</cp:lastModifiedBy>
  <cp:revision>2</cp:revision>
  <dcterms:created xsi:type="dcterms:W3CDTF">2021-12-05T00:25:14Z</dcterms:created>
  <dcterms:modified xsi:type="dcterms:W3CDTF">2021-12-05T04:29:36Z</dcterms:modified>
</cp:coreProperties>
</file>