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754" r:id="rId2"/>
    <p:sldMasterId id="2147483766" r:id="rId3"/>
    <p:sldMasterId id="2147483780" r:id="rId4"/>
  </p:sldMasterIdLst>
  <p:notesMasterIdLst>
    <p:notesMasterId r:id="rId29"/>
  </p:notesMasterIdLst>
  <p:sldIdLst>
    <p:sldId id="553" r:id="rId5"/>
    <p:sldId id="473" r:id="rId6"/>
    <p:sldId id="555" r:id="rId7"/>
    <p:sldId id="556" r:id="rId8"/>
    <p:sldId id="557" r:id="rId9"/>
    <p:sldId id="558" r:id="rId10"/>
    <p:sldId id="559" r:id="rId11"/>
    <p:sldId id="560" r:id="rId12"/>
    <p:sldId id="561" r:id="rId13"/>
    <p:sldId id="562" r:id="rId14"/>
    <p:sldId id="563" r:id="rId15"/>
    <p:sldId id="566" r:id="rId16"/>
    <p:sldId id="567" r:id="rId17"/>
    <p:sldId id="605" r:id="rId18"/>
    <p:sldId id="568" r:id="rId19"/>
    <p:sldId id="606" r:id="rId20"/>
    <p:sldId id="574" r:id="rId21"/>
    <p:sldId id="576" r:id="rId22"/>
    <p:sldId id="577" r:id="rId23"/>
    <p:sldId id="578" r:id="rId24"/>
    <p:sldId id="579" r:id="rId25"/>
    <p:sldId id="608" r:id="rId26"/>
    <p:sldId id="580" r:id="rId27"/>
    <p:sldId id="607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30" autoAdjust="0"/>
    <p:restoredTop sz="85818" autoAdjust="0"/>
  </p:normalViewPr>
  <p:slideViewPr>
    <p:cSldViewPr>
      <p:cViewPr varScale="1">
        <p:scale>
          <a:sx n="35" d="100"/>
          <a:sy n="35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B4699F1-ECB9-4EF3-962C-75ACB43528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4D8FA7-15B0-4368-A596-132E60983BD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B265A2F-7AC4-4CBE-861E-BCD7FB415742}" type="datetimeFigureOut">
              <a:rPr lang="en-US"/>
              <a:pPr>
                <a:defRPr/>
              </a:pPr>
              <a:t>8/28/2023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D532F56-73F5-43E2-9683-436CA7A409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D17133E-EBBD-4610-861E-80087075CC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B7052-33A3-470E-AFAB-C64659AABB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EADB4-111B-4E01-846E-3DF8CC4EFA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F7C79BAC-E458-48CA-A9D8-52EDEC54CA8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  <a:cs typeface="Arial" panose="020B0604020202020204" pitchFamily="34" charset="0"/>
              </a:defRPr>
            </a:lvl1pPr>
            <a:lvl2pPr marL="735618" indent="-282696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  <a:cs typeface="Arial" panose="020B0604020202020204" pitchFamily="34" charset="0"/>
              </a:defRPr>
            </a:lvl2pPr>
            <a:lvl3pPr marL="1133825" indent="-226461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  <a:cs typeface="Arial" panose="020B0604020202020204" pitchFamily="34" charset="0"/>
              </a:defRPr>
            </a:lvl3pPr>
            <a:lvl4pPr marL="1586747" indent="-226461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  <a:cs typeface="Arial" panose="020B0604020202020204" pitchFamily="34" charset="0"/>
              </a:defRPr>
            </a:lvl4pPr>
            <a:lvl5pPr marL="2041189" indent="-226461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  <a:cs typeface="Arial" panose="020B0604020202020204" pitchFamily="34" charset="0"/>
              </a:defRPr>
            </a:lvl5pPr>
            <a:lvl6pPr marL="2478913" indent="-226461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  <a:cs typeface="Arial" panose="020B0604020202020204" pitchFamily="34" charset="0"/>
              </a:defRPr>
            </a:lvl6pPr>
            <a:lvl7pPr marL="2916636" indent="-226461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  <a:cs typeface="Arial" panose="020B0604020202020204" pitchFamily="34" charset="0"/>
              </a:defRPr>
            </a:lvl7pPr>
            <a:lvl8pPr marL="3354359" indent="-226461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  <a:cs typeface="Arial" panose="020B0604020202020204" pitchFamily="34" charset="0"/>
              </a:defRPr>
            </a:lvl8pPr>
            <a:lvl9pPr marL="3792082" indent="-226461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3ABBF6-98F3-42AD-9768-30C3065926AB}" type="slidenum">
              <a:rPr kumimoji="1" lang="ar-SA" altLang="ja-JP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50" charset="-128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ja-JP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9457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95EC786-90C9-B845-9111-8E3E763FE7D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charset="0"/>
                <a:ea typeface="ＭＳ Ｐゴシック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charset="0"/>
              <a:ea typeface="ＭＳ Ｐゴシック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388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651CC7-184B-FE41-B411-1713AAE7DA8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charset="0"/>
                <a:ea typeface="ＭＳ Ｐゴシック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charset="0"/>
              <a:ea typeface="ＭＳ Ｐゴシック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23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E73B70-6BD1-6D4B-9F6E-5CC28398662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charset="0"/>
                <a:ea typeface="ＭＳ Ｐゴシック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charset="0"/>
              <a:ea typeface="ＭＳ Ｐゴシック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419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55EBA51-E221-6F4B-9ECF-31AD9B97725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charset="0"/>
                <a:ea typeface="ＭＳ Ｐゴシック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charset="0"/>
              <a:ea typeface="ＭＳ Ｐゴシック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02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19174B-7304-3A45-9ED1-3169AE6E584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charset="0"/>
                <a:ea typeface="ＭＳ Ｐゴシック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charset="0"/>
              <a:ea typeface="ＭＳ Ｐゴシック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48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651CC7-184B-FE41-B411-1713AAE7DA8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charset="0"/>
                <a:ea typeface="ＭＳ Ｐゴシック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charset="0"/>
              <a:ea typeface="ＭＳ Ｐゴシック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44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D9EE444-6282-C242-93C0-393321149F9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charset="0"/>
                <a:ea typeface="ＭＳ Ｐゴシック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charset="0"/>
              <a:ea typeface="ＭＳ Ｐゴシック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156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BBC272-86A8-B54C-AFFC-48DBE25965C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028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86BE477-4654-8746-8CBD-AE3C40EAA3D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882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A3B974-C2D4-8B41-AE93-F0BDF356406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charset="0"/>
                <a:ea typeface="ＭＳ Ｐゴシック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charset="0"/>
              <a:ea typeface="ＭＳ Ｐゴシック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55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3C6E27-0B5E-554F-99E3-D944B2DAB7C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charset="0"/>
                <a:ea typeface="ＭＳ Ｐゴシック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charset="0"/>
              <a:ea typeface="ＭＳ Ｐゴシック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15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BD25FDE2-ADBD-4DF9-B49B-02D53DD39EC8}"/>
              </a:ext>
            </a:extLst>
          </p:cNvPr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8">
            <a:extLst>
              <a:ext uri="{FF2B5EF4-FFF2-40B4-BE49-F238E27FC236}">
                <a16:creationId xmlns:a16="http://schemas.microsoft.com/office/drawing/2014/main" id="{965A2192-06AA-4DC2-9C38-B7A4AF7B606E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19">
              <a:extLst>
                <a:ext uri="{FF2B5EF4-FFF2-40B4-BE49-F238E27FC236}">
                  <a16:creationId xmlns:a16="http://schemas.microsoft.com/office/drawing/2014/main" id="{6F71FBDD-B5AC-45D8-B83B-638E545CD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20">
              <a:extLst>
                <a:ext uri="{FF2B5EF4-FFF2-40B4-BE49-F238E27FC236}">
                  <a16:creationId xmlns:a16="http://schemas.microsoft.com/office/drawing/2014/main" id="{64A36D61-692E-4257-8536-3ECD2167EB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1332767423 h 528"/>
                <a:gd name="T6" fmla="*/ 12001943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0402CD40-DCE6-498C-86AC-45A4D25EF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1CD8237-88A7-4B54-8ECB-10FD290AC721}"/>
                </a:ext>
              </a:extLst>
            </p:cNvPr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Date Placeholder 29">
            <a:extLst>
              <a:ext uri="{FF2B5EF4-FFF2-40B4-BE49-F238E27FC236}">
                <a16:creationId xmlns:a16="http://schemas.microsoft.com/office/drawing/2014/main" id="{6C7554E6-437B-4ED9-AD77-904754ED7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70325C5B-4E05-4BD8-9921-359D578AFB6B}" type="datetime1">
              <a:rPr lang="en-US"/>
              <a:pPr>
                <a:defRPr/>
              </a:pPr>
              <a:t>8/28/2023</a:t>
            </a:fld>
            <a:endParaRPr lang="en-US"/>
          </a:p>
        </p:txBody>
      </p:sp>
      <p:sp>
        <p:nvSpPr>
          <p:cNvPr id="13" name="Slide Number Placeholder 26">
            <a:extLst>
              <a:ext uri="{FF2B5EF4-FFF2-40B4-BE49-F238E27FC236}">
                <a16:creationId xmlns:a16="http://schemas.microsoft.com/office/drawing/2014/main" id="{9E94122A-E690-48D6-A1AB-F4505CB6B8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75AE519-06ED-417B-BC0D-8E4CBAA7280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8">
            <a:extLst>
              <a:ext uri="{FF2B5EF4-FFF2-40B4-BE49-F238E27FC236}">
                <a16:creationId xmlns:a16="http://schemas.microsoft.com/office/drawing/2014/main" id="{9C31C1FA-9BDF-41E7-B753-B64C3DCE7D8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43200" y="6408738"/>
            <a:ext cx="3987800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© Copyright 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03725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F3E64548-BFBA-4EEE-AAB6-8DB59F5F8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623B2-38AA-42FF-B446-DF77529E5CF8}" type="datetime1">
              <a:rPr lang="en-US"/>
              <a:pPr>
                <a:defRPr/>
              </a:pPr>
              <a:t>8/28/2023</a:t>
            </a:fld>
            <a:endParaRPr lang="en-US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8897E9C0-E1F2-4C15-ADDC-7215CBF61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Copyright 1992-2014 </a:t>
            </a:r>
            <a:r>
              <a:rPr lang="en-US" dirty="0" smtClean="0"/>
              <a:t>b </a:t>
            </a:r>
            <a:r>
              <a:rPr lang="en-US" dirty="0"/>
              <a:t>Pearson Education, Inc. All Rights Reserved.</a:t>
            </a:r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7D18CD95-943F-4784-86C8-8A7AC2E9A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DFA204-13E9-4A8E-8905-11188692A8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0558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1BA80D7C-9138-46A5-9B64-106D615BB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F44C36-3BB7-4A6F-9A9A-9B2A16B7B1AF}" type="datetime1">
              <a:rPr lang="en-US"/>
              <a:pPr>
                <a:defRPr/>
              </a:pPr>
              <a:t>8/28/2023</a:t>
            </a:fld>
            <a:endParaRPr lang="en-US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E71146DA-C285-4660-80CA-CCB909534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Copyright 1992-2014 by Pearson Education, Inc. All Rights Reserved.</a:t>
            </a:r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EDD82CB3-03C0-4743-BD5E-E5BE5C82A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BD41C7-1D01-45AF-9031-415134B419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4888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130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32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6510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51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8466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044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01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532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0E19368-F5DD-46B2-9C3F-820634C1A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8B9544C5-9483-4918-A0DA-AA532E8BC93B}" type="datetime1">
              <a:rPr lang="en-US"/>
              <a:pPr>
                <a:defRPr/>
              </a:pPr>
              <a:t>8/28/2023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028B023-18AB-41C6-8447-8022A3588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0" y="6408738"/>
            <a:ext cx="26162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 Copyright 1992-2014 by Pearson Education, Inc.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0005000-99DD-49C7-B436-1C4AF5505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CBB6F6-A733-4962-B501-9821071239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96000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43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629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246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ar-EG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073FA-EB90-4B62-8CA6-77DE7C83D7C6}" type="slidenum">
              <a:rPr lang="ar-SA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966341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1620"/>
            <a:ext cx="8350250" cy="81915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524589-E062-4A27-A027-BA3627A04636}" type="slidenum">
              <a:rPr lang="ar-SA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331959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9C46DE-22C0-407B-B2CF-1A13C803F040}" type="slidenum">
              <a:rPr lang="ar-SA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690153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650" y="806450"/>
            <a:ext cx="4248150" cy="5556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06450"/>
            <a:ext cx="4248150" cy="5556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9BD10E-3CE7-4946-8078-87D47129396D}" type="slidenum">
              <a:rPr lang="ar-SA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293026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3610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6F146-05BA-4749-BC6E-FBC1C34AE116}" type="slidenum">
              <a:rPr lang="ar-SA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263638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D79D4B-0281-46A7-B91B-3B870C30D353}" type="slidenum">
              <a:rPr lang="ar-SA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419113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0421D8-5F58-4343-A04C-B31E7B470771}" type="slidenum">
              <a:rPr lang="ar-SA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11237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16">
            <a:extLst>
              <a:ext uri="{FF2B5EF4-FFF2-40B4-BE49-F238E27FC236}">
                <a16:creationId xmlns:a16="http://schemas.microsoft.com/office/drawing/2014/main" id="{D9D20258-1276-4C90-811A-2A1D296A3541}"/>
              </a:ext>
            </a:extLst>
          </p:cNvPr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Chevron 18">
            <a:extLst>
              <a:ext uri="{FF2B5EF4-FFF2-40B4-BE49-F238E27FC236}">
                <a16:creationId xmlns:a16="http://schemas.microsoft.com/office/drawing/2014/main" id="{EAAABD35-43B2-49CD-A71A-6AFD9035CB20}"/>
              </a:ext>
            </a:extLst>
          </p:cNvPr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8E550609-C30E-4C9E-AE7D-B50D230FD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3A2B324F-7DD0-4E53-9909-8BBBD7E259A3}" type="datetime1">
              <a:rPr lang="en-US"/>
              <a:pPr>
                <a:defRPr/>
              </a:pPr>
              <a:t>8/28/2023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20443C0-1E29-4553-8E17-8CBB82686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 Copyright 1992-2014 by Pearson Education, Inc. All Rights Reserved.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D2E521F-B8E9-4C80-A86A-5D62F916F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A1345C-B63E-4368-8275-624EB3E9FF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35757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797F5E-9858-415D-B437-B71D8FBC26E3}" type="slidenum">
              <a:rPr lang="ar-SA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092845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ar-E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D6CF6E-1A62-4F32-AA20-325BD91289AE}" type="slidenum">
              <a:rPr lang="ar-SA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309482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76112E-6F9C-40CB-AD9B-E0F7F91E29AF}" type="slidenum">
              <a:rPr lang="ar-SA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328796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4175" y="95250"/>
            <a:ext cx="2162175" cy="6267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650" y="95250"/>
            <a:ext cx="6334125" cy="6267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E8005B-ADAB-4FC5-8428-2539F74F7A36}" type="slidenum">
              <a:rPr lang="ar-SA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0834043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50" y="95250"/>
            <a:ext cx="8223250" cy="577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47650" y="806450"/>
            <a:ext cx="4248150" cy="5556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06450"/>
            <a:ext cx="4248150" cy="5556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6A25D0-0B84-4BC7-8FA0-5A8BF76CF2A3}" type="slidenum">
              <a:rPr lang="ar-SA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736073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295400"/>
            <a:ext cx="6932613" cy="21145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1A932D-9458-453E-9B13-28249827DA9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8217601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>
                <a:latin typeface="Lucida Sans" charset="0"/>
                <a:ea typeface="ＭＳ Ｐゴシック" charset="0"/>
              </a:rPr>
              <a:pPr/>
              <a:t>8/28/2023</a:t>
            </a:fld>
            <a:endParaRPr lang="en-US">
              <a:latin typeface="Lucida Sans" charset="0"/>
              <a:ea typeface="ＭＳ Ｐゴシック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latin typeface="Lucida Sans" charset="0"/>
              <a:ea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>
                <a:latin typeface="Lucida Sans" charset="0"/>
                <a:ea typeface="ＭＳ Ｐゴシック" charset="0"/>
              </a:rPr>
              <a:pPr/>
              <a:t>‹#›</a:t>
            </a:fld>
            <a:endParaRPr lang="en-US">
              <a:latin typeface="Lucida Sans" charset="0"/>
              <a:ea typeface="ＭＳ Ｐゴシック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 rot="16200000">
            <a:off x="-3406515" y="3331565"/>
            <a:ext cx="6858003" cy="1948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 rot="16200000" flipV="1">
            <a:off x="-3299855" y="3421130"/>
            <a:ext cx="6858003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1104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59603"/>
            <a:ext cx="7543800" cy="9071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1" y="1600200"/>
            <a:ext cx="7543801" cy="4572000"/>
          </a:xfrm>
        </p:spPr>
        <p:txBody>
          <a:bodyPr/>
          <a:lstStyle>
            <a:lvl1pPr marL="7938" indent="-7938">
              <a:tabLst/>
              <a:defRPr sz="2800" baseline="0"/>
            </a:lvl1pPr>
            <a:lvl2pPr marL="404813" indent="-254000">
              <a:tabLst/>
              <a:defRPr sz="2400" baseline="0"/>
            </a:lvl2pPr>
            <a:lvl3pPr marL="515938" indent="-228600">
              <a:tabLst/>
              <a:defRPr sz="2000" baseline="0"/>
            </a:lvl3pPr>
            <a:lvl4pPr marL="690563" indent="-265113">
              <a:tabLst/>
              <a:defRPr sz="1600" baseline="0"/>
            </a:lvl4pPr>
            <a:lvl5pPr marL="801688" indent="-239713">
              <a:tabLst/>
              <a:defRPr sz="1400" baseline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>
                <a:latin typeface="Lucida Sans" charset="0"/>
                <a:ea typeface="ＭＳ Ｐゴシック" charset="0"/>
              </a:rPr>
              <a:pPr/>
              <a:t>8/28/2023</a:t>
            </a:fld>
            <a:endParaRPr lang="en-US">
              <a:latin typeface="Lucida Sans" charset="0"/>
              <a:ea typeface="ＭＳ Ｐゴシック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41" y="6705602"/>
            <a:ext cx="3617103" cy="119311"/>
          </a:xfrm>
        </p:spPr>
        <p:txBody>
          <a:bodyPr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000000"/>
                </a:solidFill>
                <a:latin typeface="Lucida Sans" charset="0"/>
                <a:ea typeface="ＭＳ Ｐゴシック" charset="0"/>
              </a:rPr>
              <a:t>Slides adapted from Jure Leskovec</a:t>
            </a:r>
            <a:endParaRPr lang="en-US" sz="525" smtClean="0">
              <a:solidFill>
                <a:srgbClr val="000000"/>
              </a:solidFill>
              <a:latin typeface="Lucida Sans" charset="0"/>
              <a:ea typeface="ＭＳ Ｐゴシック" charset="0"/>
            </a:endParaRPr>
          </a:p>
          <a:p>
            <a:endParaRPr lang="en-US" dirty="0">
              <a:solidFill>
                <a:srgbClr val="000000"/>
              </a:solidFill>
              <a:latin typeface="Lucida Sans" charset="0"/>
              <a:ea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>
                <a:latin typeface="Lucida Sans" charset="0"/>
                <a:ea typeface="ＭＳ Ｐゴシック" charset="0"/>
              </a:rPr>
              <a:pPr/>
              <a:t>‹#›</a:t>
            </a:fld>
            <a:endParaRPr lang="en-US">
              <a:latin typeface="Lucida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258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>
                <a:latin typeface="Lucida Sans" charset="0"/>
                <a:ea typeface="ＭＳ Ｐゴシック" charset="0"/>
              </a:rPr>
              <a:pPr/>
              <a:t>8/28/2023</a:t>
            </a:fld>
            <a:endParaRPr lang="en-US">
              <a:latin typeface="Lucida Sans" charset="0"/>
              <a:ea typeface="ＭＳ Ｐゴシック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srgbClr val="000000"/>
              </a:solidFill>
              <a:latin typeface="Lucida Sans" charset="0"/>
              <a:ea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>
                <a:latin typeface="Lucida Sans" charset="0"/>
                <a:ea typeface="ＭＳ Ｐゴシック" charset="0"/>
              </a:rPr>
              <a:pPr/>
              <a:t>‹#›</a:t>
            </a:fld>
            <a:endParaRPr lang="en-US">
              <a:latin typeface="Lucida Sans" charset="0"/>
              <a:ea typeface="ＭＳ Ｐゴシック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 rot="16200000">
            <a:off x="-3414010" y="3339060"/>
            <a:ext cx="6858003" cy="1798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 rot="16200000" flipV="1">
            <a:off x="-3329835" y="3406139"/>
            <a:ext cx="6858003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03904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8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>
                <a:latin typeface="Lucida Sans" charset="0"/>
                <a:ea typeface="ＭＳ Ｐゴシック" charset="0"/>
              </a:rPr>
              <a:pPr/>
              <a:t>8/28/2023</a:t>
            </a:fld>
            <a:endParaRPr lang="en-US">
              <a:latin typeface="Lucida Sans" charset="0"/>
              <a:ea typeface="ＭＳ Ｐゴシック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Lucida Sans" charset="0"/>
              <a:ea typeface="ＭＳ Ｐゴシック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>
                <a:latin typeface="Lucida Sans" charset="0"/>
                <a:ea typeface="ＭＳ Ｐゴシック" charset="0"/>
              </a:rPr>
              <a:pPr/>
              <a:t>‹#›</a:t>
            </a:fld>
            <a:endParaRPr lang="en-US">
              <a:latin typeface="Lucida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69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AD2BB2-57EE-4BC5-B4A3-79B78E855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95513E44-648A-4E70-92B9-7DFC05BFFF14}" type="datetime1">
              <a:rPr lang="en-US"/>
              <a:pPr>
                <a:defRPr/>
              </a:pPr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17B79-9248-439F-8956-44249D501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 Copyright 1992-2014 by Pearson Education, Inc.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14FD7-2763-454B-B458-B3858EEA9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855D8A-A903-462E-A441-2290E5BC36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9993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5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>
                <a:latin typeface="Lucida Sans" charset="0"/>
                <a:ea typeface="ＭＳ Ｐゴシック" charset="0"/>
              </a:rPr>
              <a:pPr/>
              <a:t>8/28/2023</a:t>
            </a:fld>
            <a:endParaRPr lang="en-US">
              <a:latin typeface="Lucida Sans" charset="0"/>
              <a:ea typeface="ＭＳ Ｐゴシック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Lucida Sans" charset="0"/>
              <a:ea typeface="ＭＳ Ｐゴシック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>
                <a:latin typeface="Lucida Sans" charset="0"/>
                <a:ea typeface="ＭＳ Ｐゴシック" charset="0"/>
              </a:rPr>
              <a:pPr/>
              <a:t>‹#›</a:t>
            </a:fld>
            <a:endParaRPr lang="en-US">
              <a:latin typeface="Lucida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78733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8055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>
                <a:latin typeface="Lucida Sans" charset="0"/>
                <a:ea typeface="ＭＳ Ｐゴシック" charset="0"/>
              </a:rPr>
              <a:pPr/>
              <a:t>8/28/2023</a:t>
            </a:fld>
            <a:endParaRPr lang="en-US">
              <a:latin typeface="Lucida Sans" charset="0"/>
              <a:ea typeface="ＭＳ Ｐゴシック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Lucida Sans" charset="0"/>
              <a:ea typeface="ＭＳ Ｐゴシック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>
                <a:latin typeface="Lucida Sans" charset="0"/>
                <a:ea typeface="ＭＳ Ｐゴシック" charset="0"/>
              </a:rPr>
              <a:pPr/>
              <a:t>‹#›</a:t>
            </a:fld>
            <a:endParaRPr lang="en-US">
              <a:latin typeface="Lucida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70008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9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1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6" y="6459787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40CDC23-E565-C848-9AF6-12BD09C53D91}" type="datetimeFigureOut">
              <a:rPr lang="en-US" smtClean="0">
                <a:latin typeface="Lucida Sans" charset="0"/>
                <a:ea typeface="ＭＳ Ｐゴシック" charset="0"/>
              </a:rPr>
              <a:pPr/>
              <a:t>8/28/2023</a:t>
            </a:fld>
            <a:endParaRPr lang="en-US">
              <a:latin typeface="Lucida Sans" charset="0"/>
              <a:ea typeface="ＭＳ Ｐゴシック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7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637052"/>
              </a:solidFill>
              <a:latin typeface="Lucida Sans" charset="0"/>
              <a:ea typeface="ＭＳ Ｐゴシック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7771B2-D7F7-364E-B6F3-F7FE93606BCE}" type="slidenum">
              <a:rPr lang="en-US" smtClean="0">
                <a:solidFill>
                  <a:srgbClr val="637052"/>
                </a:solidFill>
                <a:latin typeface="Lucida Sans" charset="0"/>
                <a:ea typeface="ＭＳ Ｐゴシック" charset="0"/>
              </a:rPr>
              <a:pPr/>
              <a:t>‹#›</a:t>
            </a:fld>
            <a:endParaRPr lang="en-US">
              <a:solidFill>
                <a:srgbClr val="637052"/>
              </a:solidFill>
              <a:latin typeface="Lucida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9132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>
                <a:latin typeface="Lucida Sans" charset="0"/>
                <a:ea typeface="ＭＳ Ｐゴシック" charset="0"/>
              </a:rPr>
              <a:pPr/>
              <a:t>8/28/2023</a:t>
            </a:fld>
            <a:r>
              <a:rPr lang="en-US" smtClean="0">
                <a:latin typeface="Lucida Sans" charset="0"/>
                <a:ea typeface="ＭＳ Ｐゴシック" charset="0"/>
              </a:rPr>
              <a:t>sss</a:t>
            </a:r>
            <a:endParaRPr lang="en-US" dirty="0">
              <a:latin typeface="Lucida Sans" charset="0"/>
              <a:ea typeface="ＭＳ Ｐゴシック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000000"/>
                </a:solidFill>
                <a:latin typeface="Lucida Sans" charset="0"/>
                <a:ea typeface="ＭＳ Ｐゴシック" charset="0"/>
              </a:rPr>
              <a:t>Slides adapted from Jure Leskovec</a:t>
            </a:r>
            <a:endParaRPr lang="en-US" sz="600" dirty="0">
              <a:solidFill>
                <a:srgbClr val="000000"/>
              </a:solidFill>
              <a:latin typeface="Lucida Sans" charset="0"/>
              <a:ea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>
                <a:latin typeface="Lucida Sans" charset="0"/>
                <a:ea typeface="ＭＳ Ｐゴシック" charset="0"/>
              </a:rPr>
              <a:pPr/>
              <a:t>‹#›</a:t>
            </a:fld>
            <a:endParaRPr lang="en-US">
              <a:latin typeface="Lucida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31315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681037"/>
            <a:ext cx="3890964" cy="1731963"/>
          </a:xfrm>
        </p:spPr>
        <p:txBody>
          <a:bodyPr/>
          <a:lstStyle>
            <a:lvl1pPr algn="ctr"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3835400"/>
            <a:ext cx="3886200" cy="2235200"/>
          </a:xfrm>
        </p:spPr>
        <p:txBody>
          <a:bodyPr/>
          <a:lstStyle>
            <a:lvl1pPr marL="0" indent="0" algn="ctr">
              <a:spcBef>
                <a:spcPts val="675"/>
              </a:spcBef>
              <a:buFont typeface="Times" pitchFamily="-65" charset="0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6273800"/>
            <a:ext cx="12192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srgbClr val="CCDDEA"/>
              </a:solidFill>
              <a:latin typeface="Lucida Sans" charset="0"/>
              <a:ea typeface="ＭＳ Ｐゴシック" charset="0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6273800"/>
            <a:ext cx="19050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srgbClr val="CCDDEA"/>
              </a:solidFill>
              <a:latin typeface="Lucida Sans" charset="0"/>
              <a:ea typeface="ＭＳ Ｐゴシック" charset="0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6273800"/>
            <a:ext cx="765174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 smtClean="0">
                <a:solidFill>
                  <a:srgbClr val="CCDDEA"/>
                </a:solidFill>
                <a:latin typeface="Lucida Sans" charset="0"/>
                <a:ea typeface="ＭＳ Ｐゴシック" charset="0"/>
              </a:rPr>
              <a:pPr/>
              <a:t>‹#›</a:t>
            </a:fld>
            <a:endParaRPr lang="en-US" dirty="0">
              <a:solidFill>
                <a:srgbClr val="CCDDEA"/>
              </a:solidFill>
              <a:latin typeface="Lucida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46772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71637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311400"/>
            <a:ext cx="4040188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7" y="1671637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7" y="2311400"/>
            <a:ext cx="4041775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62738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latin typeface="Lucida Sans" charset="0"/>
              <a:ea typeface="ＭＳ Ｐゴシック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273800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latin typeface="Lucida Sans" charset="0"/>
              <a:ea typeface="ＭＳ Ｐゴシック" charset="0"/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 smtClean="0">
                <a:latin typeface="Lucida Sans" charset="0"/>
                <a:ea typeface="ＭＳ Ｐゴシック" charset="0"/>
              </a:rPr>
              <a:pPr/>
              <a:t>‹#›</a:t>
            </a:fld>
            <a:endParaRPr lang="en-US">
              <a:latin typeface="Lucida Sans" charset="0"/>
              <a:ea typeface="ＭＳ Ｐゴシック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Lucida Sans" charset="0"/>
              <a:ea typeface="ＭＳ Ｐゴシック" charset="0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508000"/>
            <a:ext cx="7467600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92428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52601"/>
            <a:ext cx="7772400" cy="2171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4076701"/>
            <a:ext cx="7772400" cy="2171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latin typeface="Lucida Sans" charset="0"/>
              <a:ea typeface="ＭＳ Ｐゴシック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latin typeface="Lucida Sans" charset="0"/>
              <a:ea typeface="ＭＳ Ｐゴシック" charset="0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 smtClean="0">
                <a:latin typeface="Lucida Sans" charset="0"/>
                <a:ea typeface="ＭＳ Ｐゴシック" charset="0"/>
              </a:rPr>
              <a:pPr/>
              <a:t>‹#›</a:t>
            </a:fld>
            <a:endParaRPr lang="en-US">
              <a:latin typeface="Lucida Sans" charset="0"/>
              <a:ea typeface="ＭＳ Ｐゴシック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Lucida Sans" charset="0"/>
              <a:ea typeface="ＭＳ Ｐゴシック" charset="0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508000"/>
            <a:ext cx="7467600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35803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71637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311400"/>
            <a:ext cx="4040188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7" y="1671637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7" y="2311400"/>
            <a:ext cx="4041775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62738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latin typeface="Lucida Sans" charset="0"/>
              <a:ea typeface="ＭＳ Ｐゴシック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273800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latin typeface="Lucida Sans" charset="0"/>
              <a:ea typeface="ＭＳ Ｐゴシック" charset="0"/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 smtClean="0">
                <a:latin typeface="Lucida Sans" charset="0"/>
                <a:ea typeface="ＭＳ Ｐゴシック" charset="0"/>
              </a:rPr>
              <a:pPr/>
              <a:t>‹#›</a:t>
            </a:fld>
            <a:endParaRPr lang="en-US">
              <a:latin typeface="Lucida Sans" charset="0"/>
              <a:ea typeface="ＭＳ Ｐゴシック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Lucida Sans" charset="0"/>
              <a:ea typeface="ＭＳ Ｐゴシック" charset="0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508000"/>
            <a:ext cx="7467600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5395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52601"/>
            <a:ext cx="7772400" cy="2171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4076701"/>
            <a:ext cx="7772400" cy="2171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latin typeface="Lucida Sans" charset="0"/>
              <a:ea typeface="ＭＳ Ｐゴシック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latin typeface="Lucida Sans" charset="0"/>
              <a:ea typeface="ＭＳ Ｐゴシック" charset="0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 smtClean="0">
                <a:latin typeface="Lucida Sans" charset="0"/>
                <a:ea typeface="ＭＳ Ｐゴシック" charset="0"/>
              </a:rPr>
              <a:pPr/>
              <a:t>‹#›</a:t>
            </a:fld>
            <a:endParaRPr lang="en-US">
              <a:latin typeface="Lucida Sans" charset="0"/>
              <a:ea typeface="ＭＳ Ｐゴシック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Lucida Sans" charset="0"/>
              <a:ea typeface="ＭＳ Ｐゴシック" charset="0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508000"/>
            <a:ext cx="7467600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565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83F6E9-398D-454F-8D19-198056021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D01E4843-B0B6-4611-9415-067AD40D6BF3}" type="datetime1">
              <a:rPr lang="en-US"/>
              <a:pPr>
                <a:defRPr/>
              </a:pPr>
              <a:t>8/28/2023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AD5E64-0AD1-45FA-9DE0-A203B947E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1DCD9A-B6AE-4FBE-83DA-6939BD2C14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8386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3D6138-F871-4C47-AC8B-BEEE56B03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938EE717-B75C-4E51-A322-3A8E1DB32937}" type="datetime1">
              <a:rPr lang="en-US"/>
              <a:pPr>
                <a:defRPr/>
              </a:pPr>
              <a:t>8/28/2023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81A1EF-8965-4D45-8AAD-715938840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 Copyright 1992-2014 by Pearson Education, Inc.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134201-6FD2-4A37-A926-E536C03FC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D47BF3-DB78-4172-8A13-FB7BF58FD8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339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7">
            <a:extLst>
              <a:ext uri="{FF2B5EF4-FFF2-40B4-BE49-F238E27FC236}">
                <a16:creationId xmlns:a16="http://schemas.microsoft.com/office/drawing/2014/main" id="{AD6CF5A6-B96C-446E-81A8-FB1E6E22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940066-17C5-4C1C-837B-3144FA92FF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4282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958DB-84D6-4FB7-B1FB-7431BE81C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46E6775F-41D3-4D6B-A084-EC58E058EBEC}" type="datetime1">
              <a:rPr lang="en-US"/>
              <a:pPr>
                <a:defRPr/>
              </a:pPr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D9626-81BA-405F-9F24-170985BF4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 Copyright 1992-2014 by Pearson Education, Inc.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BAE21-D40C-430C-B8E0-C75C96616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17013B-B915-49E3-BF9A-76BAC133CA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7560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6">
            <a:extLst>
              <a:ext uri="{FF2B5EF4-FFF2-40B4-BE49-F238E27FC236}">
                <a16:creationId xmlns:a16="http://schemas.microsoft.com/office/drawing/2014/main" id="{47EE4CB1-E421-4A7A-BF17-E768B6C0E6B0}"/>
              </a:ext>
            </a:extLst>
          </p:cNvPr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Freeform 18">
            <a:extLst>
              <a:ext uri="{FF2B5EF4-FFF2-40B4-BE49-F238E27FC236}">
                <a16:creationId xmlns:a16="http://schemas.microsoft.com/office/drawing/2014/main" id="{24426E58-0209-4FD3-B370-EC4D6A698B37}"/>
              </a:ext>
            </a:extLst>
          </p:cNvPr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1330642500 h 588"/>
              <a:gd name="T6" fmla="*/ 2091905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94414BF0-D884-449D-8026-D6C4E9D569F4}"/>
              </a:ext>
            </a:extLst>
          </p:cNvPr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3D6D6E-2608-4017-9481-006C9208386E}"/>
              </a:ext>
            </a:extLst>
          </p:cNvPr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22">
            <a:extLst>
              <a:ext uri="{FF2B5EF4-FFF2-40B4-BE49-F238E27FC236}">
                <a16:creationId xmlns:a16="http://schemas.microsoft.com/office/drawing/2014/main" id="{08E16FCA-A445-47C2-9687-97264D32853E}"/>
              </a:ext>
            </a:extLst>
          </p:cNvPr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Chevron 23">
            <a:extLst>
              <a:ext uri="{FF2B5EF4-FFF2-40B4-BE49-F238E27FC236}">
                <a16:creationId xmlns:a16="http://schemas.microsoft.com/office/drawing/2014/main" id="{6943D51B-F65D-4B9A-BC61-5ED80B01FF9A}"/>
              </a:ext>
            </a:extLst>
          </p:cNvPr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36E30BD4-0713-41F0-9F14-47FD649E4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04E44951-9209-426F-A08B-2D02DE618D38}" type="datetime1">
              <a:rPr lang="en-US"/>
              <a:pPr>
                <a:defRPr/>
              </a:pPr>
              <a:t>8/28/2023</a:t>
            </a:fld>
            <a:endParaRPr lang="en-US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2CABDBB9-6645-4965-8014-EECEAD3FD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© Copyright 1992-2014 by Pearson Education, Inc. All Rights Reserved.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C170C99D-8F00-4B65-9B8E-4A0100DD3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C208BA-57FA-45A3-85E9-51C11D5B46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9497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D900DCC5-190A-439C-B4B0-C8CB5FABD64D}"/>
              </a:ext>
            </a:extLst>
          </p:cNvPr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7" name="Freeform 11">
            <a:extLst>
              <a:ext uri="{FF2B5EF4-FFF2-40B4-BE49-F238E27FC236}">
                <a16:creationId xmlns:a16="http://schemas.microsoft.com/office/drawing/2014/main" id="{97C957EB-5BE5-474A-A83C-5D5B7DA3675A}"/>
              </a:ext>
            </a:extLst>
          </p:cNvPr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1330642500 h 588"/>
              <a:gd name="T6" fmla="*/ 2091905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F381C3EC-397E-4337-AE01-6F5C24FA69CC}"/>
              </a:ext>
            </a:extLst>
          </p:cNvPr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6A92946-828D-4040-A7B3-9E9DF504743B}"/>
              </a:ext>
            </a:extLst>
          </p:cNvPr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699F59E1-02E3-431E-8C9F-79D1096A0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29">
            <a:extLst>
              <a:ext uri="{FF2B5EF4-FFF2-40B4-BE49-F238E27FC236}">
                <a16:creationId xmlns:a16="http://schemas.microsoft.com/office/drawing/2014/main" id="{A4512E88-2E26-4CFE-8AAB-8CF1E9EEBFB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3F951EE-2BA8-458F-AD82-66ADAC8807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1C212B47-5913-4F56-9143-23F984DF7BFE}" type="datetime1">
              <a:rPr lang="en-US"/>
              <a:pPr>
                <a:defRPr/>
              </a:pPr>
              <a:t>8/28/2023</a:t>
            </a:fld>
            <a:endParaRPr 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E4D550B4-EB4D-4773-A881-C12148A20A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62400" y="6408738"/>
            <a:ext cx="27686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/>
              <a:t>© Copyright 1992-2014 by Pearson Education, Inc. All Rights Reserved.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0947CF49-CB39-4996-B231-A7C852AD4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anose="020B0602030504020204" pitchFamily="34" charset="0"/>
              </a:defRPr>
            </a:lvl1pPr>
          </a:lstStyle>
          <a:p>
            <a:fld id="{DC1A3759-424A-40EC-8E99-23D64786736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42" r:id="rId7"/>
    <p:sldLayoutId id="2147483752" r:id="rId8"/>
    <p:sldLayoutId id="2147483753" r:id="rId9"/>
    <p:sldLayoutId id="2147483743" r:id="rId10"/>
    <p:sldLayoutId id="2147483744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571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4A5D2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9pPr>
          </a:lstStyle>
          <a:p>
            <a:pPr eaLnBrk="1" hangingPunct="1">
              <a:defRPr/>
            </a:pPr>
            <a:endParaRPr kumimoji="0" lang="en-US" sz="2400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51620"/>
            <a:ext cx="83502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7650" y="990600"/>
            <a:ext cx="8648700" cy="537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477000"/>
            <a:ext cx="6096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9D9D7DC-64E0-4CB6-A746-DD461219138C}" type="slidenum">
              <a:rPr lang="ar-SA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52400" y="6400800"/>
            <a:ext cx="838004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+mn-cs"/>
              </a:rPr>
              <a:t>CCIS,</a:t>
            </a:r>
            <a:r>
              <a:rPr kumimoji="1" lang="en-US" sz="1200" kern="1200" baseline="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+mn-cs"/>
              </a:rPr>
              <a:t> </a:t>
            </a:r>
            <a:r>
              <a:rPr kumimoji="1"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+mn-cs"/>
              </a:rPr>
              <a:t>Majmaah University</a:t>
            </a:r>
            <a:r>
              <a:rPr lang="en-US" altLang="en-US" sz="1200" dirty="0">
                <a:solidFill>
                  <a:schemeClr val="tx1"/>
                </a:solidFill>
              </a:rPr>
              <a:t>					</a:t>
            </a:r>
            <a:r>
              <a:rPr lang="en-US" altLang="en-US" sz="1200" dirty="0" smtClean="0">
                <a:solidFill>
                  <a:schemeClr val="tx1"/>
                </a:solidFill>
              </a:rPr>
              <a:t>	</a:t>
            </a:r>
            <a:r>
              <a:rPr lang="en-US" altLang="en-US" sz="1200" baseline="0" dirty="0" smtClean="0">
                <a:solidFill>
                  <a:schemeClr val="tx1"/>
                </a:solidFill>
              </a:rPr>
              <a:t>CS 464: NLP</a:t>
            </a:r>
            <a:endParaRPr kumimoji="1" lang="en-US" altLang="en-US" sz="1200" kern="1200" dirty="0">
              <a:solidFill>
                <a:schemeClr val="tx1"/>
              </a:solidFill>
              <a:latin typeface="Arial" panose="020B0604020202020204" pitchFamily="34" charset="0"/>
              <a:ea typeface="MS PGothic" panose="020B0600070205080204" pitchFamily="50" charset="-128"/>
              <a:cs typeface="+mn-cs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0"/>
            <a:ext cx="381000" cy="914400"/>
          </a:xfrm>
          <a:prstGeom prst="rect">
            <a:avLst/>
          </a:prstGeom>
          <a:solidFill>
            <a:srgbClr val="D4BC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9pPr>
          </a:lstStyle>
          <a:p>
            <a:pPr eaLnBrk="1" hangingPunct="1">
              <a:defRPr/>
            </a:pPr>
            <a:endParaRPr kumimoji="0" lang="en-US" sz="2400"/>
          </a:p>
        </p:txBody>
      </p:sp>
    </p:spTree>
    <p:extLst>
      <p:ext uri="{BB962C8B-B14F-4D97-AF65-F5344CB8AC3E}">
        <p14:creationId xmlns:p14="http://schemas.microsoft.com/office/powerpoint/2010/main" val="195052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pitchFamily="34" charset="0"/>
          <a:ea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pitchFamily="34" charset="0"/>
          <a:ea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pitchFamily="34" charset="0"/>
          <a:ea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pitchFamily="34" charset="0"/>
          <a:ea typeface="MS PGothic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pitchFamily="34" charset="0"/>
          <a:ea typeface="MS PGothic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pitchFamily="34" charset="0"/>
          <a:ea typeface="MS PGothic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pitchFamily="34" charset="0"/>
          <a:ea typeface="MS PGothic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pitchFamily="34" charset="0"/>
          <a:ea typeface="MS PGothic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B0029"/>
        </a:buClr>
        <a:buFont typeface="Wingdings" panose="05000000000000000000" pitchFamily="2" charset="2"/>
        <a:buChar char="§"/>
        <a:defRPr kumimoji="1"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75000"/>
          </a:schemeClr>
        </a:buClr>
        <a:buFont typeface="Arial" panose="020B0604020202020204" pitchFamily="34" charset="0"/>
        <a:buChar char="•"/>
        <a:defRPr kumimoji="1"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­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▫"/>
        <a:defRPr kumimoji="1" sz="18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▪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ar-EG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16200000">
            <a:off x="-3375857" y="3330886"/>
            <a:ext cx="6858003" cy="1962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 rot="16200000" flipV="1">
            <a:off x="-3299855" y="3421130"/>
            <a:ext cx="6858003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5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3" y="6459787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240CDC23-E565-C848-9AF6-12BD09C53D91}" type="datetimeFigureOut">
              <a:rPr lang="en-US" smtClean="0">
                <a:latin typeface="Lucida Sans" charset="0"/>
                <a:ea typeface="ＭＳ Ｐゴシック" charset="0"/>
              </a:rPr>
              <a:pPr/>
              <a:t>8/28/2023</a:t>
            </a:fld>
            <a:endParaRPr lang="en-US">
              <a:latin typeface="Lucida Sans" charset="0"/>
              <a:ea typeface="ＭＳ Ｐゴシック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1" y="6459787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>
              <a:latin typeface="Lucida Sans" charset="0"/>
              <a:ea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6" y="6459787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D07771B2-D7F7-364E-B6F3-F7FE93606BCE}" type="slidenum">
              <a:rPr lang="en-US" smtClean="0">
                <a:latin typeface="Lucida Sans" charset="0"/>
                <a:ea typeface="ＭＳ Ｐゴシック" charset="0"/>
              </a:rPr>
              <a:pPr/>
              <a:t>‹#›</a:t>
            </a:fld>
            <a:endParaRPr lang="en-US">
              <a:latin typeface="Lucida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603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3" r:id="rId12"/>
    <p:sldLayoutId id="2147483794" r:id="rId13"/>
  </p:sldLayoutIdLs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ov.dev/2016/01/minimum-edit-distance-in-python.html" TargetMode="External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457200" y="838200"/>
            <a:ext cx="8229600" cy="237626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800" b="1" dirty="0"/>
              <a:t>CS </a:t>
            </a:r>
            <a:r>
              <a:rPr lang="en-US" sz="4800" b="1" dirty="0" smtClean="0"/>
              <a:t>463</a:t>
            </a:r>
            <a:r>
              <a:rPr lang="en-US" sz="4800" b="1" dirty="0"/>
              <a:t/>
            </a:r>
            <a:br>
              <a:rPr lang="en-US" sz="4800" b="1" dirty="0"/>
            </a:br>
            <a:r>
              <a:rPr lang="en-US" sz="4800" b="1" dirty="0" smtClean="0"/>
              <a:t>Natural Language Processing</a:t>
            </a:r>
            <a:endParaRPr lang="en-US" sz="4800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5037100"/>
            <a:ext cx="8382000" cy="960263"/>
          </a:xfrm>
        </p:spPr>
        <p:txBody>
          <a:bodyPr>
            <a:spAutoFit/>
          </a:bodyPr>
          <a:lstStyle/>
          <a:p>
            <a:pPr algn="ctr" eaLnBrk="1" hangingPunct="1"/>
            <a:r>
              <a:rPr lang="en-US" sz="2400" dirty="0">
                <a:solidFill>
                  <a:srgbClr val="002060"/>
                </a:solidFill>
              </a:rPr>
              <a:t>Dr. Saleh Haridy </a:t>
            </a:r>
          </a:p>
          <a:p>
            <a:pPr algn="ctr" eaLnBrk="1" hangingPunct="1"/>
            <a:endParaRPr lang="en-US" sz="900" dirty="0"/>
          </a:p>
          <a:p>
            <a:pPr algn="ctr" eaLnBrk="1" hangingPunct="1"/>
            <a:r>
              <a:rPr lang="en-US" sz="1800" smtClean="0"/>
              <a:t>2023-2024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Edit as Search</a:t>
            </a:r>
            <a:endParaRPr lang="en-US" dirty="0"/>
          </a:p>
        </p:txBody>
      </p:sp>
      <p:sp>
        <p:nvSpPr>
          <p:cNvPr id="337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the space of all edit sequences is huge!</a:t>
            </a:r>
          </a:p>
          <a:p>
            <a:pPr lvl="1"/>
            <a:r>
              <a:rPr lang="en-US" dirty="0"/>
              <a:t>We can’t afford to navigate naïvely</a:t>
            </a:r>
          </a:p>
          <a:p>
            <a:pPr lvl="1"/>
            <a:r>
              <a:rPr lang="en-US" dirty="0"/>
              <a:t>Lots of distinct paths wind up at the same state.</a:t>
            </a:r>
          </a:p>
          <a:p>
            <a:pPr lvl="2"/>
            <a:r>
              <a:rPr lang="en-US" dirty="0"/>
              <a:t>We don’t have to keep track of all of them</a:t>
            </a:r>
          </a:p>
          <a:p>
            <a:pPr lvl="2"/>
            <a:r>
              <a:rPr lang="en-US" dirty="0"/>
              <a:t>Just the shortest path to each of those </a:t>
            </a:r>
            <a:r>
              <a:rPr lang="en-US" dirty="0" smtClean="0"/>
              <a:t>revisited </a:t>
            </a:r>
            <a:r>
              <a:rPr lang="en-US" dirty="0"/>
              <a:t>states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We can do this by using dynamic programming. </a:t>
            </a:r>
            <a:endParaRPr lang="en-US" dirty="0" smtClean="0"/>
          </a:p>
          <a:p>
            <a:pPr lvl="1"/>
            <a:r>
              <a:rPr lang="en-US" dirty="0"/>
              <a:t>Dynamic programming </a:t>
            </a:r>
            <a:r>
              <a:rPr lang="en-US" dirty="0" smtClean="0"/>
              <a:t>apply a </a:t>
            </a:r>
            <a:r>
              <a:rPr lang="en-US" dirty="0"/>
              <a:t>table-driven method to solve problems by combining solutions to sub-problems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098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Min Edit Distance</a:t>
            </a:r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two strings</a:t>
            </a:r>
          </a:p>
          <a:p>
            <a:pPr lvl="1"/>
            <a:r>
              <a:rPr lang="en-US" dirty="0"/>
              <a:t>X of length </a:t>
            </a:r>
            <a:r>
              <a:rPr lang="en-US" i="1" dirty="0"/>
              <a:t>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Y of length </a:t>
            </a:r>
            <a:r>
              <a:rPr lang="en-US" i="1" dirty="0"/>
              <a:t>m</a:t>
            </a:r>
            <a:endParaRPr lang="en-US" i="1" baseline="-25000" dirty="0"/>
          </a:p>
          <a:p>
            <a:r>
              <a:rPr lang="en-US" dirty="0"/>
              <a:t>We define D(</a:t>
            </a:r>
            <a:r>
              <a:rPr lang="en-US" i="1" dirty="0" err="1"/>
              <a:t>i,j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edit distance between X[1..</a:t>
            </a:r>
            <a:r>
              <a:rPr lang="en-US" i="1" dirty="0"/>
              <a:t>i</a:t>
            </a:r>
            <a:r>
              <a:rPr lang="en-US" dirty="0"/>
              <a:t>] and Y[1..</a:t>
            </a:r>
            <a:r>
              <a:rPr lang="en-US" i="1" dirty="0"/>
              <a:t>j</a:t>
            </a:r>
            <a:r>
              <a:rPr lang="en-US" dirty="0"/>
              <a:t>] </a:t>
            </a:r>
          </a:p>
          <a:p>
            <a:pPr lvl="2"/>
            <a:r>
              <a:rPr lang="en-US" sz="2200" dirty="0"/>
              <a:t>i.e., the first </a:t>
            </a:r>
            <a:r>
              <a:rPr lang="en-US" sz="2200" i="1" dirty="0" err="1"/>
              <a:t>i</a:t>
            </a:r>
            <a:r>
              <a:rPr lang="en-US" sz="2200" dirty="0"/>
              <a:t> characters of X and the first </a:t>
            </a:r>
            <a:r>
              <a:rPr lang="en-US" sz="2200" i="1" dirty="0"/>
              <a:t>j</a:t>
            </a:r>
            <a:r>
              <a:rPr lang="en-US" sz="2200" dirty="0"/>
              <a:t> characters of Y</a:t>
            </a:r>
          </a:p>
          <a:p>
            <a:pPr lvl="1"/>
            <a:r>
              <a:rPr lang="en-US" dirty="0"/>
              <a:t>The edit distance between X and Y is thus D(</a:t>
            </a:r>
            <a:r>
              <a:rPr lang="en-US" i="1" dirty="0" err="1"/>
              <a:t>n,m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1491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976953"/>
            <a:ext cx="8168640" cy="680397"/>
          </a:xfrm>
        </p:spPr>
        <p:txBody>
          <a:bodyPr>
            <a:normAutofit fontScale="90000"/>
          </a:bodyPr>
          <a:lstStyle/>
          <a:p>
            <a:r>
              <a:rPr lang="en-US" dirty="0"/>
              <a:t>Dynamic Programming for Minimum Edit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2057400"/>
            <a:ext cx="7940040" cy="3429000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Dynamic programming</a:t>
            </a:r>
            <a:r>
              <a:rPr lang="en-US" dirty="0"/>
              <a:t>: A tabular computation of D(</a:t>
            </a:r>
            <a:r>
              <a:rPr lang="en-US" i="1" dirty="0" err="1"/>
              <a:t>n,m</a:t>
            </a:r>
            <a:r>
              <a:rPr lang="en-US" dirty="0"/>
              <a:t>)</a:t>
            </a:r>
            <a:endParaRPr lang="en-US" b="1" dirty="0"/>
          </a:p>
          <a:p>
            <a:r>
              <a:rPr lang="en-US" dirty="0"/>
              <a:t>Solving problems by combining solutions to </a:t>
            </a:r>
            <a:r>
              <a:rPr lang="en-US" dirty="0" err="1"/>
              <a:t>subproblems</a:t>
            </a:r>
            <a:r>
              <a:rPr lang="en-US" dirty="0"/>
              <a:t>.</a:t>
            </a:r>
          </a:p>
          <a:p>
            <a:r>
              <a:rPr lang="en-US" dirty="0"/>
              <a:t>Bottom-up</a:t>
            </a:r>
          </a:p>
          <a:p>
            <a:pPr lvl="1"/>
            <a:r>
              <a:rPr lang="en-US" dirty="0"/>
              <a:t>We compute D(</a:t>
            </a:r>
            <a:r>
              <a:rPr lang="en-US" dirty="0" err="1"/>
              <a:t>i,j</a:t>
            </a:r>
            <a:r>
              <a:rPr lang="en-US" dirty="0"/>
              <a:t>) for small </a:t>
            </a:r>
            <a:r>
              <a:rPr lang="en-US" i="1" dirty="0" err="1"/>
              <a:t>i,j</a:t>
            </a:r>
            <a:r>
              <a:rPr lang="en-US" i="1" dirty="0"/>
              <a:t> </a:t>
            </a:r>
          </a:p>
          <a:p>
            <a:pPr lvl="1"/>
            <a:r>
              <a:rPr lang="en-US" dirty="0"/>
              <a:t>And compute larger D(</a:t>
            </a:r>
            <a:r>
              <a:rPr lang="en-US" dirty="0" err="1"/>
              <a:t>i,j</a:t>
            </a:r>
            <a:r>
              <a:rPr lang="en-US" dirty="0"/>
              <a:t>) based on previously computed smaller values</a:t>
            </a:r>
          </a:p>
          <a:p>
            <a:pPr lvl="1"/>
            <a:r>
              <a:rPr lang="en-US" dirty="0"/>
              <a:t>i.e., compute D(</a:t>
            </a:r>
            <a:r>
              <a:rPr lang="en-US" i="1" dirty="0" err="1"/>
              <a:t>i,j</a:t>
            </a:r>
            <a:r>
              <a:rPr lang="en-US" dirty="0"/>
              <a:t>) for all </a:t>
            </a:r>
            <a:r>
              <a:rPr lang="en-US" i="1" dirty="0" err="1"/>
              <a:t>i</a:t>
            </a:r>
            <a:r>
              <a:rPr lang="en-US" dirty="0"/>
              <a:t> (0 &lt; </a:t>
            </a:r>
            <a:r>
              <a:rPr lang="en-US" i="1" dirty="0" err="1"/>
              <a:t>i</a:t>
            </a:r>
            <a:r>
              <a:rPr lang="en-US" dirty="0"/>
              <a:t> &lt; n)  and</a:t>
            </a:r>
            <a:r>
              <a:rPr lang="en-US" i="1" dirty="0"/>
              <a:t> j </a:t>
            </a:r>
            <a:r>
              <a:rPr lang="en-US" dirty="0"/>
              <a:t>(0 &lt; j &lt; m)</a:t>
            </a:r>
          </a:p>
          <a:p>
            <a:endParaRPr lang="en-US" dirty="0"/>
          </a:p>
          <a:p>
            <a:endParaRPr lang="en-US" baseline="-25000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5334000"/>
            <a:ext cx="421005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664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Min Edit Distance (</a:t>
            </a:r>
            <a:r>
              <a:rPr lang="en-US" dirty="0" err="1"/>
              <a:t>Levenshtein</a:t>
            </a:r>
            <a:r>
              <a:rPr lang="en-US" dirty="0"/>
              <a:t>)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>
          <a:xfrm>
            <a:off x="609600" y="2057400"/>
            <a:ext cx="8305800" cy="3943350"/>
          </a:xfrm>
        </p:spPr>
        <p:txBody>
          <a:bodyPr/>
          <a:lstStyle/>
          <a:p>
            <a:r>
              <a:rPr lang="en-US" sz="2000" dirty="0"/>
              <a:t>Initialization</a:t>
            </a:r>
          </a:p>
          <a:p>
            <a:pPr marL="457200" lvl="1" indent="0">
              <a:buNone/>
            </a:pPr>
            <a:r>
              <a:rPr lang="en-US" sz="1800" dirty="0">
                <a:latin typeface="Courier"/>
                <a:cs typeface="Courier"/>
              </a:rPr>
              <a:t>D(i,0) = 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endParaRPr lang="en-US" sz="1800" dirty="0">
              <a:latin typeface="Courier"/>
              <a:cs typeface="Courier"/>
            </a:endParaRPr>
          </a:p>
          <a:p>
            <a:pPr marL="457200" lvl="1" indent="0" algn="just">
              <a:buNone/>
            </a:pPr>
            <a:r>
              <a:rPr lang="en-US" sz="1800" dirty="0">
                <a:latin typeface="Courier"/>
                <a:cs typeface="Courier"/>
              </a:rPr>
              <a:t>D(0,j) = j</a:t>
            </a:r>
            <a:endParaRPr lang="en-US" sz="1800" i="1" dirty="0"/>
          </a:p>
          <a:p>
            <a:pPr algn="just"/>
            <a:r>
              <a:rPr lang="en-US" sz="2000" dirty="0"/>
              <a:t>Recurrence Relation</a:t>
            </a:r>
            <a:r>
              <a:rPr lang="en-US" sz="2000" i="1" dirty="0"/>
              <a:t>:</a:t>
            </a:r>
          </a:p>
          <a:p>
            <a:pPr marL="457200" lvl="1" indent="0">
              <a:lnSpc>
                <a:spcPct val="80000"/>
              </a:lnSpc>
              <a:buClr>
                <a:srgbClr val="000066"/>
              </a:buClr>
              <a:buNone/>
            </a:pPr>
            <a:r>
              <a:rPr lang="en-US" sz="1800" dirty="0">
                <a:latin typeface="Courier"/>
                <a:cs typeface="Courier"/>
              </a:rPr>
              <a:t>For each  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 = 1…M</a:t>
            </a:r>
          </a:p>
          <a:p>
            <a:pPr marL="990600" lvl="1" indent="-533400">
              <a:lnSpc>
                <a:spcPct val="80000"/>
              </a:lnSpc>
              <a:buClr>
                <a:srgbClr val="000066"/>
              </a:buClr>
              <a:buNone/>
            </a:pPr>
            <a:r>
              <a:rPr lang="en-US" sz="1800" dirty="0">
                <a:latin typeface="Courier"/>
                <a:cs typeface="Courier"/>
              </a:rPr>
              <a:t>	  For each  j = 1…N</a:t>
            </a:r>
            <a:endParaRPr lang="en-US" sz="2000" i="1" dirty="0"/>
          </a:p>
          <a:p>
            <a:pPr lvl="1" algn="just">
              <a:buFont typeface="Wingdings" charset="2"/>
              <a:buNone/>
            </a:pPr>
            <a:r>
              <a:rPr lang="en-US" sz="1800" i="1" dirty="0">
                <a:latin typeface="Courier"/>
                <a:cs typeface="Courier"/>
              </a:rPr>
              <a:t>                          </a:t>
            </a:r>
            <a:r>
              <a:rPr lang="en-US" sz="1800" dirty="0">
                <a:latin typeface="Courier"/>
                <a:cs typeface="Courier"/>
              </a:rPr>
              <a:t>D(i-1,j) + 1</a:t>
            </a:r>
          </a:p>
          <a:p>
            <a:pPr marL="457200" lvl="1" indent="0" algn="just">
              <a:buNone/>
            </a:pPr>
            <a:r>
              <a:rPr lang="en-US" sz="1800" dirty="0">
                <a:latin typeface="Courier"/>
                <a:cs typeface="Courier"/>
              </a:rPr>
              <a:t>          D(</a:t>
            </a:r>
            <a:r>
              <a:rPr lang="en-US" sz="1800" dirty="0" err="1">
                <a:latin typeface="Courier"/>
                <a:cs typeface="Courier"/>
              </a:rPr>
              <a:t>i,j</a:t>
            </a:r>
            <a:r>
              <a:rPr lang="en-US" sz="1800" dirty="0">
                <a:latin typeface="Courier"/>
                <a:cs typeface="Courier"/>
              </a:rPr>
              <a:t>)= min   D(i,j-1) + 1</a:t>
            </a:r>
          </a:p>
          <a:p>
            <a:pPr lvl="1" algn="just">
              <a:buFont typeface="Wingdings" charset="2"/>
              <a:buNone/>
            </a:pPr>
            <a:r>
              <a:rPr lang="en-US" sz="1800" dirty="0">
                <a:latin typeface="Courier"/>
                <a:cs typeface="Courier"/>
              </a:rPr>
              <a:t>                          D(i-1,j-1) +   2;  if X(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) ≠ Y(j)   </a:t>
            </a:r>
          </a:p>
          <a:p>
            <a:pPr lvl="1" algn="just">
              <a:buFont typeface="Wingdings" charset="2"/>
              <a:buNone/>
            </a:pPr>
            <a:r>
              <a:rPr lang="en-US" sz="1800" dirty="0">
                <a:latin typeface="Courier"/>
                <a:cs typeface="Courier"/>
              </a:rPr>
              <a:t>                                         0;  if X(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) = Y(j)</a:t>
            </a:r>
          </a:p>
          <a:p>
            <a:pPr algn="just">
              <a:lnSpc>
                <a:spcPct val="70000"/>
              </a:lnSpc>
            </a:pPr>
            <a:r>
              <a:rPr lang="en-US" sz="2000" dirty="0"/>
              <a:t>Termination</a:t>
            </a:r>
            <a:r>
              <a:rPr lang="en-US" sz="2000" i="1" dirty="0"/>
              <a:t>:</a:t>
            </a:r>
          </a:p>
          <a:p>
            <a:pPr lvl="1" algn="just">
              <a:buFont typeface="Wingdings" charset="2"/>
              <a:buNone/>
            </a:pPr>
            <a:r>
              <a:rPr lang="en-US" sz="1800" dirty="0">
                <a:latin typeface="Courier"/>
                <a:cs typeface="Courier"/>
              </a:rPr>
              <a:t>D(N,M) is distance </a:t>
            </a:r>
          </a:p>
          <a:p>
            <a:pPr lvl="1" algn="just">
              <a:buFont typeface="Wingdings" charset="2"/>
              <a:buNone/>
            </a:pP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9" name="AutoShape 5"/>
          <p:cNvSpPr>
            <a:spLocks/>
          </p:cNvSpPr>
          <p:nvPr/>
        </p:nvSpPr>
        <p:spPr bwMode="auto">
          <a:xfrm>
            <a:off x="4038600" y="4038600"/>
            <a:ext cx="228600" cy="990600"/>
          </a:xfrm>
          <a:prstGeom prst="leftBrace">
            <a:avLst>
              <a:gd name="adj1" fmla="val 37516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" name="AutoShape 5"/>
          <p:cNvSpPr>
            <a:spLocks/>
          </p:cNvSpPr>
          <p:nvPr/>
        </p:nvSpPr>
        <p:spPr bwMode="auto">
          <a:xfrm>
            <a:off x="6705600" y="4648200"/>
            <a:ext cx="76200" cy="666750"/>
          </a:xfrm>
          <a:prstGeom prst="leftBrace">
            <a:avLst>
              <a:gd name="adj1" fmla="val 37495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95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 Edit Distance</a:t>
            </a:r>
            <a:endParaRPr lang="ar-S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600200"/>
            <a:ext cx="6477000" cy="479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27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495636"/>
              </p:ext>
            </p:extLst>
          </p:nvPr>
        </p:nvGraphicFramePr>
        <p:xfrm>
          <a:off x="917530" y="2479065"/>
          <a:ext cx="7467602" cy="4081458"/>
        </p:xfrm>
        <a:graphic>
          <a:graphicData uri="http://schemas.openxmlformats.org/drawingml/2006/table">
            <a:tbl>
              <a:tblPr/>
              <a:tblGrid>
                <a:gridCol w="678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87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87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04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87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87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871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871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871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571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 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4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1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1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1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199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ar-SA" dirty="0"/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1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71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ar-SA" dirty="0"/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71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ar-SA" dirty="0"/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ar-SA"/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ar-SA"/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ar-SA"/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ar-SA"/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ar-SA"/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ar-SA"/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ar-SA"/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ar-SA"/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ar-SA" dirty="0"/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71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ar-SA" dirty="0"/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ar-SA"/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ar-SA"/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ar-SA"/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ar-SA"/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ar-SA"/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ar-SA"/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ar-SA"/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ar-SA"/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ar-SA" dirty="0"/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>
          <a:xfrm>
            <a:off x="838200" y="441813"/>
            <a:ext cx="7543800" cy="805596"/>
          </a:xfrm>
        </p:spPr>
        <p:txBody>
          <a:bodyPr/>
          <a:lstStyle/>
          <a:p>
            <a:r>
              <a:rPr lang="en-US" dirty="0"/>
              <a:t>The Edit Distance Table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514" y="1211874"/>
            <a:ext cx="4811486" cy="9144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76535" y="3124200"/>
            <a:ext cx="461665" cy="1066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wrap="square" rtlCol="1">
            <a:spAutoFit/>
          </a:bodyPr>
          <a:lstStyle/>
          <a:p>
            <a:r>
              <a:rPr lang="en-US" dirty="0" smtClean="0"/>
              <a:t>Source</a:t>
            </a:r>
            <a:endParaRPr lang="ar-SA" dirty="0"/>
          </a:p>
        </p:txBody>
      </p:sp>
      <p:sp>
        <p:nvSpPr>
          <p:cNvPr id="3" name="TextBox 2"/>
          <p:cNvSpPr txBox="1"/>
          <p:nvPr/>
        </p:nvSpPr>
        <p:spPr>
          <a:xfrm>
            <a:off x="2971800" y="2017470"/>
            <a:ext cx="990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target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420879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Edit Distance Table</a:t>
            </a:r>
            <a:endParaRPr lang="ar-S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57" y="1828800"/>
            <a:ext cx="7543800" cy="405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803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alignments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Edit distance isn’t sufficient</a:t>
            </a:r>
          </a:p>
          <a:p>
            <a:pPr lvl="1"/>
            <a:r>
              <a:rPr lang="en-US" dirty="0"/>
              <a:t>We often need to </a:t>
            </a:r>
            <a:r>
              <a:rPr lang="en-US" b="1" dirty="0"/>
              <a:t>align</a:t>
            </a:r>
            <a:r>
              <a:rPr lang="en-US" dirty="0"/>
              <a:t> each character of the two strings to each other</a:t>
            </a:r>
          </a:p>
          <a:p>
            <a:r>
              <a:rPr lang="en-US" dirty="0"/>
              <a:t>We do this by keeping a “</a:t>
            </a:r>
            <a:r>
              <a:rPr lang="en-US" dirty="0" err="1">
                <a:solidFill>
                  <a:srgbClr val="FF0000"/>
                </a:solidFill>
              </a:rPr>
              <a:t>backtrace</a:t>
            </a:r>
            <a:r>
              <a:rPr lang="en-US" dirty="0"/>
              <a:t>”</a:t>
            </a:r>
          </a:p>
          <a:p>
            <a:r>
              <a:rPr lang="en-US" dirty="0"/>
              <a:t>Every time we enter a cell, remember where we came from</a:t>
            </a:r>
          </a:p>
          <a:p>
            <a:r>
              <a:rPr lang="en-US" dirty="0"/>
              <a:t>When we reach the end, </a:t>
            </a:r>
          </a:p>
          <a:p>
            <a:pPr lvl="1"/>
            <a:r>
              <a:rPr lang="en-US" dirty="0"/>
              <a:t>Trace back the path from the upper right corner to read off the alignment</a:t>
            </a:r>
          </a:p>
        </p:txBody>
      </p:sp>
    </p:spTree>
    <p:extLst>
      <p:ext uri="{BB962C8B-B14F-4D97-AF65-F5344CB8AC3E}">
        <p14:creationId xmlns:p14="http://schemas.microsoft.com/office/powerpoint/2010/main" val="1767825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MinEdit with Backtrace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695" y="1981200"/>
            <a:ext cx="8070330" cy="3352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5470525"/>
            <a:ext cx="3562350" cy="13620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6000750" y="5791200"/>
            <a:ext cx="323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172200" y="5867400"/>
            <a:ext cx="0" cy="284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010275" y="6253164"/>
            <a:ext cx="161925" cy="147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649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>
          <a:xfrm>
            <a:off x="1371600" y="857250"/>
            <a:ext cx="7696200" cy="742950"/>
          </a:xfrm>
        </p:spPr>
        <p:txBody>
          <a:bodyPr>
            <a:normAutofit fontScale="90000"/>
          </a:bodyPr>
          <a:lstStyle/>
          <a:p>
            <a:r>
              <a:rPr lang="en-US" dirty="0"/>
              <a:t>Adding </a:t>
            </a:r>
            <a:r>
              <a:rPr lang="en-US" dirty="0" err="1"/>
              <a:t>Backtrace</a:t>
            </a:r>
            <a:r>
              <a:rPr lang="en-US" dirty="0"/>
              <a:t> to Minimum Edit Distance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>
          <a:xfrm>
            <a:off x="152400" y="2057400"/>
            <a:ext cx="8763000" cy="3943350"/>
          </a:xfrm>
        </p:spPr>
        <p:txBody>
          <a:bodyPr/>
          <a:lstStyle/>
          <a:p>
            <a:r>
              <a:rPr lang="en-US" sz="1800" dirty="0"/>
              <a:t>Base conditions:                                                        Termination:</a:t>
            </a: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</a:rPr>
              <a:t>D(i,0) =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         D(0,j) = j         D(N,M) is distance </a:t>
            </a:r>
            <a:endParaRPr lang="en-US" sz="1800" i="1" dirty="0"/>
          </a:p>
          <a:p>
            <a:pPr algn="just"/>
            <a:r>
              <a:rPr lang="en-US" sz="1800" dirty="0"/>
              <a:t>Recurrence Relation</a:t>
            </a:r>
            <a:r>
              <a:rPr lang="en-US" sz="1800" i="1" dirty="0"/>
              <a:t>:</a:t>
            </a:r>
            <a:endParaRPr lang="en-US" sz="1600" i="1" dirty="0"/>
          </a:p>
          <a:p>
            <a:pPr marL="457200" lvl="1" indent="0">
              <a:buClr>
                <a:srgbClr val="000066"/>
              </a:buClr>
              <a:buNone/>
            </a:pPr>
            <a:r>
              <a:rPr lang="en-US" sz="1600" dirty="0">
                <a:latin typeface="Courier"/>
                <a:cs typeface="Courier"/>
              </a:rPr>
              <a:t>For each 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 = 1…M</a:t>
            </a:r>
          </a:p>
          <a:p>
            <a:pPr marL="990600" lvl="1" indent="-533400">
              <a:lnSpc>
                <a:spcPct val="80000"/>
              </a:lnSpc>
              <a:buClr>
                <a:srgbClr val="000066"/>
              </a:buClr>
              <a:buNone/>
            </a:pPr>
            <a:r>
              <a:rPr lang="en-US" sz="1600" dirty="0">
                <a:latin typeface="Courier"/>
                <a:cs typeface="Courier"/>
              </a:rPr>
              <a:t>	 For each  j = 1…N</a:t>
            </a:r>
            <a:endParaRPr lang="en-US" sz="1800" i="1" dirty="0"/>
          </a:p>
          <a:p>
            <a:pPr lvl="1" algn="just">
              <a:lnSpc>
                <a:spcPct val="130000"/>
              </a:lnSpc>
              <a:buFont typeface="Wingdings" charset="2"/>
              <a:buNone/>
            </a:pPr>
            <a:r>
              <a:rPr lang="en-US" sz="1600" i="1" dirty="0">
                <a:latin typeface="Courier"/>
                <a:cs typeface="Courier"/>
              </a:rPr>
              <a:t>                           </a:t>
            </a:r>
            <a:r>
              <a:rPr lang="en-US" sz="1600" dirty="0">
                <a:latin typeface="Courier"/>
                <a:cs typeface="Courier"/>
              </a:rPr>
              <a:t>D(i-1,j) + 1</a:t>
            </a:r>
          </a:p>
          <a:p>
            <a:pPr marL="457200" lvl="1" indent="0" algn="just">
              <a:buNone/>
            </a:pPr>
            <a:r>
              <a:rPr lang="en-US" sz="1600" dirty="0">
                <a:latin typeface="Courier"/>
                <a:cs typeface="Courier"/>
              </a:rPr>
              <a:t>      D(</a:t>
            </a:r>
            <a:r>
              <a:rPr lang="en-US" sz="1600" dirty="0" err="1">
                <a:latin typeface="Courier"/>
                <a:cs typeface="Courier"/>
              </a:rPr>
              <a:t>i,j</a:t>
            </a:r>
            <a:r>
              <a:rPr lang="en-US" sz="1600" dirty="0">
                <a:latin typeface="Courier"/>
                <a:cs typeface="Courier"/>
              </a:rPr>
              <a:t>)=     min   D(i,j-1) + 1</a:t>
            </a:r>
          </a:p>
          <a:p>
            <a:pPr lvl="1" algn="just">
              <a:buFont typeface="Wingdings" charset="2"/>
              <a:buNone/>
            </a:pPr>
            <a:r>
              <a:rPr lang="en-US" sz="1600" dirty="0">
                <a:latin typeface="Courier"/>
                <a:cs typeface="Courier"/>
              </a:rPr>
              <a:t>                           D(i-1,j-1) +  2; if X(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) ≠ Y(j)   </a:t>
            </a:r>
          </a:p>
          <a:p>
            <a:pPr lvl="1" algn="just">
              <a:buFont typeface="Wingdings" charset="2"/>
              <a:buNone/>
            </a:pPr>
            <a:r>
              <a:rPr lang="en-US" sz="1600" dirty="0">
                <a:latin typeface="Courier"/>
                <a:cs typeface="Courier"/>
              </a:rPr>
              <a:t>                                         0; if X(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) = Y(j)</a:t>
            </a:r>
          </a:p>
          <a:p>
            <a:pPr lvl="1" algn="just">
              <a:buFont typeface="Wingdings" charset="2"/>
              <a:buNone/>
            </a:pPr>
            <a:r>
              <a:rPr lang="en-US" sz="1600" dirty="0">
                <a:latin typeface="Courier"/>
                <a:cs typeface="Courier"/>
              </a:rPr>
              <a:t>                        LEFT</a:t>
            </a:r>
          </a:p>
          <a:p>
            <a:pPr lvl="1" algn="just">
              <a:buFont typeface="Wingdings" charset="2"/>
              <a:buNone/>
            </a:pPr>
            <a:r>
              <a:rPr lang="en-US" sz="1600" dirty="0">
                <a:latin typeface="Courier"/>
                <a:cs typeface="Courier"/>
              </a:rPr>
              <a:t>            </a:t>
            </a:r>
            <a:r>
              <a:rPr lang="en-US" sz="1600" dirty="0" err="1">
                <a:latin typeface="Courier"/>
                <a:cs typeface="Courier"/>
              </a:rPr>
              <a:t>ptr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i,j</a:t>
            </a:r>
            <a:r>
              <a:rPr lang="en-US" sz="1600" dirty="0">
                <a:latin typeface="Courier"/>
                <a:cs typeface="Courier"/>
              </a:rPr>
              <a:t>)=   </a:t>
            </a:r>
            <a:r>
              <a:rPr lang="en-US" sz="1600" dirty="0" smtClean="0">
                <a:latin typeface="Courier"/>
                <a:cs typeface="Courier"/>
              </a:rPr>
              <a:t>TOP</a:t>
            </a:r>
            <a:endParaRPr lang="en-US" sz="1600" dirty="0">
              <a:latin typeface="Courier"/>
              <a:cs typeface="Courier"/>
            </a:endParaRPr>
          </a:p>
          <a:p>
            <a:pPr lvl="1" algn="just">
              <a:buFont typeface="Wingdings" charset="2"/>
              <a:buNone/>
            </a:pPr>
            <a:r>
              <a:rPr lang="en-US" sz="1600" dirty="0">
                <a:latin typeface="Courier"/>
                <a:cs typeface="Courier"/>
              </a:rPr>
              <a:t>                        DIAG</a:t>
            </a:r>
          </a:p>
          <a:p>
            <a:pPr lvl="1" algn="just">
              <a:buFont typeface="Wingdings" charset="2"/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9" name="AutoShape 5"/>
          <p:cNvSpPr>
            <a:spLocks/>
          </p:cNvSpPr>
          <p:nvPr/>
        </p:nvSpPr>
        <p:spPr bwMode="auto">
          <a:xfrm>
            <a:off x="3200400" y="3581400"/>
            <a:ext cx="228600" cy="990600"/>
          </a:xfrm>
          <a:prstGeom prst="leftBrace">
            <a:avLst>
              <a:gd name="adj1" fmla="val 37516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 dirty="0">
              <a:solidFill>
                <a:srgbClr val="000066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" name="AutoShape 5"/>
          <p:cNvSpPr>
            <a:spLocks/>
          </p:cNvSpPr>
          <p:nvPr/>
        </p:nvSpPr>
        <p:spPr bwMode="auto">
          <a:xfrm>
            <a:off x="5562600" y="4210050"/>
            <a:ext cx="76200" cy="666750"/>
          </a:xfrm>
          <a:prstGeom prst="leftBrace">
            <a:avLst>
              <a:gd name="adj1" fmla="val 37495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2971800" y="4724400"/>
            <a:ext cx="228600" cy="990600"/>
          </a:xfrm>
          <a:prstGeom prst="leftBrace">
            <a:avLst>
              <a:gd name="adj1" fmla="val 37516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" name="TextBox 15"/>
          <p:cNvSpPr txBox="1">
            <a:spLocks noChangeArrowheads="1"/>
          </p:cNvSpPr>
          <p:nvPr/>
        </p:nvSpPr>
        <p:spPr bwMode="auto">
          <a:xfrm>
            <a:off x="3962401" y="4800601"/>
            <a:ext cx="835485" cy="221599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solidFill>
                  <a:srgbClr val="000000"/>
                </a:solidFill>
                <a:latin typeface="Calibri"/>
                <a:ea typeface="ＭＳ Ｐゴシック" charset="0"/>
                <a:cs typeface="Calibri"/>
              </a:rPr>
              <a:t>insertion</a:t>
            </a:r>
          </a:p>
        </p:txBody>
      </p:sp>
      <p:sp>
        <p:nvSpPr>
          <p:cNvPr id="8" name="TextBox 16"/>
          <p:cNvSpPr txBox="1">
            <a:spLocks noChangeArrowheads="1"/>
          </p:cNvSpPr>
          <p:nvPr/>
        </p:nvSpPr>
        <p:spPr bwMode="auto">
          <a:xfrm>
            <a:off x="3962400" y="5105401"/>
            <a:ext cx="791242" cy="221599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solidFill>
                  <a:srgbClr val="000000"/>
                </a:solidFill>
                <a:latin typeface="Calibri"/>
                <a:ea typeface="ＭＳ Ｐゴシック" charset="0"/>
                <a:cs typeface="Calibri"/>
              </a:rPr>
              <a:t>deletion</a:t>
            </a:r>
          </a:p>
        </p:txBody>
      </p:sp>
      <p:sp>
        <p:nvSpPr>
          <p:cNvPr id="11" name="TextBox 17"/>
          <p:cNvSpPr txBox="1">
            <a:spLocks noChangeArrowheads="1"/>
          </p:cNvSpPr>
          <p:nvPr/>
        </p:nvSpPr>
        <p:spPr bwMode="auto">
          <a:xfrm>
            <a:off x="3962400" y="5410201"/>
            <a:ext cx="1066800" cy="221599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solidFill>
                  <a:srgbClr val="000000"/>
                </a:solidFill>
                <a:latin typeface="Calibri"/>
                <a:ea typeface="ＭＳ Ｐゴシック" charset="0"/>
                <a:cs typeface="Calibri"/>
              </a:rPr>
              <a:t>substitution</a:t>
            </a:r>
          </a:p>
        </p:txBody>
      </p:sp>
      <p:sp>
        <p:nvSpPr>
          <p:cNvPr id="12" name="TextBox 15"/>
          <p:cNvSpPr txBox="1">
            <a:spLocks noChangeArrowheads="1"/>
          </p:cNvSpPr>
          <p:nvPr/>
        </p:nvSpPr>
        <p:spPr bwMode="auto">
          <a:xfrm>
            <a:off x="5340836" y="3962401"/>
            <a:ext cx="835485" cy="175433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bIns="0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solidFill>
                  <a:srgbClr val="000000"/>
                </a:solidFill>
                <a:latin typeface="Calibri"/>
                <a:ea typeface="ＭＳ Ｐゴシック" charset="0"/>
                <a:cs typeface="Calibri"/>
              </a:rPr>
              <a:t>insertion</a:t>
            </a:r>
          </a:p>
        </p:txBody>
      </p:sp>
      <p:sp>
        <p:nvSpPr>
          <p:cNvPr id="13" name="TextBox 16"/>
          <p:cNvSpPr txBox="1">
            <a:spLocks noChangeArrowheads="1"/>
          </p:cNvSpPr>
          <p:nvPr/>
        </p:nvSpPr>
        <p:spPr bwMode="auto">
          <a:xfrm>
            <a:off x="5334000" y="3650239"/>
            <a:ext cx="791242" cy="221599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solidFill>
                  <a:srgbClr val="000000"/>
                </a:solidFill>
                <a:latin typeface="Calibri"/>
                <a:ea typeface="ＭＳ Ｐゴシック" charset="0"/>
                <a:cs typeface="Calibri"/>
              </a:rPr>
              <a:t>deletion</a:t>
            </a:r>
          </a:p>
        </p:txBody>
      </p:sp>
      <p:sp>
        <p:nvSpPr>
          <p:cNvPr id="14" name="TextBox 17"/>
          <p:cNvSpPr txBox="1">
            <a:spLocks noChangeArrowheads="1"/>
          </p:cNvSpPr>
          <p:nvPr/>
        </p:nvSpPr>
        <p:spPr bwMode="auto">
          <a:xfrm>
            <a:off x="7391400" y="4259839"/>
            <a:ext cx="1066800" cy="221599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solidFill>
                  <a:srgbClr val="000000"/>
                </a:solidFill>
                <a:latin typeface="Calibri"/>
                <a:ea typeface="ＭＳ Ｐゴシック" charset="0"/>
                <a:cs typeface="Calibri"/>
              </a:rPr>
              <a:t>substitution</a:t>
            </a:r>
          </a:p>
        </p:txBody>
      </p:sp>
    </p:spTree>
    <p:extLst>
      <p:ext uri="{BB962C8B-B14F-4D97-AF65-F5344CB8AC3E}">
        <p14:creationId xmlns:p14="http://schemas.microsoft.com/office/powerpoint/2010/main" val="235899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533400"/>
            <a:ext cx="1600347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Week  3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2514600"/>
            <a:ext cx="7620000" cy="14219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ct val="90000"/>
              </a:lnSpc>
              <a:spcAft>
                <a:spcPts val="0"/>
              </a:spcAft>
            </a:pPr>
            <a:r>
              <a:rPr lang="en-US" sz="4800" dirty="0">
                <a:ea typeface="Times New Roman" panose="02020603050405020304" pitchFamily="18" charset="0"/>
                <a:cs typeface="AL-Mohanad"/>
              </a:rPr>
              <a:t>Minimum Edit Distance and Alignment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857250"/>
            <a:ext cx="7772400" cy="857250"/>
          </a:xfrm>
        </p:spPr>
        <p:txBody>
          <a:bodyPr/>
          <a:lstStyle/>
          <a:p>
            <a:r>
              <a:rPr lang="en-US" dirty="0"/>
              <a:t>The Distance Matrix</a:t>
            </a:r>
          </a:p>
        </p:txBody>
      </p:sp>
      <p:sp>
        <p:nvSpPr>
          <p:cNvPr id="12092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5657850"/>
            <a:ext cx="3276600" cy="342900"/>
          </a:xfrm>
          <a:noFill/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Lucida Sans" charset="0"/>
                <a:ea typeface="ＭＳ Ｐゴシック" charset="0"/>
              </a:rPr>
              <a:t>Slide adapted from </a:t>
            </a:r>
            <a:r>
              <a:rPr lang="en-US" dirty="0" err="1">
                <a:solidFill>
                  <a:srgbClr val="000000"/>
                </a:solidFill>
                <a:latin typeface="Lucida Sans" charset="0"/>
                <a:ea typeface="ＭＳ Ｐゴシック" charset="0"/>
              </a:rPr>
              <a:t>Serafim</a:t>
            </a:r>
            <a:r>
              <a:rPr lang="en-US" dirty="0">
                <a:solidFill>
                  <a:srgbClr val="000000"/>
                </a:solidFill>
                <a:latin typeface="Lucida Sans" charset="0"/>
                <a:ea typeface="ＭＳ Ｐゴシック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Lucida Sans" charset="0"/>
                <a:ea typeface="ＭＳ Ｐゴシック" charset="0"/>
              </a:rPr>
              <a:t>Batzoglou</a:t>
            </a:r>
            <a:r>
              <a:rPr lang="en-US" dirty="0">
                <a:solidFill>
                  <a:srgbClr val="000000"/>
                </a:solidFill>
                <a:latin typeface="Lucida Sans" charset="0"/>
                <a:ea typeface="ＭＳ Ｐゴシック" charset="0"/>
              </a:rPr>
              <a:t> with Permission</a:t>
            </a:r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1228725" y="2302669"/>
            <a:ext cx="3810000" cy="2800350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  <a:latin typeface="Lucida Sans" charset="0"/>
              <a:ea typeface="ＭＳ Ｐゴシック" charset="0"/>
            </a:endParaRPr>
          </a:p>
        </p:txBody>
      </p:sp>
      <p:sp>
        <p:nvSpPr>
          <p:cNvPr id="120836" name="Line 4"/>
          <p:cNvSpPr>
            <a:spLocks noChangeShapeType="1"/>
          </p:cNvSpPr>
          <p:nvPr/>
        </p:nvSpPr>
        <p:spPr bwMode="auto">
          <a:xfrm>
            <a:off x="1228725" y="5016104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  <a:latin typeface="Lucida Sans" charset="0"/>
              <a:ea typeface="ＭＳ Ｐゴシック" charset="0"/>
            </a:endParaRPr>
          </a:p>
        </p:txBody>
      </p:sp>
      <p:sp>
        <p:nvSpPr>
          <p:cNvPr id="120837" name="Line 5"/>
          <p:cNvSpPr>
            <a:spLocks noChangeShapeType="1"/>
          </p:cNvSpPr>
          <p:nvPr/>
        </p:nvSpPr>
        <p:spPr bwMode="auto">
          <a:xfrm>
            <a:off x="1233488" y="494228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  <a:latin typeface="Lucida Sans" charset="0"/>
              <a:ea typeface="ＭＳ Ｐゴシック" charset="0"/>
            </a:endParaRPr>
          </a:p>
        </p:txBody>
      </p:sp>
      <p:sp>
        <p:nvSpPr>
          <p:cNvPr id="120838" name="Line 6"/>
          <p:cNvSpPr>
            <a:spLocks noChangeShapeType="1"/>
          </p:cNvSpPr>
          <p:nvPr/>
        </p:nvSpPr>
        <p:spPr bwMode="auto">
          <a:xfrm>
            <a:off x="1233488" y="4874419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  <a:latin typeface="Lucida Sans" charset="0"/>
              <a:ea typeface="ＭＳ Ｐゴシック" charset="0"/>
            </a:endParaRPr>
          </a:p>
        </p:txBody>
      </p:sp>
      <p:sp>
        <p:nvSpPr>
          <p:cNvPr id="120839" name="Line 7"/>
          <p:cNvSpPr>
            <a:spLocks noChangeShapeType="1"/>
          </p:cNvSpPr>
          <p:nvPr/>
        </p:nvSpPr>
        <p:spPr bwMode="auto">
          <a:xfrm>
            <a:off x="1228725" y="4806554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  <a:latin typeface="Lucida Sans" charset="0"/>
              <a:ea typeface="ＭＳ Ｐゴシック" charset="0"/>
            </a:endParaRPr>
          </a:p>
        </p:txBody>
      </p:sp>
      <p:sp>
        <p:nvSpPr>
          <p:cNvPr id="120840" name="Line 8"/>
          <p:cNvSpPr>
            <a:spLocks noChangeShapeType="1"/>
          </p:cNvSpPr>
          <p:nvPr/>
        </p:nvSpPr>
        <p:spPr bwMode="auto">
          <a:xfrm>
            <a:off x="1233488" y="474226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  <a:latin typeface="Lucida Sans" charset="0"/>
              <a:ea typeface="ＭＳ Ｐゴシック" charset="0"/>
            </a:endParaRPr>
          </a:p>
        </p:txBody>
      </p:sp>
      <p:sp>
        <p:nvSpPr>
          <p:cNvPr id="120841" name="Line 9"/>
          <p:cNvSpPr>
            <a:spLocks noChangeShapeType="1"/>
          </p:cNvSpPr>
          <p:nvPr/>
        </p:nvSpPr>
        <p:spPr bwMode="auto">
          <a:xfrm>
            <a:off x="1228725" y="4668441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  <a:latin typeface="Lucida Sans" charset="0"/>
              <a:ea typeface="ＭＳ Ｐゴシック" charset="0"/>
            </a:endParaRPr>
          </a:p>
        </p:txBody>
      </p:sp>
      <p:sp>
        <p:nvSpPr>
          <p:cNvPr id="120842" name="Line 10"/>
          <p:cNvSpPr>
            <a:spLocks noChangeShapeType="1"/>
          </p:cNvSpPr>
          <p:nvPr/>
        </p:nvSpPr>
        <p:spPr bwMode="auto">
          <a:xfrm>
            <a:off x="1219200" y="460057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  <a:latin typeface="Lucida Sans" charset="0"/>
              <a:ea typeface="ＭＳ Ｐゴシック" charset="0"/>
            </a:endParaRPr>
          </a:p>
        </p:txBody>
      </p:sp>
      <p:sp>
        <p:nvSpPr>
          <p:cNvPr id="120843" name="Line 11"/>
          <p:cNvSpPr>
            <a:spLocks noChangeShapeType="1"/>
          </p:cNvSpPr>
          <p:nvPr/>
        </p:nvSpPr>
        <p:spPr bwMode="auto">
          <a:xfrm>
            <a:off x="1233488" y="453271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  <a:latin typeface="Lucida Sans" charset="0"/>
              <a:ea typeface="ＭＳ Ｐゴシック" charset="0"/>
            </a:endParaRPr>
          </a:p>
        </p:txBody>
      </p:sp>
      <p:sp>
        <p:nvSpPr>
          <p:cNvPr id="120844" name="Line 12"/>
          <p:cNvSpPr>
            <a:spLocks noChangeShapeType="1"/>
          </p:cNvSpPr>
          <p:nvPr/>
        </p:nvSpPr>
        <p:spPr bwMode="auto">
          <a:xfrm>
            <a:off x="1233488" y="4458891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  <a:latin typeface="Lucida Sans" charset="0"/>
              <a:ea typeface="ＭＳ Ｐゴシック" charset="0"/>
            </a:endParaRPr>
          </a:p>
        </p:txBody>
      </p:sp>
      <p:sp>
        <p:nvSpPr>
          <p:cNvPr id="120845" name="Line 13"/>
          <p:cNvSpPr>
            <a:spLocks noChangeShapeType="1"/>
          </p:cNvSpPr>
          <p:nvPr/>
        </p:nvSpPr>
        <p:spPr bwMode="auto">
          <a:xfrm>
            <a:off x="1228725" y="4385072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  <a:latin typeface="Lucida Sans" charset="0"/>
              <a:ea typeface="ＭＳ Ｐゴシック" charset="0"/>
            </a:endParaRPr>
          </a:p>
        </p:txBody>
      </p:sp>
      <p:sp>
        <p:nvSpPr>
          <p:cNvPr id="120846" name="Line 14"/>
          <p:cNvSpPr>
            <a:spLocks noChangeShapeType="1"/>
          </p:cNvSpPr>
          <p:nvPr/>
        </p:nvSpPr>
        <p:spPr bwMode="auto">
          <a:xfrm>
            <a:off x="1228725" y="4317206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  <a:latin typeface="Lucida Sans" charset="0"/>
              <a:ea typeface="ＭＳ Ｐゴシック" charset="0"/>
            </a:endParaRPr>
          </a:p>
        </p:txBody>
      </p:sp>
      <p:sp>
        <p:nvSpPr>
          <p:cNvPr id="120847" name="Line 15"/>
          <p:cNvSpPr>
            <a:spLocks noChangeShapeType="1"/>
          </p:cNvSpPr>
          <p:nvPr/>
        </p:nvSpPr>
        <p:spPr bwMode="auto">
          <a:xfrm>
            <a:off x="1233488" y="4249341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  <a:latin typeface="Lucida Sans" charset="0"/>
              <a:ea typeface="ＭＳ Ｐゴシック" charset="0"/>
            </a:endParaRPr>
          </a:p>
        </p:txBody>
      </p:sp>
      <p:sp>
        <p:nvSpPr>
          <p:cNvPr id="120848" name="Line 16"/>
          <p:cNvSpPr>
            <a:spLocks noChangeShapeType="1"/>
          </p:cNvSpPr>
          <p:nvPr/>
        </p:nvSpPr>
        <p:spPr bwMode="auto">
          <a:xfrm>
            <a:off x="1220788" y="4185047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  <a:latin typeface="Lucida Sans" charset="0"/>
              <a:ea typeface="ＭＳ Ｐゴシック" charset="0"/>
            </a:endParaRPr>
          </a:p>
        </p:txBody>
      </p:sp>
      <p:sp>
        <p:nvSpPr>
          <p:cNvPr id="120849" name="Line 17"/>
          <p:cNvSpPr>
            <a:spLocks noChangeShapeType="1"/>
          </p:cNvSpPr>
          <p:nvPr/>
        </p:nvSpPr>
        <p:spPr bwMode="auto">
          <a:xfrm>
            <a:off x="1233488" y="4111229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  <a:latin typeface="Lucida Sans" charset="0"/>
              <a:ea typeface="ＭＳ Ｐゴシック" charset="0"/>
            </a:endParaRPr>
          </a:p>
        </p:txBody>
      </p:sp>
      <p:sp>
        <p:nvSpPr>
          <p:cNvPr id="120850" name="Line 18"/>
          <p:cNvSpPr>
            <a:spLocks noChangeShapeType="1"/>
          </p:cNvSpPr>
          <p:nvPr/>
        </p:nvSpPr>
        <p:spPr bwMode="auto">
          <a:xfrm>
            <a:off x="1223963" y="4043363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  <a:latin typeface="Lucida Sans" charset="0"/>
              <a:ea typeface="ＭＳ Ｐゴシック" charset="0"/>
            </a:endParaRPr>
          </a:p>
        </p:txBody>
      </p:sp>
      <p:sp>
        <p:nvSpPr>
          <p:cNvPr id="120851" name="Line 19"/>
          <p:cNvSpPr>
            <a:spLocks noChangeShapeType="1"/>
          </p:cNvSpPr>
          <p:nvPr/>
        </p:nvSpPr>
        <p:spPr bwMode="auto">
          <a:xfrm>
            <a:off x="1238250" y="3975497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  <a:latin typeface="Lucida Sans" charset="0"/>
              <a:ea typeface="ＭＳ Ｐゴシック" charset="0"/>
            </a:endParaRPr>
          </a:p>
        </p:txBody>
      </p:sp>
      <p:sp>
        <p:nvSpPr>
          <p:cNvPr id="120852" name="Line 20"/>
          <p:cNvSpPr>
            <a:spLocks noChangeShapeType="1"/>
          </p:cNvSpPr>
          <p:nvPr/>
        </p:nvSpPr>
        <p:spPr bwMode="auto">
          <a:xfrm>
            <a:off x="1233488" y="3898106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  <a:latin typeface="Lucida Sans" charset="0"/>
              <a:ea typeface="ＭＳ Ｐゴシック" charset="0"/>
            </a:endParaRPr>
          </a:p>
        </p:txBody>
      </p:sp>
      <p:sp>
        <p:nvSpPr>
          <p:cNvPr id="120853" name="Line 21"/>
          <p:cNvSpPr>
            <a:spLocks noChangeShapeType="1"/>
          </p:cNvSpPr>
          <p:nvPr/>
        </p:nvSpPr>
        <p:spPr bwMode="auto">
          <a:xfrm>
            <a:off x="1238250" y="3824288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  <a:latin typeface="Lucida Sans" charset="0"/>
              <a:ea typeface="ＭＳ Ｐゴシック" charset="0"/>
            </a:endParaRPr>
          </a:p>
        </p:txBody>
      </p:sp>
      <p:sp>
        <p:nvSpPr>
          <p:cNvPr id="120854" name="Line 22"/>
          <p:cNvSpPr>
            <a:spLocks noChangeShapeType="1"/>
          </p:cNvSpPr>
          <p:nvPr/>
        </p:nvSpPr>
        <p:spPr bwMode="auto">
          <a:xfrm>
            <a:off x="1238250" y="3756422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  <a:latin typeface="Lucida Sans" charset="0"/>
              <a:ea typeface="ＭＳ Ｐゴシック" charset="0"/>
            </a:endParaRPr>
          </a:p>
        </p:txBody>
      </p:sp>
      <p:sp>
        <p:nvSpPr>
          <p:cNvPr id="120855" name="Line 23"/>
          <p:cNvSpPr>
            <a:spLocks noChangeShapeType="1"/>
          </p:cNvSpPr>
          <p:nvPr/>
        </p:nvSpPr>
        <p:spPr bwMode="auto">
          <a:xfrm>
            <a:off x="1233488" y="3688556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  <a:latin typeface="Lucida Sans" charset="0"/>
              <a:ea typeface="ＭＳ Ｐゴシック" charset="0"/>
            </a:endParaRPr>
          </a:p>
        </p:txBody>
      </p:sp>
      <p:sp>
        <p:nvSpPr>
          <p:cNvPr id="120856" name="Line 24"/>
          <p:cNvSpPr>
            <a:spLocks noChangeShapeType="1"/>
          </p:cNvSpPr>
          <p:nvPr/>
        </p:nvSpPr>
        <p:spPr bwMode="auto">
          <a:xfrm>
            <a:off x="1238250" y="3624263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  <a:latin typeface="Lucida Sans" charset="0"/>
              <a:ea typeface="ＭＳ Ｐゴシック" charset="0"/>
            </a:endParaRPr>
          </a:p>
        </p:txBody>
      </p:sp>
      <p:sp>
        <p:nvSpPr>
          <p:cNvPr id="120857" name="Line 25"/>
          <p:cNvSpPr>
            <a:spLocks noChangeShapeType="1"/>
          </p:cNvSpPr>
          <p:nvPr/>
        </p:nvSpPr>
        <p:spPr bwMode="auto">
          <a:xfrm>
            <a:off x="1233488" y="3550444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  <a:latin typeface="Lucida Sans" charset="0"/>
              <a:ea typeface="ＭＳ Ｐゴシック" charset="0"/>
            </a:endParaRPr>
          </a:p>
        </p:txBody>
      </p:sp>
      <p:sp>
        <p:nvSpPr>
          <p:cNvPr id="120858" name="Line 26"/>
          <p:cNvSpPr>
            <a:spLocks noChangeShapeType="1"/>
          </p:cNvSpPr>
          <p:nvPr/>
        </p:nvSpPr>
        <p:spPr bwMode="auto">
          <a:xfrm>
            <a:off x="1223963" y="3482579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  <a:latin typeface="Lucida Sans" charset="0"/>
              <a:ea typeface="ＭＳ Ｐゴシック" charset="0"/>
            </a:endParaRPr>
          </a:p>
        </p:txBody>
      </p:sp>
      <p:sp>
        <p:nvSpPr>
          <p:cNvPr id="120859" name="Line 27"/>
          <p:cNvSpPr>
            <a:spLocks noChangeShapeType="1"/>
          </p:cNvSpPr>
          <p:nvPr/>
        </p:nvSpPr>
        <p:spPr bwMode="auto">
          <a:xfrm>
            <a:off x="1228725" y="3414713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  <a:latin typeface="Lucida Sans" charset="0"/>
              <a:ea typeface="ＭＳ Ｐゴシック" charset="0"/>
            </a:endParaRPr>
          </a:p>
        </p:txBody>
      </p:sp>
      <p:sp>
        <p:nvSpPr>
          <p:cNvPr id="120860" name="Line 28"/>
          <p:cNvSpPr>
            <a:spLocks noChangeShapeType="1"/>
          </p:cNvSpPr>
          <p:nvPr/>
        </p:nvSpPr>
        <p:spPr bwMode="auto">
          <a:xfrm>
            <a:off x="1220788" y="3348038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  <a:latin typeface="Lucida Sans" charset="0"/>
              <a:ea typeface="ＭＳ Ｐゴシック" charset="0"/>
            </a:endParaRPr>
          </a:p>
        </p:txBody>
      </p:sp>
      <p:sp>
        <p:nvSpPr>
          <p:cNvPr id="120861" name="Line 29"/>
          <p:cNvSpPr>
            <a:spLocks noChangeShapeType="1"/>
          </p:cNvSpPr>
          <p:nvPr/>
        </p:nvSpPr>
        <p:spPr bwMode="auto">
          <a:xfrm>
            <a:off x="1233488" y="326707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  <a:latin typeface="Lucida Sans" charset="0"/>
              <a:ea typeface="ＭＳ Ｐゴシック" charset="0"/>
            </a:endParaRPr>
          </a:p>
        </p:txBody>
      </p:sp>
      <p:sp>
        <p:nvSpPr>
          <p:cNvPr id="120862" name="Line 30"/>
          <p:cNvSpPr>
            <a:spLocks noChangeShapeType="1"/>
          </p:cNvSpPr>
          <p:nvPr/>
        </p:nvSpPr>
        <p:spPr bwMode="auto">
          <a:xfrm>
            <a:off x="1233488" y="319921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  <a:latin typeface="Lucida Sans" charset="0"/>
              <a:ea typeface="ＭＳ Ｐゴシック" charset="0"/>
            </a:endParaRPr>
          </a:p>
        </p:txBody>
      </p:sp>
      <p:sp>
        <p:nvSpPr>
          <p:cNvPr id="120863" name="Line 31"/>
          <p:cNvSpPr>
            <a:spLocks noChangeShapeType="1"/>
          </p:cNvSpPr>
          <p:nvPr/>
        </p:nvSpPr>
        <p:spPr bwMode="auto">
          <a:xfrm>
            <a:off x="1238250" y="3131344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  <a:latin typeface="Lucida Sans" charset="0"/>
              <a:ea typeface="ＭＳ Ｐゴシック" charset="0"/>
            </a:endParaRPr>
          </a:p>
        </p:txBody>
      </p:sp>
      <p:sp>
        <p:nvSpPr>
          <p:cNvPr id="120864" name="Line 32"/>
          <p:cNvSpPr>
            <a:spLocks noChangeShapeType="1"/>
          </p:cNvSpPr>
          <p:nvPr/>
        </p:nvSpPr>
        <p:spPr bwMode="auto">
          <a:xfrm>
            <a:off x="1225550" y="306705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  <a:latin typeface="Lucida Sans" charset="0"/>
              <a:ea typeface="ＭＳ Ｐゴシック" charset="0"/>
            </a:endParaRPr>
          </a:p>
        </p:txBody>
      </p:sp>
      <p:sp>
        <p:nvSpPr>
          <p:cNvPr id="120865" name="Line 33"/>
          <p:cNvSpPr>
            <a:spLocks noChangeShapeType="1"/>
          </p:cNvSpPr>
          <p:nvPr/>
        </p:nvSpPr>
        <p:spPr bwMode="auto">
          <a:xfrm>
            <a:off x="1230313" y="2993231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  <a:latin typeface="Lucida Sans" charset="0"/>
              <a:ea typeface="ＭＳ Ｐゴシック" charset="0"/>
            </a:endParaRPr>
          </a:p>
        </p:txBody>
      </p:sp>
      <p:sp>
        <p:nvSpPr>
          <p:cNvPr id="120866" name="Line 34"/>
          <p:cNvSpPr>
            <a:spLocks noChangeShapeType="1"/>
          </p:cNvSpPr>
          <p:nvPr/>
        </p:nvSpPr>
        <p:spPr bwMode="auto">
          <a:xfrm>
            <a:off x="1228725" y="2925366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  <a:latin typeface="Lucida Sans" charset="0"/>
              <a:ea typeface="ＭＳ Ｐゴシック" charset="0"/>
            </a:endParaRPr>
          </a:p>
        </p:txBody>
      </p:sp>
      <p:sp>
        <p:nvSpPr>
          <p:cNvPr id="120867" name="Line 35"/>
          <p:cNvSpPr>
            <a:spLocks noChangeShapeType="1"/>
          </p:cNvSpPr>
          <p:nvPr/>
        </p:nvSpPr>
        <p:spPr bwMode="auto">
          <a:xfrm>
            <a:off x="1233488" y="285750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  <a:latin typeface="Lucida Sans" charset="0"/>
              <a:ea typeface="ＭＳ Ｐゴシック" charset="0"/>
            </a:endParaRPr>
          </a:p>
        </p:txBody>
      </p:sp>
      <p:sp>
        <p:nvSpPr>
          <p:cNvPr id="120868" name="Line 36"/>
          <p:cNvSpPr>
            <a:spLocks noChangeShapeType="1"/>
          </p:cNvSpPr>
          <p:nvPr/>
        </p:nvSpPr>
        <p:spPr bwMode="auto">
          <a:xfrm>
            <a:off x="1228725" y="279916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  <a:latin typeface="Lucida Sans" charset="0"/>
              <a:ea typeface="ＭＳ Ｐゴシック" charset="0"/>
            </a:endParaRPr>
          </a:p>
        </p:txBody>
      </p:sp>
      <p:sp>
        <p:nvSpPr>
          <p:cNvPr id="120869" name="Line 37"/>
          <p:cNvSpPr>
            <a:spLocks noChangeShapeType="1"/>
          </p:cNvSpPr>
          <p:nvPr/>
        </p:nvSpPr>
        <p:spPr bwMode="auto">
          <a:xfrm>
            <a:off x="1228725" y="2731294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  <a:latin typeface="Lucida Sans" charset="0"/>
              <a:ea typeface="ＭＳ Ｐゴシック" charset="0"/>
            </a:endParaRPr>
          </a:p>
        </p:txBody>
      </p:sp>
      <p:sp>
        <p:nvSpPr>
          <p:cNvPr id="120870" name="Line 38"/>
          <p:cNvSpPr>
            <a:spLocks noChangeShapeType="1"/>
          </p:cNvSpPr>
          <p:nvPr/>
        </p:nvSpPr>
        <p:spPr bwMode="auto">
          <a:xfrm>
            <a:off x="1233488" y="2663429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  <a:latin typeface="Lucida Sans" charset="0"/>
              <a:ea typeface="ＭＳ Ｐゴシック" charset="0"/>
            </a:endParaRPr>
          </a:p>
        </p:txBody>
      </p:sp>
      <p:sp>
        <p:nvSpPr>
          <p:cNvPr id="120871" name="Line 39"/>
          <p:cNvSpPr>
            <a:spLocks noChangeShapeType="1"/>
          </p:cNvSpPr>
          <p:nvPr/>
        </p:nvSpPr>
        <p:spPr bwMode="auto">
          <a:xfrm>
            <a:off x="1220788" y="259913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  <a:latin typeface="Lucida Sans" charset="0"/>
              <a:ea typeface="ＭＳ Ｐゴシック" charset="0"/>
            </a:endParaRPr>
          </a:p>
        </p:txBody>
      </p:sp>
      <p:sp>
        <p:nvSpPr>
          <p:cNvPr id="120872" name="Line 40"/>
          <p:cNvSpPr>
            <a:spLocks noChangeShapeType="1"/>
          </p:cNvSpPr>
          <p:nvPr/>
        </p:nvSpPr>
        <p:spPr bwMode="auto">
          <a:xfrm>
            <a:off x="1233488" y="2525316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  <a:latin typeface="Lucida Sans" charset="0"/>
              <a:ea typeface="ＭＳ Ｐゴシック" charset="0"/>
            </a:endParaRPr>
          </a:p>
        </p:txBody>
      </p:sp>
      <p:sp>
        <p:nvSpPr>
          <p:cNvPr id="120873" name="Line 41"/>
          <p:cNvSpPr>
            <a:spLocks noChangeShapeType="1"/>
          </p:cNvSpPr>
          <p:nvPr/>
        </p:nvSpPr>
        <p:spPr bwMode="auto">
          <a:xfrm>
            <a:off x="1223963" y="245745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  <a:latin typeface="Lucida Sans" charset="0"/>
              <a:ea typeface="ＭＳ Ｐゴシック" charset="0"/>
            </a:endParaRPr>
          </a:p>
        </p:txBody>
      </p:sp>
      <p:sp>
        <p:nvSpPr>
          <p:cNvPr id="120874" name="Line 42"/>
          <p:cNvSpPr>
            <a:spLocks noChangeShapeType="1"/>
          </p:cNvSpPr>
          <p:nvPr/>
        </p:nvSpPr>
        <p:spPr bwMode="auto">
          <a:xfrm>
            <a:off x="1238250" y="238958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  <a:latin typeface="Lucida Sans" charset="0"/>
              <a:ea typeface="ＭＳ Ｐゴシック" charset="0"/>
            </a:endParaRPr>
          </a:p>
        </p:txBody>
      </p:sp>
      <p:sp>
        <p:nvSpPr>
          <p:cNvPr id="120875" name="Line 43"/>
          <p:cNvSpPr>
            <a:spLocks noChangeShapeType="1"/>
          </p:cNvSpPr>
          <p:nvPr/>
        </p:nvSpPr>
        <p:spPr bwMode="auto">
          <a:xfrm flipV="1">
            <a:off x="1330325" y="2306243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  <a:latin typeface="Lucida Sans" charset="0"/>
              <a:ea typeface="ＭＳ Ｐゴシック" charset="0"/>
            </a:endParaRPr>
          </a:p>
        </p:txBody>
      </p:sp>
      <p:sp>
        <p:nvSpPr>
          <p:cNvPr id="120876" name="Line 44"/>
          <p:cNvSpPr>
            <a:spLocks noChangeShapeType="1"/>
          </p:cNvSpPr>
          <p:nvPr/>
        </p:nvSpPr>
        <p:spPr bwMode="auto">
          <a:xfrm flipV="1">
            <a:off x="1427163" y="2309813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  <a:latin typeface="Lucida Sans" charset="0"/>
              <a:ea typeface="ＭＳ Ｐゴシック" charset="0"/>
            </a:endParaRPr>
          </a:p>
        </p:txBody>
      </p:sp>
      <p:sp>
        <p:nvSpPr>
          <p:cNvPr id="120877" name="Line 45"/>
          <p:cNvSpPr>
            <a:spLocks noChangeShapeType="1"/>
          </p:cNvSpPr>
          <p:nvPr/>
        </p:nvSpPr>
        <p:spPr bwMode="auto">
          <a:xfrm flipV="1">
            <a:off x="1528763" y="230266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  <a:latin typeface="Lucida Sans" charset="0"/>
              <a:ea typeface="ＭＳ Ｐゴシック" charset="0"/>
            </a:endParaRPr>
          </a:p>
        </p:txBody>
      </p:sp>
      <p:sp>
        <p:nvSpPr>
          <p:cNvPr id="120878" name="Line 46"/>
          <p:cNvSpPr>
            <a:spLocks noChangeShapeType="1"/>
          </p:cNvSpPr>
          <p:nvPr/>
        </p:nvSpPr>
        <p:spPr bwMode="auto">
          <a:xfrm flipV="1">
            <a:off x="1617663" y="2306243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  <a:latin typeface="Lucida Sans" charset="0"/>
              <a:ea typeface="ＭＳ Ｐゴシック" charset="0"/>
            </a:endParaRPr>
          </a:p>
        </p:txBody>
      </p:sp>
      <p:sp>
        <p:nvSpPr>
          <p:cNvPr id="120879" name="Line 47"/>
          <p:cNvSpPr>
            <a:spLocks noChangeShapeType="1"/>
          </p:cNvSpPr>
          <p:nvPr/>
        </p:nvSpPr>
        <p:spPr bwMode="auto">
          <a:xfrm flipV="1">
            <a:off x="1704975" y="2309813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  <a:latin typeface="Lucida Sans" charset="0"/>
              <a:ea typeface="ＭＳ Ｐゴシック" charset="0"/>
            </a:endParaRPr>
          </a:p>
        </p:txBody>
      </p:sp>
      <p:sp>
        <p:nvSpPr>
          <p:cNvPr id="120880" name="Line 48"/>
          <p:cNvSpPr>
            <a:spLocks noChangeShapeType="1"/>
          </p:cNvSpPr>
          <p:nvPr/>
        </p:nvSpPr>
        <p:spPr bwMode="auto">
          <a:xfrm flipV="1">
            <a:off x="1801813" y="2313386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  <a:latin typeface="Lucida Sans" charset="0"/>
              <a:ea typeface="ＭＳ Ｐゴシック" charset="0"/>
            </a:endParaRPr>
          </a:p>
        </p:txBody>
      </p:sp>
      <p:sp>
        <p:nvSpPr>
          <p:cNvPr id="120881" name="Line 49"/>
          <p:cNvSpPr>
            <a:spLocks noChangeShapeType="1"/>
          </p:cNvSpPr>
          <p:nvPr/>
        </p:nvSpPr>
        <p:spPr bwMode="auto">
          <a:xfrm flipV="1">
            <a:off x="1903413" y="2306243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  <a:latin typeface="Lucida Sans" charset="0"/>
              <a:ea typeface="ＭＳ Ｐゴシック" charset="0"/>
            </a:endParaRPr>
          </a:p>
        </p:txBody>
      </p:sp>
      <p:sp>
        <p:nvSpPr>
          <p:cNvPr id="120882" name="Line 50"/>
          <p:cNvSpPr>
            <a:spLocks noChangeShapeType="1"/>
          </p:cNvSpPr>
          <p:nvPr/>
        </p:nvSpPr>
        <p:spPr bwMode="auto">
          <a:xfrm flipV="1">
            <a:off x="1992313" y="2309813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  <a:latin typeface="Lucida Sans" charset="0"/>
              <a:ea typeface="ＭＳ Ｐゴシック" charset="0"/>
            </a:endParaRPr>
          </a:p>
        </p:txBody>
      </p:sp>
      <p:sp>
        <p:nvSpPr>
          <p:cNvPr id="120883" name="Line 51"/>
          <p:cNvSpPr>
            <a:spLocks noChangeShapeType="1"/>
          </p:cNvSpPr>
          <p:nvPr/>
        </p:nvSpPr>
        <p:spPr bwMode="auto">
          <a:xfrm flipV="1">
            <a:off x="2082800" y="230266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  <a:latin typeface="Lucida Sans" charset="0"/>
              <a:ea typeface="ＭＳ Ｐゴシック" charset="0"/>
            </a:endParaRPr>
          </a:p>
        </p:txBody>
      </p:sp>
      <p:sp>
        <p:nvSpPr>
          <p:cNvPr id="120884" name="Line 52"/>
          <p:cNvSpPr>
            <a:spLocks noChangeShapeType="1"/>
          </p:cNvSpPr>
          <p:nvPr/>
        </p:nvSpPr>
        <p:spPr bwMode="auto">
          <a:xfrm flipV="1">
            <a:off x="2179638" y="2306243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  <a:latin typeface="Lucida Sans" charset="0"/>
              <a:ea typeface="ＭＳ Ｐゴシック" charset="0"/>
            </a:endParaRPr>
          </a:p>
        </p:txBody>
      </p:sp>
      <p:sp>
        <p:nvSpPr>
          <p:cNvPr id="120885" name="Line 53"/>
          <p:cNvSpPr>
            <a:spLocks noChangeShapeType="1"/>
          </p:cNvSpPr>
          <p:nvPr/>
        </p:nvSpPr>
        <p:spPr bwMode="auto">
          <a:xfrm flipV="1">
            <a:off x="2281238" y="2299099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  <a:latin typeface="Lucida Sans" charset="0"/>
              <a:ea typeface="ＭＳ Ｐゴシック" charset="0"/>
            </a:endParaRPr>
          </a:p>
        </p:txBody>
      </p:sp>
      <p:sp>
        <p:nvSpPr>
          <p:cNvPr id="120886" name="Line 54"/>
          <p:cNvSpPr>
            <a:spLocks noChangeShapeType="1"/>
          </p:cNvSpPr>
          <p:nvPr/>
        </p:nvSpPr>
        <p:spPr bwMode="auto">
          <a:xfrm flipV="1">
            <a:off x="2370138" y="230266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  <a:latin typeface="Lucida Sans" charset="0"/>
              <a:ea typeface="ＭＳ Ｐゴシック" charset="0"/>
            </a:endParaRPr>
          </a:p>
        </p:txBody>
      </p:sp>
      <p:sp>
        <p:nvSpPr>
          <p:cNvPr id="120887" name="Line 55"/>
          <p:cNvSpPr>
            <a:spLocks noChangeShapeType="1"/>
          </p:cNvSpPr>
          <p:nvPr/>
        </p:nvSpPr>
        <p:spPr bwMode="auto">
          <a:xfrm flipV="1">
            <a:off x="2457450" y="2306243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  <a:latin typeface="Lucida Sans" charset="0"/>
              <a:ea typeface="ＭＳ Ｐゴシック" charset="0"/>
            </a:endParaRPr>
          </a:p>
        </p:txBody>
      </p:sp>
      <p:sp>
        <p:nvSpPr>
          <p:cNvPr id="120888" name="Line 56"/>
          <p:cNvSpPr>
            <a:spLocks noChangeShapeType="1"/>
          </p:cNvSpPr>
          <p:nvPr/>
        </p:nvSpPr>
        <p:spPr bwMode="auto">
          <a:xfrm flipV="1">
            <a:off x="2554288" y="2309813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  <a:latin typeface="Lucida Sans" charset="0"/>
              <a:ea typeface="ＭＳ Ｐゴシック" charset="0"/>
            </a:endParaRPr>
          </a:p>
        </p:txBody>
      </p:sp>
      <p:sp>
        <p:nvSpPr>
          <p:cNvPr id="120889" name="Line 57"/>
          <p:cNvSpPr>
            <a:spLocks noChangeShapeType="1"/>
          </p:cNvSpPr>
          <p:nvPr/>
        </p:nvSpPr>
        <p:spPr bwMode="auto">
          <a:xfrm flipV="1">
            <a:off x="2655888" y="230266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  <a:latin typeface="Lucida Sans" charset="0"/>
              <a:ea typeface="ＭＳ Ｐゴシック" charset="0"/>
            </a:endParaRPr>
          </a:p>
        </p:txBody>
      </p:sp>
      <p:sp>
        <p:nvSpPr>
          <p:cNvPr id="120890" name="Line 58"/>
          <p:cNvSpPr>
            <a:spLocks noChangeShapeType="1"/>
          </p:cNvSpPr>
          <p:nvPr/>
        </p:nvSpPr>
        <p:spPr bwMode="auto">
          <a:xfrm flipV="1">
            <a:off x="2744788" y="2306243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  <a:latin typeface="Lucida Sans" charset="0"/>
              <a:ea typeface="ＭＳ Ｐゴシック" charset="0"/>
            </a:endParaRPr>
          </a:p>
        </p:txBody>
      </p:sp>
      <p:sp>
        <p:nvSpPr>
          <p:cNvPr id="120891" name="Line 59"/>
          <p:cNvSpPr>
            <a:spLocks noChangeShapeType="1"/>
          </p:cNvSpPr>
          <p:nvPr/>
        </p:nvSpPr>
        <p:spPr bwMode="auto">
          <a:xfrm flipV="1">
            <a:off x="2849563" y="230266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  <a:latin typeface="Lucida Sans" charset="0"/>
              <a:ea typeface="ＭＳ Ｐゴシック" charset="0"/>
            </a:endParaRPr>
          </a:p>
        </p:txBody>
      </p:sp>
      <p:sp>
        <p:nvSpPr>
          <p:cNvPr id="120892" name="Line 60"/>
          <p:cNvSpPr>
            <a:spLocks noChangeShapeType="1"/>
          </p:cNvSpPr>
          <p:nvPr/>
        </p:nvSpPr>
        <p:spPr bwMode="auto">
          <a:xfrm flipV="1">
            <a:off x="2946400" y="2306243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  <a:latin typeface="Lucida Sans" charset="0"/>
              <a:ea typeface="ＭＳ Ｐゴシック" charset="0"/>
            </a:endParaRPr>
          </a:p>
        </p:txBody>
      </p:sp>
      <p:sp>
        <p:nvSpPr>
          <p:cNvPr id="120893" name="Line 61"/>
          <p:cNvSpPr>
            <a:spLocks noChangeShapeType="1"/>
          </p:cNvSpPr>
          <p:nvPr/>
        </p:nvSpPr>
        <p:spPr bwMode="auto">
          <a:xfrm flipV="1">
            <a:off x="3048000" y="2299099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  <a:latin typeface="Lucida Sans" charset="0"/>
              <a:ea typeface="ＭＳ Ｐゴシック" charset="0"/>
            </a:endParaRPr>
          </a:p>
        </p:txBody>
      </p:sp>
      <p:sp>
        <p:nvSpPr>
          <p:cNvPr id="120894" name="Line 62"/>
          <p:cNvSpPr>
            <a:spLocks noChangeShapeType="1"/>
          </p:cNvSpPr>
          <p:nvPr/>
        </p:nvSpPr>
        <p:spPr bwMode="auto">
          <a:xfrm flipV="1">
            <a:off x="3136900" y="230266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  <a:latin typeface="Lucida Sans" charset="0"/>
              <a:ea typeface="ＭＳ Ｐゴシック" charset="0"/>
            </a:endParaRPr>
          </a:p>
        </p:txBody>
      </p:sp>
      <p:sp>
        <p:nvSpPr>
          <p:cNvPr id="120895" name="Line 63"/>
          <p:cNvSpPr>
            <a:spLocks noChangeShapeType="1"/>
          </p:cNvSpPr>
          <p:nvPr/>
        </p:nvSpPr>
        <p:spPr bwMode="auto">
          <a:xfrm flipV="1">
            <a:off x="3224213" y="2306243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  <a:latin typeface="Lucida Sans" charset="0"/>
              <a:ea typeface="ＭＳ Ｐゴシック" charset="0"/>
            </a:endParaRPr>
          </a:p>
        </p:txBody>
      </p:sp>
      <p:sp>
        <p:nvSpPr>
          <p:cNvPr id="120896" name="Line 64"/>
          <p:cNvSpPr>
            <a:spLocks noChangeShapeType="1"/>
          </p:cNvSpPr>
          <p:nvPr/>
        </p:nvSpPr>
        <p:spPr bwMode="auto">
          <a:xfrm flipV="1">
            <a:off x="3321050" y="2309813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  <a:latin typeface="Lucida Sans" charset="0"/>
              <a:ea typeface="ＭＳ Ｐゴシック" charset="0"/>
            </a:endParaRPr>
          </a:p>
        </p:txBody>
      </p:sp>
      <p:sp>
        <p:nvSpPr>
          <p:cNvPr id="120897" name="Line 65"/>
          <p:cNvSpPr>
            <a:spLocks noChangeShapeType="1"/>
          </p:cNvSpPr>
          <p:nvPr/>
        </p:nvSpPr>
        <p:spPr bwMode="auto">
          <a:xfrm flipV="1">
            <a:off x="3422650" y="230266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  <a:latin typeface="Lucida Sans" charset="0"/>
              <a:ea typeface="ＭＳ Ｐゴシック" charset="0"/>
            </a:endParaRPr>
          </a:p>
        </p:txBody>
      </p:sp>
      <p:sp>
        <p:nvSpPr>
          <p:cNvPr id="120898" name="Line 66"/>
          <p:cNvSpPr>
            <a:spLocks noChangeShapeType="1"/>
          </p:cNvSpPr>
          <p:nvPr/>
        </p:nvSpPr>
        <p:spPr bwMode="auto">
          <a:xfrm flipV="1">
            <a:off x="3511550" y="2306243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  <a:latin typeface="Lucida Sans" charset="0"/>
              <a:ea typeface="ＭＳ Ｐゴシック" charset="0"/>
            </a:endParaRPr>
          </a:p>
        </p:txBody>
      </p:sp>
      <p:sp>
        <p:nvSpPr>
          <p:cNvPr id="120899" name="Line 67"/>
          <p:cNvSpPr>
            <a:spLocks noChangeShapeType="1"/>
          </p:cNvSpPr>
          <p:nvPr/>
        </p:nvSpPr>
        <p:spPr bwMode="auto">
          <a:xfrm flipV="1">
            <a:off x="3602038" y="2299099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  <a:latin typeface="Lucida Sans" charset="0"/>
              <a:ea typeface="ＭＳ Ｐゴシック" charset="0"/>
            </a:endParaRPr>
          </a:p>
        </p:txBody>
      </p:sp>
      <p:sp>
        <p:nvSpPr>
          <p:cNvPr id="120900" name="Line 68"/>
          <p:cNvSpPr>
            <a:spLocks noChangeShapeType="1"/>
          </p:cNvSpPr>
          <p:nvPr/>
        </p:nvSpPr>
        <p:spPr bwMode="auto">
          <a:xfrm flipV="1">
            <a:off x="3698875" y="230266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  <a:latin typeface="Lucida Sans" charset="0"/>
              <a:ea typeface="ＭＳ Ｐゴシック" charset="0"/>
            </a:endParaRPr>
          </a:p>
        </p:txBody>
      </p:sp>
      <p:sp>
        <p:nvSpPr>
          <p:cNvPr id="120901" name="Line 69"/>
          <p:cNvSpPr>
            <a:spLocks noChangeShapeType="1"/>
          </p:cNvSpPr>
          <p:nvPr/>
        </p:nvSpPr>
        <p:spPr bwMode="auto">
          <a:xfrm flipV="1">
            <a:off x="3800475" y="2295525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  <a:latin typeface="Lucida Sans" charset="0"/>
              <a:ea typeface="ＭＳ Ｐゴシック" charset="0"/>
            </a:endParaRPr>
          </a:p>
        </p:txBody>
      </p:sp>
      <p:sp>
        <p:nvSpPr>
          <p:cNvPr id="120902" name="Line 70"/>
          <p:cNvSpPr>
            <a:spLocks noChangeShapeType="1"/>
          </p:cNvSpPr>
          <p:nvPr/>
        </p:nvSpPr>
        <p:spPr bwMode="auto">
          <a:xfrm flipV="1">
            <a:off x="3889375" y="2299099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  <a:latin typeface="Lucida Sans" charset="0"/>
              <a:ea typeface="ＭＳ Ｐゴシック" charset="0"/>
            </a:endParaRPr>
          </a:p>
        </p:txBody>
      </p:sp>
      <p:sp>
        <p:nvSpPr>
          <p:cNvPr id="120903" name="Line 71"/>
          <p:cNvSpPr>
            <a:spLocks noChangeShapeType="1"/>
          </p:cNvSpPr>
          <p:nvPr/>
        </p:nvSpPr>
        <p:spPr bwMode="auto">
          <a:xfrm flipV="1">
            <a:off x="3976688" y="230266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  <a:latin typeface="Lucida Sans" charset="0"/>
              <a:ea typeface="ＭＳ Ｐゴシック" charset="0"/>
            </a:endParaRPr>
          </a:p>
        </p:txBody>
      </p:sp>
      <p:sp>
        <p:nvSpPr>
          <p:cNvPr id="120904" name="Line 72"/>
          <p:cNvSpPr>
            <a:spLocks noChangeShapeType="1"/>
          </p:cNvSpPr>
          <p:nvPr/>
        </p:nvSpPr>
        <p:spPr bwMode="auto">
          <a:xfrm flipV="1">
            <a:off x="4073525" y="2306243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  <a:latin typeface="Lucida Sans" charset="0"/>
              <a:ea typeface="ＭＳ Ｐゴシック" charset="0"/>
            </a:endParaRPr>
          </a:p>
        </p:txBody>
      </p:sp>
      <p:sp>
        <p:nvSpPr>
          <p:cNvPr id="120905" name="Line 73"/>
          <p:cNvSpPr>
            <a:spLocks noChangeShapeType="1"/>
          </p:cNvSpPr>
          <p:nvPr/>
        </p:nvSpPr>
        <p:spPr bwMode="auto">
          <a:xfrm flipV="1">
            <a:off x="4175125" y="2299099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  <a:latin typeface="Lucida Sans" charset="0"/>
              <a:ea typeface="ＭＳ Ｐゴシック" charset="0"/>
            </a:endParaRPr>
          </a:p>
        </p:txBody>
      </p:sp>
      <p:sp>
        <p:nvSpPr>
          <p:cNvPr id="120906" name="Line 74"/>
          <p:cNvSpPr>
            <a:spLocks noChangeShapeType="1"/>
          </p:cNvSpPr>
          <p:nvPr/>
        </p:nvSpPr>
        <p:spPr bwMode="auto">
          <a:xfrm flipV="1">
            <a:off x="4264025" y="230266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  <a:latin typeface="Lucida Sans" charset="0"/>
              <a:ea typeface="ＭＳ Ｐゴシック" charset="0"/>
            </a:endParaRPr>
          </a:p>
        </p:txBody>
      </p:sp>
      <p:sp>
        <p:nvSpPr>
          <p:cNvPr id="120907" name="Line 75"/>
          <p:cNvSpPr>
            <a:spLocks noChangeShapeType="1"/>
          </p:cNvSpPr>
          <p:nvPr/>
        </p:nvSpPr>
        <p:spPr bwMode="auto">
          <a:xfrm flipV="1">
            <a:off x="4359275" y="2299099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  <a:latin typeface="Lucida Sans" charset="0"/>
              <a:ea typeface="ＭＳ Ｐゴシック" charset="0"/>
            </a:endParaRPr>
          </a:p>
        </p:txBody>
      </p:sp>
      <p:sp>
        <p:nvSpPr>
          <p:cNvPr id="120908" name="Line 76"/>
          <p:cNvSpPr>
            <a:spLocks noChangeShapeType="1"/>
          </p:cNvSpPr>
          <p:nvPr/>
        </p:nvSpPr>
        <p:spPr bwMode="auto">
          <a:xfrm flipV="1">
            <a:off x="4448175" y="230266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  <a:latin typeface="Lucida Sans" charset="0"/>
              <a:ea typeface="ＭＳ Ｐゴシック" charset="0"/>
            </a:endParaRPr>
          </a:p>
        </p:txBody>
      </p:sp>
      <p:sp>
        <p:nvSpPr>
          <p:cNvPr id="120909" name="Line 77"/>
          <p:cNvSpPr>
            <a:spLocks noChangeShapeType="1"/>
          </p:cNvSpPr>
          <p:nvPr/>
        </p:nvSpPr>
        <p:spPr bwMode="auto">
          <a:xfrm flipV="1">
            <a:off x="4535488" y="2306243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  <a:latin typeface="Lucida Sans" charset="0"/>
              <a:ea typeface="ＭＳ Ｐゴシック" charset="0"/>
            </a:endParaRPr>
          </a:p>
        </p:txBody>
      </p:sp>
      <p:sp>
        <p:nvSpPr>
          <p:cNvPr id="120910" name="Line 78"/>
          <p:cNvSpPr>
            <a:spLocks noChangeShapeType="1"/>
          </p:cNvSpPr>
          <p:nvPr/>
        </p:nvSpPr>
        <p:spPr bwMode="auto">
          <a:xfrm flipV="1">
            <a:off x="4632325" y="2309813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  <a:latin typeface="Lucida Sans" charset="0"/>
              <a:ea typeface="ＭＳ Ｐゴシック" charset="0"/>
            </a:endParaRPr>
          </a:p>
        </p:txBody>
      </p:sp>
      <p:sp>
        <p:nvSpPr>
          <p:cNvPr id="120911" name="Line 79"/>
          <p:cNvSpPr>
            <a:spLocks noChangeShapeType="1"/>
          </p:cNvSpPr>
          <p:nvPr/>
        </p:nvSpPr>
        <p:spPr bwMode="auto">
          <a:xfrm flipV="1">
            <a:off x="4733925" y="230266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  <a:latin typeface="Lucida Sans" charset="0"/>
              <a:ea typeface="ＭＳ Ｐゴシック" charset="0"/>
            </a:endParaRPr>
          </a:p>
        </p:txBody>
      </p:sp>
      <p:sp>
        <p:nvSpPr>
          <p:cNvPr id="120912" name="Line 80"/>
          <p:cNvSpPr>
            <a:spLocks noChangeShapeType="1"/>
          </p:cNvSpPr>
          <p:nvPr/>
        </p:nvSpPr>
        <p:spPr bwMode="auto">
          <a:xfrm flipV="1">
            <a:off x="4822825" y="2306243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  <a:latin typeface="Lucida Sans" charset="0"/>
              <a:ea typeface="ＭＳ Ｐゴシック" charset="0"/>
            </a:endParaRPr>
          </a:p>
        </p:txBody>
      </p:sp>
      <p:sp>
        <p:nvSpPr>
          <p:cNvPr id="120913" name="Line 81"/>
          <p:cNvSpPr>
            <a:spLocks noChangeShapeType="1"/>
          </p:cNvSpPr>
          <p:nvPr/>
        </p:nvSpPr>
        <p:spPr bwMode="auto">
          <a:xfrm flipV="1">
            <a:off x="4929188" y="230266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  <a:latin typeface="Lucida Sans" charset="0"/>
              <a:ea typeface="ＭＳ Ｐゴシック" charset="0"/>
            </a:endParaRPr>
          </a:p>
        </p:txBody>
      </p:sp>
      <p:sp>
        <p:nvSpPr>
          <p:cNvPr id="54354" name="Freeform 82"/>
          <p:cNvSpPr>
            <a:spLocks/>
          </p:cNvSpPr>
          <p:nvPr/>
        </p:nvSpPr>
        <p:spPr bwMode="auto">
          <a:xfrm flipH="1" flipV="1">
            <a:off x="1219200" y="2286000"/>
            <a:ext cx="3810000" cy="2819400"/>
          </a:xfrm>
          <a:custGeom>
            <a:avLst/>
            <a:gdLst>
              <a:gd name="T0" fmla="*/ 0 w 2333"/>
              <a:gd name="T1" fmla="*/ 2147483647 h 2275"/>
              <a:gd name="T2" fmla="*/ 2147483647 w 2333"/>
              <a:gd name="T3" fmla="*/ 2147483647 h 2275"/>
              <a:gd name="T4" fmla="*/ 2147483647 w 2333"/>
              <a:gd name="T5" fmla="*/ 2147483647 h 2275"/>
              <a:gd name="T6" fmla="*/ 2147483647 w 2333"/>
              <a:gd name="T7" fmla="*/ 2147483647 h 2275"/>
              <a:gd name="T8" fmla="*/ 2147483647 w 2333"/>
              <a:gd name="T9" fmla="*/ 2147483647 h 2275"/>
              <a:gd name="T10" fmla="*/ 2147483647 w 2333"/>
              <a:gd name="T11" fmla="*/ 2147483647 h 2275"/>
              <a:gd name="T12" fmla="*/ 2147483647 w 2333"/>
              <a:gd name="T13" fmla="*/ 2147483647 h 2275"/>
              <a:gd name="T14" fmla="*/ 2147483647 w 2333"/>
              <a:gd name="T15" fmla="*/ 2147483647 h 2275"/>
              <a:gd name="T16" fmla="*/ 2147483647 w 2333"/>
              <a:gd name="T17" fmla="*/ 2147483647 h 2275"/>
              <a:gd name="T18" fmla="*/ 2147483647 w 2333"/>
              <a:gd name="T19" fmla="*/ 2147483647 h 2275"/>
              <a:gd name="T20" fmla="*/ 2147483647 w 2333"/>
              <a:gd name="T21" fmla="*/ 2147483647 h 2275"/>
              <a:gd name="T22" fmla="*/ 2147483647 w 2333"/>
              <a:gd name="T23" fmla="*/ 2147483647 h 2275"/>
              <a:gd name="T24" fmla="*/ 2147483647 w 2333"/>
              <a:gd name="T25" fmla="*/ 2147483647 h 2275"/>
              <a:gd name="T26" fmla="*/ 2147483647 w 2333"/>
              <a:gd name="T27" fmla="*/ 2147483647 h 2275"/>
              <a:gd name="T28" fmla="*/ 2147483647 w 2333"/>
              <a:gd name="T29" fmla="*/ 2147483647 h 2275"/>
              <a:gd name="T30" fmla="*/ 2147483647 w 2333"/>
              <a:gd name="T31" fmla="*/ 2147483647 h 2275"/>
              <a:gd name="T32" fmla="*/ 2147483647 w 2333"/>
              <a:gd name="T33" fmla="*/ 2147483647 h 2275"/>
              <a:gd name="T34" fmla="*/ 2147483647 w 2333"/>
              <a:gd name="T35" fmla="*/ 2147483647 h 2275"/>
              <a:gd name="T36" fmla="*/ 2147483647 w 2333"/>
              <a:gd name="T37" fmla="*/ 2147483647 h 2275"/>
              <a:gd name="T38" fmla="*/ 2147483647 w 2333"/>
              <a:gd name="T39" fmla="*/ 0 h 227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333"/>
              <a:gd name="T61" fmla="*/ 0 h 2275"/>
              <a:gd name="T62" fmla="*/ 2333 w 2333"/>
              <a:gd name="T63" fmla="*/ 2275 h 227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333" h="2275">
                <a:moveTo>
                  <a:pt x="0" y="2275"/>
                </a:moveTo>
                <a:lnTo>
                  <a:pt x="52" y="2211"/>
                </a:lnTo>
                <a:lnTo>
                  <a:pt x="116" y="2153"/>
                </a:lnTo>
                <a:lnTo>
                  <a:pt x="122" y="2089"/>
                </a:lnTo>
                <a:lnTo>
                  <a:pt x="180" y="2042"/>
                </a:lnTo>
                <a:lnTo>
                  <a:pt x="425" y="1803"/>
                </a:lnTo>
                <a:lnTo>
                  <a:pt x="588" y="1803"/>
                </a:lnTo>
                <a:lnTo>
                  <a:pt x="774" y="1629"/>
                </a:lnTo>
                <a:lnTo>
                  <a:pt x="774" y="1571"/>
                </a:lnTo>
                <a:lnTo>
                  <a:pt x="1076" y="1274"/>
                </a:lnTo>
                <a:lnTo>
                  <a:pt x="1076" y="1210"/>
                </a:lnTo>
                <a:lnTo>
                  <a:pt x="1489" y="809"/>
                </a:lnTo>
                <a:lnTo>
                  <a:pt x="1792" y="809"/>
                </a:lnTo>
                <a:lnTo>
                  <a:pt x="1966" y="640"/>
                </a:lnTo>
                <a:lnTo>
                  <a:pt x="1966" y="570"/>
                </a:lnTo>
                <a:lnTo>
                  <a:pt x="2077" y="454"/>
                </a:lnTo>
                <a:lnTo>
                  <a:pt x="2077" y="355"/>
                </a:lnTo>
                <a:lnTo>
                  <a:pt x="2263" y="180"/>
                </a:lnTo>
                <a:lnTo>
                  <a:pt x="2263" y="75"/>
                </a:lnTo>
                <a:lnTo>
                  <a:pt x="2333" y="0"/>
                </a:lnTo>
              </a:path>
            </a:pathLst>
          </a:custGeom>
          <a:noFill/>
          <a:ln w="38100">
            <a:solidFill>
              <a:srgbClr val="000066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  <a:latin typeface="Lucida Sans" charset="0"/>
              <a:ea typeface="ＭＳ Ｐゴシック" charset="0"/>
            </a:endParaRPr>
          </a:p>
        </p:txBody>
      </p:sp>
      <p:sp>
        <p:nvSpPr>
          <p:cNvPr id="120915" name="Text Box 83"/>
          <p:cNvSpPr txBox="1">
            <a:spLocks noChangeArrowheads="1"/>
          </p:cNvSpPr>
          <p:nvPr/>
        </p:nvSpPr>
        <p:spPr bwMode="auto">
          <a:xfrm>
            <a:off x="1143000" y="5105400"/>
            <a:ext cx="39702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 Unicode MS" charset="0"/>
                <a:ea typeface="ＭＳ Ｐゴシック" charset="0"/>
              </a:rPr>
              <a:t>y</a:t>
            </a:r>
            <a:r>
              <a:rPr lang="en-US" sz="2000" baseline="-25000" dirty="0">
                <a:solidFill>
                  <a:srgbClr val="000000"/>
                </a:solidFill>
                <a:latin typeface="Arial Unicode MS" charset="0"/>
                <a:ea typeface="ＭＳ Ｐゴシック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Arial Unicode MS" charset="0"/>
                <a:ea typeface="ＭＳ Ｐゴシック" charset="0"/>
              </a:rPr>
              <a:t> ………………………………  </a:t>
            </a:r>
            <a:r>
              <a:rPr lang="en-US" sz="2000" dirty="0" err="1">
                <a:solidFill>
                  <a:srgbClr val="000000"/>
                </a:solidFill>
                <a:latin typeface="Arial Unicode MS" charset="0"/>
                <a:ea typeface="ＭＳ Ｐゴシック" charset="0"/>
              </a:rPr>
              <a:t>y</a:t>
            </a:r>
            <a:r>
              <a:rPr lang="en-US" sz="2000" baseline="-25000" dirty="0" err="1">
                <a:solidFill>
                  <a:srgbClr val="000000"/>
                </a:solidFill>
                <a:latin typeface="Arial Unicode MS" charset="0"/>
                <a:ea typeface="ＭＳ Ｐゴシック" charset="0"/>
              </a:rPr>
              <a:t>M</a:t>
            </a:r>
            <a:endParaRPr lang="en-US" sz="2000" dirty="0">
              <a:solidFill>
                <a:srgbClr val="000000"/>
              </a:solidFill>
              <a:latin typeface="Arial Unicode MS" charset="0"/>
              <a:ea typeface="ＭＳ Ｐゴシック" charset="0"/>
            </a:endParaRPr>
          </a:p>
        </p:txBody>
      </p:sp>
      <p:sp>
        <p:nvSpPr>
          <p:cNvPr id="120916" name="Text Box 84"/>
          <p:cNvSpPr txBox="1">
            <a:spLocks noChangeArrowheads="1"/>
          </p:cNvSpPr>
          <p:nvPr/>
        </p:nvSpPr>
        <p:spPr bwMode="auto">
          <a:xfrm rot="5400000" flipH="1" flipV="1">
            <a:off x="-617857" y="3495645"/>
            <a:ext cx="297180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 Unicode MS" charset="0"/>
                <a:ea typeface="ＭＳ Ｐゴシック" charset="0"/>
              </a:rPr>
              <a:t>x</a:t>
            </a:r>
            <a:r>
              <a:rPr lang="en-US" sz="2000" baseline="-25000" dirty="0">
                <a:solidFill>
                  <a:srgbClr val="000000"/>
                </a:solidFill>
                <a:latin typeface="Arial Unicode MS" charset="0"/>
                <a:ea typeface="ＭＳ Ｐゴシック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Arial Unicode MS" charset="0"/>
                <a:ea typeface="ＭＳ Ｐゴシック" charset="0"/>
              </a:rPr>
              <a:t> ……………………  </a:t>
            </a:r>
            <a:r>
              <a:rPr lang="en-US" sz="2000" dirty="0" err="1">
                <a:solidFill>
                  <a:srgbClr val="000000"/>
                </a:solidFill>
                <a:latin typeface="Arial Unicode MS" charset="0"/>
                <a:ea typeface="ＭＳ Ｐゴシック" charset="0"/>
              </a:rPr>
              <a:t>x</a:t>
            </a:r>
            <a:r>
              <a:rPr lang="en-US" sz="2000" baseline="-25000" dirty="0" err="1">
                <a:solidFill>
                  <a:srgbClr val="000000"/>
                </a:solidFill>
                <a:latin typeface="Arial Unicode MS" charset="0"/>
                <a:ea typeface="ＭＳ Ｐゴシック" charset="0"/>
              </a:rPr>
              <a:t>N</a:t>
            </a:r>
            <a:endParaRPr lang="en-US" sz="2000" dirty="0">
              <a:solidFill>
                <a:srgbClr val="000000"/>
              </a:solidFill>
              <a:latin typeface="Arial Unicode MS" charset="0"/>
              <a:ea typeface="ＭＳ Ｐゴシック" charset="0"/>
            </a:endParaRPr>
          </a:p>
        </p:txBody>
      </p:sp>
      <p:sp>
        <p:nvSpPr>
          <p:cNvPr id="54357" name="Text Box 85"/>
          <p:cNvSpPr txBox="1">
            <a:spLocks noChangeArrowheads="1"/>
          </p:cNvSpPr>
          <p:nvPr/>
        </p:nvSpPr>
        <p:spPr bwMode="auto">
          <a:xfrm>
            <a:off x="5410200" y="2362201"/>
            <a:ext cx="3352800" cy="26161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66"/>
                </a:solidFill>
                <a:latin typeface="Calibri"/>
                <a:ea typeface="ＭＳ Ｐゴシック" charset="0"/>
                <a:cs typeface="Calibri"/>
              </a:rPr>
              <a:t>Every non-decreasing path </a:t>
            </a:r>
          </a:p>
          <a:p>
            <a:endParaRPr lang="en-US" sz="2000" dirty="0">
              <a:solidFill>
                <a:srgbClr val="000066"/>
              </a:solidFill>
              <a:latin typeface="Calibri"/>
              <a:ea typeface="ＭＳ Ｐゴシック" charset="0"/>
              <a:cs typeface="Calibri"/>
            </a:endParaRPr>
          </a:p>
          <a:p>
            <a:r>
              <a:rPr lang="en-US" sz="2000" dirty="0">
                <a:solidFill>
                  <a:srgbClr val="000066"/>
                </a:solidFill>
                <a:latin typeface="Calibri"/>
                <a:ea typeface="ＭＳ Ｐゴシック" charset="0"/>
                <a:cs typeface="Calibri"/>
              </a:rPr>
              <a:t>from (0,0) to (M, N) </a:t>
            </a:r>
          </a:p>
          <a:p>
            <a:endParaRPr lang="en-US" sz="2000" dirty="0">
              <a:solidFill>
                <a:srgbClr val="000066"/>
              </a:solidFill>
              <a:latin typeface="Calibri"/>
              <a:ea typeface="ＭＳ Ｐゴシック" charset="0"/>
              <a:cs typeface="Calibri"/>
            </a:endParaRPr>
          </a:p>
          <a:p>
            <a:r>
              <a:rPr lang="en-US" sz="2000" dirty="0">
                <a:solidFill>
                  <a:srgbClr val="000066"/>
                </a:solidFill>
                <a:latin typeface="Calibri"/>
                <a:ea typeface="ＭＳ Ｐゴシック" charset="0"/>
                <a:cs typeface="Calibri"/>
              </a:rPr>
              <a:t>corresponds to </a:t>
            </a:r>
          </a:p>
          <a:p>
            <a:r>
              <a:rPr lang="en-US" sz="2000" dirty="0">
                <a:solidFill>
                  <a:srgbClr val="000066"/>
                </a:solidFill>
                <a:latin typeface="Calibri"/>
                <a:ea typeface="ＭＳ Ｐゴシック" charset="0"/>
                <a:cs typeface="Calibri"/>
              </a:rPr>
              <a:t>an alignment </a:t>
            </a:r>
          </a:p>
          <a:p>
            <a:r>
              <a:rPr lang="en-US" sz="2000" dirty="0">
                <a:solidFill>
                  <a:srgbClr val="000066"/>
                </a:solidFill>
                <a:latin typeface="Calibri"/>
                <a:ea typeface="ＭＳ Ｐゴシック" charset="0"/>
                <a:cs typeface="Calibri"/>
              </a:rPr>
              <a:t>of the two sequences</a:t>
            </a:r>
          </a:p>
          <a:p>
            <a:endParaRPr lang="en-US" sz="2400" dirty="0">
              <a:solidFill>
                <a:srgbClr val="000066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54360" name="Text Box 88"/>
          <p:cNvSpPr txBox="1">
            <a:spLocks noChangeArrowheads="1"/>
          </p:cNvSpPr>
          <p:nvPr/>
        </p:nvSpPr>
        <p:spPr bwMode="auto">
          <a:xfrm>
            <a:off x="5257801" y="4953001"/>
            <a:ext cx="3805981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A4001D"/>
                </a:solidFill>
                <a:latin typeface="Arial Unicode MS" charset="0"/>
                <a:ea typeface="ＭＳ Ｐゴシック" charset="0"/>
              </a:rPr>
              <a:t>An optimal alignment is composed of optimal </a:t>
            </a:r>
            <a:r>
              <a:rPr lang="en-US" dirty="0" err="1">
                <a:solidFill>
                  <a:srgbClr val="A4001D"/>
                </a:solidFill>
                <a:latin typeface="Arial Unicode MS" charset="0"/>
                <a:ea typeface="ＭＳ Ｐゴシック" charset="0"/>
              </a:rPr>
              <a:t>subalignments</a:t>
            </a:r>
            <a:endParaRPr lang="en-US" dirty="0">
              <a:solidFill>
                <a:srgbClr val="A4001D"/>
              </a:solidFill>
              <a:latin typeface="Arial Unicode M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24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54" grpId="0" animBg="1"/>
      <p:bldP spid="5435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of </a:t>
            </a:r>
            <a:r>
              <a:rPr lang="en-US" dirty="0" err="1"/>
              <a:t>Backtrace</a:t>
            </a:r>
            <a:endParaRPr lang="en-US" dirty="0"/>
          </a:p>
        </p:txBody>
      </p:sp>
      <p:sp>
        <p:nvSpPr>
          <p:cNvPr id="75780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strings and their </a:t>
            </a:r>
            <a:r>
              <a:rPr lang="en-US" b="1" dirty="0"/>
              <a:t>alignment</a:t>
            </a:r>
            <a:r>
              <a:rPr lang="en-US" dirty="0"/>
              <a:t>:</a:t>
            </a:r>
          </a:p>
        </p:txBody>
      </p:sp>
      <p:pic>
        <p:nvPicPr>
          <p:cNvPr id="5" name="Picture 6" descr="align1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3086374"/>
            <a:ext cx="4838700" cy="2019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77547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ar-S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085" y="228600"/>
            <a:ext cx="5867400" cy="3943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171950"/>
            <a:ext cx="35242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172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Time:</a:t>
            </a:r>
          </a:p>
          <a:p>
            <a:pPr lvl="1">
              <a:buFont typeface="Wingdings" charset="2"/>
              <a:buNone/>
            </a:pPr>
            <a:r>
              <a:rPr lang="en-US" sz="2800" dirty="0"/>
              <a:t>				O(nm)</a:t>
            </a:r>
            <a:endParaRPr lang="en-US" sz="3200" dirty="0"/>
          </a:p>
          <a:p>
            <a:r>
              <a:rPr lang="en-US" sz="3200" dirty="0"/>
              <a:t>Space:</a:t>
            </a:r>
          </a:p>
          <a:p>
            <a:pPr lvl="1">
              <a:buFont typeface="Wingdings" charset="2"/>
              <a:buNone/>
            </a:pPr>
            <a:r>
              <a:rPr lang="en-US" sz="2800" dirty="0"/>
              <a:t>				O(nm)</a:t>
            </a:r>
          </a:p>
          <a:p>
            <a:r>
              <a:rPr lang="en-US" sz="3200" dirty="0" err="1"/>
              <a:t>Backtrace</a:t>
            </a:r>
            <a:endParaRPr lang="en-US" sz="3200" dirty="0"/>
          </a:p>
          <a:p>
            <a:pPr lvl="1">
              <a:buFont typeface="Wingdings" charset="2"/>
              <a:buNone/>
            </a:pPr>
            <a:r>
              <a:rPr lang="en-US" sz="2800" dirty="0"/>
              <a:t>				O(</a:t>
            </a:r>
            <a:r>
              <a:rPr lang="en-US" sz="2800" dirty="0" err="1"/>
              <a:t>n+m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4817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Minimum Distance implementation in python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giov.dev/2016/01/minimum-edit-distance-in-python.html</a:t>
            </a:r>
            <a:endParaRPr lang="en-US" dirty="0" smtClean="0"/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058834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How </a:t>
            </a:r>
            <a:r>
              <a:rPr lang="en-US" sz="3200" dirty="0" smtClean="0"/>
              <a:t>to compute similarity between </a:t>
            </a:r>
            <a:r>
              <a:rPr lang="en-US" sz="3200" dirty="0"/>
              <a:t>two strings?</a:t>
            </a:r>
            <a:endParaRPr 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2209800"/>
            <a:ext cx="3886200" cy="3429000"/>
          </a:xfrm>
        </p:spPr>
        <p:txBody>
          <a:bodyPr/>
          <a:lstStyle/>
          <a:p>
            <a:r>
              <a:rPr lang="en-US" dirty="0"/>
              <a:t>Spell correction</a:t>
            </a:r>
          </a:p>
          <a:p>
            <a:pPr lvl="1"/>
            <a:r>
              <a:rPr lang="en-US" dirty="0"/>
              <a:t>The user typed </a:t>
            </a:r>
            <a:r>
              <a:rPr lang="en-US" dirty="0" smtClean="0"/>
              <a:t>“</a:t>
            </a:r>
            <a:r>
              <a:rPr lang="en-US" dirty="0" err="1" smtClean="0"/>
              <a:t>graffe</a:t>
            </a:r>
            <a:r>
              <a:rPr lang="en-US" dirty="0" smtClean="0"/>
              <a:t>”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Which is </a:t>
            </a:r>
            <a:r>
              <a:rPr lang="en-US" dirty="0" smtClean="0"/>
              <a:t>closest to? </a:t>
            </a:r>
            <a:endParaRPr lang="en-US" dirty="0"/>
          </a:p>
          <a:p>
            <a:pPr lvl="2">
              <a:lnSpc>
                <a:spcPct val="80000"/>
              </a:lnSpc>
            </a:pPr>
            <a:r>
              <a:rPr lang="en-US" dirty="0"/>
              <a:t>giraffe </a:t>
            </a:r>
            <a:endParaRPr lang="en-US" dirty="0" smtClean="0"/>
          </a:p>
          <a:p>
            <a:pPr lvl="2">
              <a:lnSpc>
                <a:spcPct val="80000"/>
              </a:lnSpc>
            </a:pPr>
            <a:r>
              <a:rPr lang="en-US" dirty="0" err="1" smtClean="0"/>
              <a:t>graf</a:t>
            </a:r>
            <a:endParaRPr lang="en-US" dirty="0"/>
          </a:p>
          <a:p>
            <a:pPr lvl="2">
              <a:lnSpc>
                <a:spcPct val="80000"/>
              </a:lnSpc>
            </a:pPr>
            <a:r>
              <a:rPr lang="en-US" dirty="0" smtClean="0"/>
              <a:t>graft</a:t>
            </a:r>
            <a:endParaRPr lang="en-US" dirty="0"/>
          </a:p>
          <a:p>
            <a:pPr lvl="2">
              <a:lnSpc>
                <a:spcPct val="80000"/>
              </a:lnSpc>
            </a:pPr>
            <a:r>
              <a:rPr lang="en-US" dirty="0" smtClean="0"/>
              <a:t>grail</a:t>
            </a:r>
            <a:endParaRPr lang="en-US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886200" y="2055460"/>
            <a:ext cx="5257800" cy="2743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  <a:latin typeface="Calibri" panose="020F0502020204030204"/>
              </a:rPr>
              <a:t>Coreference: decide whether two strings refer to the same entity </a:t>
            </a:r>
            <a:endParaRPr lang="en-US" dirty="0">
              <a:solidFill>
                <a:srgbClr val="000000"/>
              </a:solidFill>
              <a:latin typeface="Calibri" panose="020F0502020204030204"/>
            </a:endParaRPr>
          </a:p>
          <a:p>
            <a:pPr lvl="1">
              <a:buClr>
                <a:srgbClr val="000000"/>
              </a:buClr>
            </a:pPr>
            <a:endParaRPr lang="en-US" dirty="0">
              <a:solidFill>
                <a:srgbClr val="000000"/>
              </a:solidFill>
              <a:latin typeface="Calibri" panose="020F0502020204030204"/>
            </a:endParaRPr>
          </a:p>
          <a:p>
            <a:pPr marL="457200" lvl="1" indent="0">
              <a:buClr>
                <a:srgbClr val="000000"/>
              </a:buClr>
              <a:buNone/>
            </a:pPr>
            <a:endParaRPr lang="en-US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5105400"/>
            <a:ext cx="8534400" cy="685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r>
              <a:rPr lang="en-US" sz="2000" dirty="0">
                <a:solidFill>
                  <a:srgbClr val="000000"/>
                </a:solidFill>
                <a:latin typeface="Calibri" panose="020F0502020204030204"/>
              </a:rPr>
              <a:t>Also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/>
              </a:rPr>
              <a:t>it is needed in </a:t>
            </a:r>
            <a:r>
              <a:rPr lang="en-US" sz="2000" dirty="0">
                <a:solidFill>
                  <a:srgbClr val="000000"/>
                </a:solidFill>
                <a:latin typeface="Calibri" panose="020F0502020204030204"/>
              </a:rPr>
              <a:t>Machine Translation, Information Extraction, Speech Recognition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4144027" y="3336523"/>
            <a:ext cx="4434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txtt"/>
              </a:rPr>
              <a:t>MAjmaah</a:t>
            </a:r>
            <a:r>
              <a:rPr lang="en-US" dirty="0" smtClean="0">
                <a:latin typeface="txtt"/>
              </a:rPr>
              <a:t> </a:t>
            </a:r>
            <a:r>
              <a:rPr lang="en-US" dirty="0">
                <a:latin typeface="txtt"/>
              </a:rPr>
              <a:t>President </a:t>
            </a:r>
            <a:r>
              <a:rPr lang="en-US" dirty="0" err="1" smtClean="0">
                <a:latin typeface="txtt"/>
              </a:rPr>
              <a:t>Dr.Saleh</a:t>
            </a:r>
            <a:r>
              <a:rPr lang="en-US" dirty="0" smtClean="0">
                <a:latin typeface="txtt"/>
              </a:rPr>
              <a:t> </a:t>
            </a:r>
            <a:r>
              <a:rPr lang="en-US" dirty="0" err="1" smtClean="0">
                <a:latin typeface="txtt"/>
              </a:rPr>
              <a:t>Almozal</a:t>
            </a:r>
            <a:endParaRPr lang="en-US" dirty="0">
              <a:latin typeface="txtt"/>
            </a:endParaRPr>
          </a:p>
          <a:p>
            <a:r>
              <a:rPr lang="en-US" dirty="0" smtClean="0">
                <a:latin typeface="txtt"/>
              </a:rPr>
              <a:t>Majmaah </a:t>
            </a:r>
            <a:r>
              <a:rPr lang="en-US" dirty="0">
                <a:latin typeface="txtt"/>
              </a:rPr>
              <a:t>University </a:t>
            </a:r>
            <a:r>
              <a:rPr lang="en-US" dirty="0" err="1" smtClean="0">
                <a:latin typeface="txtt"/>
              </a:rPr>
              <a:t>Dr.Saleh</a:t>
            </a:r>
            <a:r>
              <a:rPr lang="en-US" dirty="0" smtClean="0">
                <a:latin typeface="txtt"/>
              </a:rPr>
              <a:t> </a:t>
            </a:r>
            <a:r>
              <a:rPr lang="en-US" dirty="0" err="1" smtClean="0">
                <a:latin typeface="txtt"/>
              </a:rPr>
              <a:t>Almozal</a:t>
            </a:r>
            <a:endParaRPr lang="ar-SA" dirty="0"/>
          </a:p>
        </p:txBody>
      </p:sp>
      <p:sp>
        <p:nvSpPr>
          <p:cNvPr id="3" name="Rectangle 2"/>
          <p:cNvSpPr/>
          <p:nvPr/>
        </p:nvSpPr>
        <p:spPr>
          <a:xfrm>
            <a:off x="4081815" y="4153521"/>
            <a:ext cx="426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NimbusRomNo9L-Regu"/>
              </a:rPr>
              <a:t>these </a:t>
            </a:r>
            <a:r>
              <a:rPr lang="en-US" dirty="0">
                <a:latin typeface="NimbusRomNo9L-Regu"/>
              </a:rPr>
              <a:t>two strings are very similar (differing by only one </a:t>
            </a:r>
            <a:r>
              <a:rPr lang="en-US" dirty="0" smtClean="0">
                <a:latin typeface="NimbusRomNo9L-Regu"/>
              </a:rPr>
              <a:t>word 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3060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Edit Distance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minimum edit distance between two strings</a:t>
            </a:r>
          </a:p>
          <a:p>
            <a:r>
              <a:rPr lang="en-US"/>
              <a:t>Is the minimum number of editing operations</a:t>
            </a:r>
          </a:p>
          <a:p>
            <a:pPr lvl="1"/>
            <a:r>
              <a:rPr lang="en-US"/>
              <a:t>Insertion</a:t>
            </a:r>
          </a:p>
          <a:p>
            <a:pPr lvl="1"/>
            <a:r>
              <a:rPr lang="en-US"/>
              <a:t>Deletion</a:t>
            </a:r>
          </a:p>
          <a:p>
            <a:pPr lvl="1"/>
            <a:r>
              <a:rPr lang="en-US"/>
              <a:t>Substitution</a:t>
            </a:r>
          </a:p>
          <a:p>
            <a:r>
              <a:rPr lang="en-US"/>
              <a:t>Needed to transform one into the other</a:t>
            </a:r>
          </a:p>
        </p:txBody>
      </p:sp>
    </p:spTree>
    <p:extLst>
      <p:ext uri="{BB962C8B-B14F-4D97-AF65-F5344CB8AC3E}">
        <p14:creationId xmlns:p14="http://schemas.microsoft.com/office/powerpoint/2010/main" val="3627602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Edit </a:t>
            </a:r>
            <a:r>
              <a:rPr lang="en-US" dirty="0" smtClean="0"/>
              <a:t>Distance- example</a:t>
            </a:r>
            <a:endParaRPr lang="en-US" dirty="0"/>
          </a:p>
        </p:txBody>
      </p:sp>
      <p:sp>
        <p:nvSpPr>
          <p:cNvPr id="75780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strings and their </a:t>
            </a:r>
            <a:r>
              <a:rPr lang="en-US" b="1" dirty="0"/>
              <a:t>alignment</a:t>
            </a:r>
            <a:r>
              <a:rPr lang="en-US" dirty="0"/>
              <a:t>:</a:t>
            </a:r>
          </a:p>
        </p:txBody>
      </p:sp>
      <p:pic>
        <p:nvPicPr>
          <p:cNvPr id="5" name="Picture 6" descr="align1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895600"/>
            <a:ext cx="52959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3182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Edit Distance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4114800"/>
            <a:ext cx="7924800" cy="1885950"/>
          </a:xfrm>
        </p:spPr>
        <p:txBody>
          <a:bodyPr/>
          <a:lstStyle/>
          <a:p>
            <a:r>
              <a:rPr lang="en-US" dirty="0"/>
              <a:t>If each operation has cost of 1</a:t>
            </a:r>
          </a:p>
          <a:p>
            <a:pPr lvl="1"/>
            <a:r>
              <a:rPr lang="en-US" dirty="0"/>
              <a:t>Distance between these is 5</a:t>
            </a:r>
          </a:p>
          <a:p>
            <a:r>
              <a:rPr lang="en-US" dirty="0"/>
              <a:t>If substitutions cost 2 (</a:t>
            </a:r>
            <a:r>
              <a:rPr lang="en-US" dirty="0" err="1"/>
              <a:t>Levenshtein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Distance between them is 8</a:t>
            </a:r>
          </a:p>
        </p:txBody>
      </p:sp>
      <p:pic>
        <p:nvPicPr>
          <p:cNvPr id="5" name="Picture 4" descr="align2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2057401"/>
            <a:ext cx="3644900" cy="2038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609600" y="1377434"/>
            <a:ext cx="838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NimbusRomNo9L-Regu"/>
              </a:rPr>
              <a:t>How to align two strings?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NimbusRomNo9L-Regu"/>
              </a:rPr>
              <a:t>A</a:t>
            </a:r>
            <a:r>
              <a:rPr lang="en-US" dirty="0" smtClean="0">
                <a:latin typeface="NimbusRomNo9L-Medi"/>
              </a:rPr>
              <a:t>lignment </a:t>
            </a:r>
            <a:r>
              <a:rPr lang="en-US" dirty="0" smtClean="0">
                <a:latin typeface="NimbusRomNo9L-Regu"/>
              </a:rPr>
              <a:t>is a </a:t>
            </a:r>
            <a:r>
              <a:rPr lang="en-US" dirty="0">
                <a:latin typeface="NimbusRomNo9L-Regu"/>
              </a:rPr>
              <a:t>correspondence between substrings of the two sequences</a:t>
            </a:r>
            <a:endParaRPr lang="ar-SA" dirty="0"/>
          </a:p>
        </p:txBody>
      </p:sp>
      <p:sp>
        <p:nvSpPr>
          <p:cNvPr id="3" name="Rectangle 2"/>
          <p:cNvSpPr/>
          <p:nvPr/>
        </p:nvSpPr>
        <p:spPr>
          <a:xfrm>
            <a:off x="1013460" y="6212161"/>
            <a:ext cx="7162800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NimbusRomNo9L-Medi"/>
              </a:rPr>
              <a:t>d </a:t>
            </a:r>
            <a:r>
              <a:rPr lang="en-US" sz="2000" dirty="0">
                <a:solidFill>
                  <a:srgbClr val="FF0000"/>
                </a:solidFill>
                <a:latin typeface="NimbusRomNo9L-Regu"/>
              </a:rPr>
              <a:t>for deletion, </a:t>
            </a:r>
            <a:r>
              <a:rPr lang="en-US" sz="2000" dirty="0">
                <a:solidFill>
                  <a:srgbClr val="FF0000"/>
                </a:solidFill>
                <a:latin typeface="NimbusRomNo9L-Medi"/>
              </a:rPr>
              <a:t>s </a:t>
            </a:r>
            <a:r>
              <a:rPr lang="en-US" sz="2000" dirty="0">
                <a:solidFill>
                  <a:srgbClr val="FF0000"/>
                </a:solidFill>
                <a:latin typeface="NimbusRomNo9L-Regu"/>
              </a:rPr>
              <a:t>for substitution, </a:t>
            </a:r>
            <a:r>
              <a:rPr lang="en-US" sz="2000" dirty="0" err="1">
                <a:solidFill>
                  <a:srgbClr val="FF0000"/>
                </a:solidFill>
                <a:latin typeface="NimbusRomNo9L-Medi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NimbusRomNo9L-Medi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NimbusRomNo9L-Regu"/>
              </a:rPr>
              <a:t>for insertion.</a:t>
            </a:r>
            <a:endParaRPr lang="ar-SA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54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in Computational Biology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09800"/>
            <a:ext cx="8534400" cy="37909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Given a sequence of bases</a:t>
            </a:r>
          </a:p>
          <a:p>
            <a:endParaRPr lang="en-US" dirty="0"/>
          </a:p>
          <a:p>
            <a:pPr marL="0" indent="0">
              <a:lnSpc>
                <a:spcPct val="140000"/>
              </a:lnSpc>
              <a:buNone/>
            </a:pPr>
            <a:endParaRPr lang="en-US" dirty="0"/>
          </a:p>
          <a:p>
            <a:r>
              <a:rPr lang="en-US" dirty="0"/>
              <a:t>An alignment: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Given two sequences, align each letter to a letter or gap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062791" y="4377900"/>
            <a:ext cx="7018418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6699"/>
                </a:solidFill>
                <a:latin typeface="Courier New" charset="0"/>
                <a:ea typeface="ＭＳ Ｐゴシック" charset="0"/>
              </a:rPr>
              <a:t>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  <a:ea typeface="ＭＳ Ｐゴシック" charset="0"/>
              </a:rPr>
              <a:t>AG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  <a:ea typeface="ＭＳ Ｐゴシック" charset="0"/>
              </a:rPr>
              <a:t>G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  <a:ea typeface="ＭＳ Ｐゴシック" charset="0"/>
              </a:rPr>
              <a:t>CTATCAC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  <a:ea typeface="ＭＳ Ｐゴシック" charset="0"/>
              </a:rPr>
              <a:t>CT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  <a:ea typeface="ＭＳ Ｐゴシック" charset="0"/>
              </a:rPr>
              <a:t>GACC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  <a:ea typeface="ＭＳ Ｐゴシック" charset="0"/>
              </a:rPr>
              <a:t>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  <a:ea typeface="ＭＳ Ｐゴシック" charset="0"/>
              </a:rPr>
              <a:t>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  <a:ea typeface="ＭＳ Ｐゴシック" charset="0"/>
              </a:rPr>
              <a:t>CA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  <a:ea typeface="ＭＳ Ｐゴシック" charset="0"/>
              </a:rPr>
              <a:t>GG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  <a:ea typeface="ＭＳ Ｐゴシック" charset="0"/>
              </a:rPr>
              <a:t>C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  <a:ea typeface="ＭＳ Ｐゴシック" charset="0"/>
              </a:rPr>
              <a:t>CGA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  <a:ea typeface="ＭＳ Ｐゴシック" charset="0"/>
              </a:rPr>
              <a:t>--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  <a:ea typeface="ＭＳ Ｐゴシック" charset="0"/>
              </a:rPr>
              <a:t>TGCCC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  <a:ea typeface="ＭＳ Ｐゴシック" charset="0"/>
              </a:rPr>
              <a:t>---</a:t>
            </a:r>
          </a:p>
          <a:p>
            <a:r>
              <a:rPr lang="en-US" sz="2400" dirty="0">
                <a:solidFill>
                  <a:srgbClr val="006699"/>
                </a:solidFill>
                <a:latin typeface="Courier New" charset="0"/>
                <a:ea typeface="ＭＳ Ｐゴシック" charset="0"/>
              </a:rPr>
              <a:t>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  <a:ea typeface="ＭＳ Ｐゴシック" charset="0"/>
              </a:rPr>
              <a:t>AG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  <a:ea typeface="ＭＳ Ｐゴシック" charset="0"/>
              </a:rPr>
              <a:t>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  <a:ea typeface="ＭＳ Ｐゴシック" charset="0"/>
              </a:rPr>
              <a:t>CTATCAC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  <a:ea typeface="ＭＳ Ｐゴシック" charset="0"/>
              </a:rPr>
              <a:t>--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  <a:ea typeface="ＭＳ Ｐゴシック" charset="0"/>
              </a:rPr>
              <a:t>GACC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  <a:ea typeface="ＭＳ Ｐゴシック" charset="0"/>
              </a:rPr>
              <a:t>G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  <a:ea typeface="ＭＳ Ｐゴシック" charset="0"/>
              </a:rPr>
              <a:t>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  <a:ea typeface="ＭＳ Ｐゴシック" charset="0"/>
              </a:rPr>
              <a:t>--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  <a:ea typeface="ＭＳ Ｐゴシック" charset="0"/>
              </a:rPr>
              <a:t>GG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  <a:ea typeface="ＭＳ Ｐゴシック" charset="0"/>
              </a:rPr>
              <a:t>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  <a:ea typeface="ＭＳ Ｐゴシック" charset="0"/>
              </a:rPr>
              <a:t>CGA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  <a:ea typeface="ＭＳ Ｐゴシック" charset="0"/>
              </a:rPr>
              <a:t>TT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  <a:ea typeface="ＭＳ Ｐゴシック" charset="0"/>
              </a:rPr>
              <a:t>TGCCC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  <a:ea typeface="ＭＳ Ｐゴシック" charset="0"/>
              </a:rPr>
              <a:t>GAC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600200" y="2819401"/>
            <a:ext cx="6094938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6699"/>
                </a:solidFill>
                <a:latin typeface="Courier New" charset="0"/>
                <a:ea typeface="ＭＳ Ｐゴシック" charset="0"/>
              </a:rPr>
              <a:t>AGGCTATCACCTGACCTCCAGGCCGATGCCC</a:t>
            </a:r>
          </a:p>
          <a:p>
            <a:r>
              <a:rPr lang="en-US" sz="2400" dirty="0">
                <a:solidFill>
                  <a:srgbClr val="006699"/>
                </a:solidFill>
                <a:latin typeface="Courier New" charset="0"/>
                <a:ea typeface="ＭＳ Ｐゴシック" charset="0"/>
              </a:rPr>
              <a:t>TAGCTATCACGACCGCGGTCGATTTGCCCGAC</a:t>
            </a:r>
          </a:p>
        </p:txBody>
      </p:sp>
    </p:spTree>
    <p:extLst>
      <p:ext uri="{BB962C8B-B14F-4D97-AF65-F5344CB8AC3E}">
        <p14:creationId xmlns:p14="http://schemas.microsoft.com/office/powerpoint/2010/main" val="246756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914400"/>
            <a:ext cx="7467600" cy="742950"/>
          </a:xfrm>
        </p:spPr>
        <p:txBody>
          <a:bodyPr/>
          <a:lstStyle/>
          <a:p>
            <a:r>
              <a:rPr lang="en-US" dirty="0"/>
              <a:t>Other uses of Edit Distance in NLP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62200"/>
            <a:ext cx="8991600" cy="3429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Evaluating Machine Translation and speech recognition</a:t>
            </a:r>
          </a:p>
          <a:p>
            <a:pPr>
              <a:buNone/>
            </a:pPr>
            <a:r>
              <a:rPr lang="en-US" sz="1800" dirty="0" smtClean="0">
                <a:latin typeface="Courier"/>
                <a:cs typeface="Courier"/>
              </a:rPr>
              <a:t> Spokesman </a:t>
            </a:r>
            <a:r>
              <a:rPr lang="en-US" sz="1800" dirty="0">
                <a:latin typeface="Courier"/>
                <a:cs typeface="Courier"/>
              </a:rPr>
              <a:t>confirms    senior government adviser was appointed</a:t>
            </a:r>
          </a:p>
          <a:p>
            <a:pPr>
              <a:buNone/>
            </a:pPr>
            <a:r>
              <a:rPr lang="en-US" sz="1800" dirty="0" smtClean="0">
                <a:latin typeface="Courier"/>
                <a:cs typeface="Courier"/>
              </a:rPr>
              <a:t> Spokesman </a:t>
            </a:r>
            <a:r>
              <a:rPr lang="en-US" sz="1800" dirty="0">
                <a:latin typeface="Courier"/>
                <a:cs typeface="Courier"/>
              </a:rPr>
              <a:t>said    the senior            adviser was appointed</a:t>
            </a:r>
          </a:p>
          <a:p>
            <a:pPr>
              <a:buNone/>
            </a:pPr>
            <a:r>
              <a:rPr lang="en-US" sz="1800" dirty="0">
                <a:latin typeface="Courier"/>
                <a:cs typeface="Courier"/>
              </a:rPr>
              <a:t>              S      I              </a:t>
            </a:r>
            <a:r>
              <a:rPr lang="en-US" sz="1800" dirty="0" smtClean="0">
                <a:latin typeface="Courier"/>
                <a:cs typeface="Courier"/>
              </a:rPr>
              <a:t>D</a:t>
            </a:r>
            <a:endParaRPr lang="en-US" sz="1800" dirty="0">
              <a:latin typeface="Courier"/>
              <a:cs typeface="Courier"/>
            </a:endParaRPr>
          </a:p>
          <a:p>
            <a:r>
              <a:rPr lang="en-US" dirty="0"/>
              <a:t>Named Entity Extraction and Entity </a:t>
            </a:r>
            <a:r>
              <a:rPr lang="en-US" dirty="0" err="1"/>
              <a:t>Coreference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IBM Inc</a:t>
            </a:r>
            <a:r>
              <a:rPr lang="en-US" dirty="0"/>
              <a:t>. announced today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IBM </a:t>
            </a:r>
            <a:r>
              <a:rPr lang="en-US" dirty="0"/>
              <a:t>profits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Stanford Professor Jennifer Eberhardt </a:t>
            </a:r>
            <a:r>
              <a:rPr lang="en-US" dirty="0"/>
              <a:t>announced yesterday</a:t>
            </a:r>
          </a:p>
          <a:p>
            <a:pPr lvl="1"/>
            <a:r>
              <a:rPr lang="en-US" dirty="0"/>
              <a:t>for </a:t>
            </a:r>
            <a:r>
              <a:rPr lang="en-US" dirty="0">
                <a:solidFill>
                  <a:srgbClr val="FF0000"/>
                </a:solidFill>
              </a:rPr>
              <a:t>Professor Eberhardt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  <a:p>
            <a:pPr lvl="1"/>
            <a:endParaRPr lang="en-US" dirty="0"/>
          </a:p>
          <a:p>
            <a:pPr>
              <a:buNone/>
            </a:pPr>
            <a:endParaRPr lang="en-US" sz="1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7014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find the Min Edit Distance?</a:t>
            </a:r>
            <a:endParaRPr lang="en-US" dirty="0"/>
          </a:p>
        </p:txBody>
      </p:sp>
      <p:sp>
        <p:nvSpPr>
          <p:cNvPr id="297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Searching for a path (sequence of edits) from the start string to the final string:</a:t>
            </a:r>
          </a:p>
          <a:p>
            <a:pPr lvl="1"/>
            <a:r>
              <a:rPr lang="en-US" b="1" dirty="0"/>
              <a:t>Initial state</a:t>
            </a:r>
            <a:r>
              <a:rPr lang="en-US" dirty="0"/>
              <a:t>: the word we’re transforming</a:t>
            </a:r>
          </a:p>
          <a:p>
            <a:pPr lvl="1"/>
            <a:r>
              <a:rPr lang="en-US" b="1" dirty="0"/>
              <a:t>Operators</a:t>
            </a:r>
            <a:r>
              <a:rPr lang="en-US" dirty="0"/>
              <a:t>: insert, delete, substitute</a:t>
            </a:r>
          </a:p>
          <a:p>
            <a:pPr lvl="1"/>
            <a:r>
              <a:rPr lang="en-US" b="1" dirty="0"/>
              <a:t>Goal state</a:t>
            </a:r>
            <a:r>
              <a:rPr lang="en-US" dirty="0"/>
              <a:t>:  the word we’re trying to get to</a:t>
            </a:r>
          </a:p>
          <a:p>
            <a:pPr lvl="1"/>
            <a:r>
              <a:rPr lang="en-US" b="1" dirty="0"/>
              <a:t>Path cost</a:t>
            </a:r>
            <a:r>
              <a:rPr lang="en-US" dirty="0"/>
              <a:t>: what we want to minimize: the number of edits</a:t>
            </a:r>
          </a:p>
          <a:p>
            <a:endParaRPr lang="en-US" dirty="0"/>
          </a:p>
        </p:txBody>
      </p:sp>
      <p:pic>
        <p:nvPicPr>
          <p:cNvPr id="7" name="Picture 3" descr="inten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495800"/>
            <a:ext cx="5716386" cy="137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205939" y="4192818"/>
            <a:ext cx="146235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Intention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execution</a:t>
            </a:r>
            <a:endParaRPr lang="ar-S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65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LIMU4(en) - コピー">
  <a:themeElements>
    <a:clrScheme name="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FFFFFF"/>
      </a:accent3>
      <a:accent4>
        <a:srgbClr val="000000"/>
      </a:accent4>
      <a:accent5>
        <a:srgbClr val="E6B1AB"/>
      </a:accent5>
      <a:accent6>
        <a:srgbClr val="8C281B"/>
      </a:accent6>
      <a:hlink>
        <a:srgbClr val="CC9900"/>
      </a:hlink>
      <a:folHlink>
        <a:srgbClr val="96A9A9"/>
      </a:folHlink>
    </a:clrScheme>
    <a:fontScheme name="2_LIMU4(en) - コピー">
      <a:majorFont>
        <a:latin typeface="Arial"/>
        <a:ea typeface="MS PGothic"/>
        <a:cs typeface=""/>
      </a:majorFont>
      <a:minorFont>
        <a:latin typeface="Arial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MS PGothic" pitchFamily="34" charset="-128"/>
          </a:defRPr>
        </a:defPPr>
      </a:lstStyle>
    </a:lnDef>
  </a:objectDefaults>
  <a:extraClrSchemeLst>
    <a:extraClrScheme>
      <a:clrScheme name="2_LIMU4(en) - コピー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IMU4(en) - コピー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IMU4(en) - コピー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IMU4(en) - コピー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IMU4(en) - コピー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IMU4(en) - コピー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IMU4(en) - コピー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IMU4(en) - コピー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IMU4(en) - コピー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IMU4(en) - コピー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IMU4(en) - コピー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IMU4(en) - コピー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2800</TotalTime>
  <Words>909</Words>
  <Application>Microsoft Office PowerPoint</Application>
  <PresentationFormat>On-screen Show (4:3)</PresentationFormat>
  <Paragraphs>212</Paragraphs>
  <Slides>24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24</vt:i4>
      </vt:variant>
    </vt:vector>
  </HeadingPairs>
  <TitlesOfParts>
    <vt:vector size="49" baseType="lpstr">
      <vt:lpstr>ＭＳ Ｐゴシック</vt:lpstr>
      <vt:lpstr>ＭＳ Ｐゴシック</vt:lpstr>
      <vt:lpstr>AL-Mohanad</vt:lpstr>
      <vt:lpstr>Arial</vt:lpstr>
      <vt:lpstr>Arial Unicode MS</vt:lpstr>
      <vt:lpstr>Calibri</vt:lpstr>
      <vt:lpstr>Calibri Light</vt:lpstr>
      <vt:lpstr>Courier</vt:lpstr>
      <vt:lpstr>Courier New</vt:lpstr>
      <vt:lpstr>Lucida Sans</vt:lpstr>
      <vt:lpstr>Lucida Sans Unicode</vt:lpstr>
      <vt:lpstr>NimbusRomNo9L-Medi</vt:lpstr>
      <vt:lpstr>NimbusRomNo9L-Regu</vt:lpstr>
      <vt:lpstr>Tahoma</vt:lpstr>
      <vt:lpstr>Times</vt:lpstr>
      <vt:lpstr>Times New Roman</vt:lpstr>
      <vt:lpstr>txtt</vt:lpstr>
      <vt:lpstr>Verdana</vt:lpstr>
      <vt:lpstr>Wingdings</vt:lpstr>
      <vt:lpstr>Wingdings 2</vt:lpstr>
      <vt:lpstr>Wingdings 3</vt:lpstr>
      <vt:lpstr>Concourse</vt:lpstr>
      <vt:lpstr>Clarity</vt:lpstr>
      <vt:lpstr>2_LIMU4(en) - コピー</vt:lpstr>
      <vt:lpstr>Retrospect</vt:lpstr>
      <vt:lpstr>CS 463 Natural Language Processing</vt:lpstr>
      <vt:lpstr>PowerPoint Presentation</vt:lpstr>
      <vt:lpstr>How to compute similarity between two strings?</vt:lpstr>
      <vt:lpstr>Edit Distance</vt:lpstr>
      <vt:lpstr>Minimum Edit Distance- example</vt:lpstr>
      <vt:lpstr>Minimum Edit Distance</vt:lpstr>
      <vt:lpstr>Alignment in Computational Biology</vt:lpstr>
      <vt:lpstr>Other uses of Edit Distance in NLP</vt:lpstr>
      <vt:lpstr>How to find the Min Edit Distance?</vt:lpstr>
      <vt:lpstr>Minimum Edit as Search</vt:lpstr>
      <vt:lpstr>Defining Min Edit Distance</vt:lpstr>
      <vt:lpstr>Dynamic Programming for Minimum Edit Distance</vt:lpstr>
      <vt:lpstr>Defining Min Edit Distance (Levenshtein)</vt:lpstr>
      <vt:lpstr>Min Edit Distance</vt:lpstr>
      <vt:lpstr>The Edit Distance Table</vt:lpstr>
      <vt:lpstr>The Edit Distance Table</vt:lpstr>
      <vt:lpstr>Computing alignments</vt:lpstr>
      <vt:lpstr>MinEdit with Backtrace</vt:lpstr>
      <vt:lpstr>Adding Backtrace to Minimum Edit Distance</vt:lpstr>
      <vt:lpstr>The Distance Matrix</vt:lpstr>
      <vt:lpstr>Result of Backtrace</vt:lpstr>
      <vt:lpstr>Example 2</vt:lpstr>
      <vt:lpstr>Performance</vt:lpstr>
      <vt:lpstr>Minimum Distance implementation in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110 Programming I</dc:title>
  <dc:creator>Saleh Haridy</dc:creator>
  <cp:lastModifiedBy>Saleh Haridy</cp:lastModifiedBy>
  <cp:revision>205</cp:revision>
  <dcterms:created xsi:type="dcterms:W3CDTF">2020-01-27T07:55:28Z</dcterms:created>
  <dcterms:modified xsi:type="dcterms:W3CDTF">2023-08-28T08:42:33Z</dcterms:modified>
</cp:coreProperties>
</file>