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9.jpg" ContentType="image/jpg"/>
  <Override PartName="/ppt/notesSlides/notesSlide7.xml" ContentType="application/vnd.openxmlformats-officedocument.presentationml.notesSlide+xml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4" r:id="rId2"/>
    <p:sldMasterId id="2147483766" r:id="rId3"/>
    <p:sldMasterId id="2147483780" r:id="rId4"/>
  </p:sldMasterIdLst>
  <p:notesMasterIdLst>
    <p:notesMasterId r:id="rId51"/>
  </p:notesMasterIdLst>
  <p:sldIdLst>
    <p:sldId id="553" r:id="rId5"/>
    <p:sldId id="554" r:id="rId6"/>
    <p:sldId id="556" r:id="rId7"/>
    <p:sldId id="566" r:id="rId8"/>
    <p:sldId id="495" r:id="rId9"/>
    <p:sldId id="496" r:id="rId10"/>
    <p:sldId id="473" r:id="rId11"/>
    <p:sldId id="610" r:id="rId12"/>
    <p:sldId id="636" r:id="rId13"/>
    <p:sldId id="567" r:id="rId14"/>
    <p:sldId id="618" r:id="rId15"/>
    <p:sldId id="619" r:id="rId16"/>
    <p:sldId id="627" r:id="rId17"/>
    <p:sldId id="620" r:id="rId18"/>
    <p:sldId id="621" r:id="rId19"/>
    <p:sldId id="617" r:id="rId20"/>
    <p:sldId id="638" r:id="rId21"/>
    <p:sldId id="628" r:id="rId22"/>
    <p:sldId id="568" r:id="rId23"/>
    <p:sldId id="622" r:id="rId24"/>
    <p:sldId id="611" r:id="rId25"/>
    <p:sldId id="612" r:id="rId26"/>
    <p:sldId id="613" r:id="rId27"/>
    <p:sldId id="623" r:id="rId28"/>
    <p:sldId id="614" r:id="rId29"/>
    <p:sldId id="624" r:id="rId30"/>
    <p:sldId id="616" r:id="rId31"/>
    <p:sldId id="626" r:id="rId32"/>
    <p:sldId id="579" r:id="rId33"/>
    <p:sldId id="581" r:id="rId34"/>
    <p:sldId id="582" r:id="rId35"/>
    <p:sldId id="584" r:id="rId36"/>
    <p:sldId id="587" r:id="rId37"/>
    <p:sldId id="588" r:id="rId38"/>
    <p:sldId id="589" r:id="rId39"/>
    <p:sldId id="592" r:id="rId40"/>
    <p:sldId id="630" r:id="rId41"/>
    <p:sldId id="595" r:id="rId42"/>
    <p:sldId id="632" r:id="rId43"/>
    <p:sldId id="597" r:id="rId44"/>
    <p:sldId id="600" r:id="rId45"/>
    <p:sldId id="634" r:id="rId46"/>
    <p:sldId id="635" r:id="rId47"/>
    <p:sldId id="603" r:id="rId48"/>
    <p:sldId id="604" r:id="rId49"/>
    <p:sldId id="605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0" autoAdjust="0"/>
    <p:restoredTop sz="87849" autoAdjust="0"/>
  </p:normalViewPr>
  <p:slideViewPr>
    <p:cSldViewPr>
      <p:cViewPr>
        <p:scale>
          <a:sx n="66" d="100"/>
          <a:sy n="66" d="100"/>
        </p:scale>
        <p:origin x="7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4699F1-ECB9-4EF3-962C-75ACB43528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D8FA7-15B0-4368-A596-132E60983B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B265A2F-7AC4-4CBE-861E-BCD7FB415742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D532F56-73F5-43E2-9683-436CA7A40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17133E-EBBD-4610-861E-80087075C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7052-33A3-470E-AFAB-C64659AAB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ADB4-111B-4E01-846E-3DF8CC4EF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C79BAC-E458-48CA-A9D8-52EDEC54CA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1pPr>
            <a:lvl2pPr marL="735618" indent="-282696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2pPr>
            <a:lvl3pPr marL="1133825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3pPr>
            <a:lvl4pPr marL="1586747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4pPr>
            <a:lvl5pPr marL="2041189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5pPr>
            <a:lvl6pPr marL="2478913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6pPr>
            <a:lvl7pPr marL="2916636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7pPr>
            <a:lvl8pPr marL="3354359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8pPr>
            <a:lvl9pPr marL="3792082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ABBF6-98F3-42AD-9768-30C3065926AB}" type="slidenum">
              <a:rPr kumimoji="1" lang="ar-SA" altLang="ja-JP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4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1pPr>
            <a:lvl2pPr marL="735618" indent="-282696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2pPr>
            <a:lvl3pPr marL="1133825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3pPr>
            <a:lvl4pPr marL="1586747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4pPr>
            <a:lvl5pPr marL="2041189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5pPr>
            <a:lvl6pPr marL="2478913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6pPr>
            <a:lvl7pPr marL="2916636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7pPr>
            <a:lvl8pPr marL="3354359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8pPr>
            <a:lvl9pPr marL="3792082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ABBF6-98F3-42AD-9768-30C3065926AB}" type="slidenum">
              <a:rPr kumimoji="1" lang="ar-SA" altLang="ja-JP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ja-JP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8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9BAC-E458-48CA-A9D8-52EDEC54CA8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1pPr>
            <a:lvl2pPr marL="735618" indent="-282696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2pPr>
            <a:lvl3pPr marL="1133825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3pPr>
            <a:lvl4pPr marL="1586747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4pPr>
            <a:lvl5pPr marL="2041189" indent="-226461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5pPr>
            <a:lvl6pPr marL="2478913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6pPr>
            <a:lvl7pPr marL="2916636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7pPr>
            <a:lvl8pPr marL="3354359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8pPr>
            <a:lvl9pPr marL="3792082" indent="-226461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3ABBF6-98F3-42AD-9768-30C3065926AB}" type="slidenum">
              <a:rPr kumimoji="1" lang="ar-SA" altLang="ja-JP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ja-JP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My presentation about ….</a:t>
            </a:r>
          </a:p>
          <a:p>
            <a:pPr eaLnBrk="1" hangingPunct="1"/>
            <a:r>
              <a:rPr lang="en-US"/>
              <a:t>This presentation present a new modification for SOM learning algorithm that use Mahalanobis distance instead of Euclidean distance.</a:t>
            </a:r>
          </a:p>
        </p:txBody>
      </p:sp>
    </p:spTree>
    <p:extLst>
      <p:ext uri="{BB962C8B-B14F-4D97-AF65-F5344CB8AC3E}">
        <p14:creationId xmlns:p14="http://schemas.microsoft.com/office/powerpoint/2010/main" val="88359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9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9BAC-E458-48CA-A9D8-52EDEC54CA8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70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English the main parts of speech are noun, pronoun, adjective, determiner, verb, adverb, preposition, conjunction, and interjection.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9BAC-E458-48CA-A9D8-52EDEC54CA8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92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D25FDE2-ADBD-4DF9-B49B-02D53DD39EC8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965A2192-06AA-4DC2-9C38-B7A4AF7B606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6F71FBDD-B5AC-45D8-B83B-638E545C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64A36D61-692E-4257-8536-3ECD2167E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0402CD40-DCE6-498C-86AC-45A4D25EF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CD8237-88A7-4B54-8ECB-10FD290AC721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>
            <a:extLst>
              <a:ext uri="{FF2B5EF4-FFF2-40B4-BE49-F238E27FC236}">
                <a16:creationId xmlns:a16="http://schemas.microsoft.com/office/drawing/2014/main" id="{6C7554E6-437B-4ED9-AD77-904754ED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0325C5B-4E05-4BD8-9921-359D578AFB6B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9E94122A-E690-48D6-A1AB-F4505CB6B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5AE519-06ED-417B-BC0D-8E4CBAA728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>
            <a:extLst>
              <a:ext uri="{FF2B5EF4-FFF2-40B4-BE49-F238E27FC236}">
                <a16:creationId xmlns:a16="http://schemas.microsoft.com/office/drawing/2014/main" id="{9C31C1FA-9BDF-41E7-B753-B64C3DCE7D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37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3E64548-BFBA-4EEE-AAB6-8DB59F5F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623B2-38AA-42FF-B446-DF77529E5CF8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8897E9C0-E1F2-4C15-ADDC-7215CBF6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Copyright 1992-2014 </a:t>
            </a:r>
            <a:r>
              <a:rPr lang="en-US" dirty="0" smtClean="0"/>
              <a:t>b </a:t>
            </a:r>
            <a:r>
              <a:rPr lang="en-US" dirty="0"/>
              <a:t>Pearson Education, Inc. All Rights Reserved.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7D18CD95-943F-4784-86C8-8A7AC2E9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FA204-13E9-4A8E-8905-11188692A8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55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1BA80D7C-9138-46A5-9B64-106D615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44C36-3BB7-4A6F-9A9A-9B2A16B7B1AF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71146DA-C285-4660-80CA-CCB9095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DD82CB3-03C0-4743-BD5E-E5BE5C82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D41C7-1D01-45AF-9031-415134B41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88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3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5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4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3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0E19368-F5DD-46B2-9C3F-820634C1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B9544C5-9483-4918-A0DA-AA532E8BC93B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28B023-18AB-41C6-8447-8022A358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005000-99DD-49C7-B436-1C4AF550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BB6F6-A733-4962-B501-982107123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600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2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4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073FA-EB90-4B62-8CA6-77DE7C83D7C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6634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620"/>
            <a:ext cx="8350250" cy="8191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24589-E062-4A27-A027-BA3627A0463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3195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C46DE-22C0-407B-B2CF-1A13C803F040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9015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806450"/>
            <a:ext cx="4248150" cy="555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6450"/>
            <a:ext cx="4248150" cy="5556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BD10E-3CE7-4946-8078-87D47129396D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9302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F146-05BA-4749-BC6E-FBC1C34AE11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6363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79D4B-0281-46A7-B91B-3B870C30D353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1911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21D8-5F58-4343-A04C-B31E7B470771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12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>
            <a:extLst>
              <a:ext uri="{FF2B5EF4-FFF2-40B4-BE49-F238E27FC236}">
                <a16:creationId xmlns:a16="http://schemas.microsoft.com/office/drawing/2014/main" id="{D9D20258-1276-4C90-811A-2A1D296A3541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EAAABD35-43B2-49CD-A71A-6AFD9035CB20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E550609-C30E-4C9E-AE7D-B50D230F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A2B324F-7DD0-4E53-9909-8BBBD7E259A3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0443C0-1E29-4553-8E17-8CBB8268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2E521F-B8E9-4C80-A86A-5D62F916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1345C-B63E-4368-8275-624EB3E9F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575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97F5E-9858-415D-B437-B71D8FBC26E3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9284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CF6E-1A62-4F32-AA20-325BD91289AE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09482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6112E-6F9C-40CB-AD9B-E0F7F91E29AF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2879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95250"/>
            <a:ext cx="2162175" cy="6267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95250"/>
            <a:ext cx="6334125" cy="6267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8005B-ADAB-4FC5-8428-2539F74F7A36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340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95250"/>
            <a:ext cx="8223250" cy="577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7650" y="806450"/>
            <a:ext cx="4248150" cy="555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6450"/>
            <a:ext cx="4248150" cy="555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25D0-0B84-4BC7-8FA0-5A8BF76CF2A3}" type="slidenum">
              <a:rPr lang="ar-SA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3607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95400"/>
            <a:ext cx="6932613" cy="2114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A932D-9458-453E-9B13-28249827DA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1760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215" y="614407"/>
            <a:ext cx="848357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C0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ar-SA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350" kern="0" smtClean="0">
                <a:solidFill>
                  <a:prstClr val="black">
                    <a:tint val="75000"/>
                  </a:prstClr>
                </a:solidFill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8/29/2023</a:t>
            </a:fld>
            <a:endParaRPr lang="en-US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rgbClr val="B2B2B2"/>
                </a:solidFill>
                <a:latin typeface="Candara"/>
                <a:cs typeface="Candara"/>
              </a:defRPr>
            </a:lvl1pPr>
          </a:lstStyle>
          <a:p>
            <a:pPr marL="78581" defTabSz="685800" fontAlgn="auto">
              <a:lnSpc>
                <a:spcPts val="698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lang="ar-SA" kern="0" smtClean="0"/>
              <a:pPr marL="78581" defTabSz="685800" fontAlgn="auto">
                <a:lnSpc>
                  <a:spcPts val="698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ar-SA" kern="0" dirty="0"/>
          </a:p>
        </p:txBody>
      </p:sp>
    </p:spTree>
    <p:extLst>
      <p:ext uri="{BB962C8B-B14F-4D97-AF65-F5344CB8AC3E}">
        <p14:creationId xmlns:p14="http://schemas.microsoft.com/office/powerpoint/2010/main" val="36712523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487" y="2027427"/>
            <a:ext cx="4853463" cy="461665"/>
          </a:xfrm>
        </p:spPr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776" y="1982262"/>
            <a:ext cx="5833110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C0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ar-SA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350" kern="0" smtClean="0">
                <a:solidFill>
                  <a:prstClr val="black">
                    <a:tint val="75000"/>
                  </a:prstClr>
                </a:solidFill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8/29/2023</a:t>
            </a:fld>
            <a:endParaRPr lang="en-US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rgbClr val="B2B2B2"/>
                </a:solidFill>
                <a:latin typeface="Candara"/>
                <a:cs typeface="Candara"/>
              </a:defRPr>
            </a:lvl1pPr>
          </a:lstStyle>
          <a:p>
            <a:pPr marL="78581" defTabSz="685800" fontAlgn="auto">
              <a:lnSpc>
                <a:spcPts val="698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lang="ar-SA" kern="0" smtClean="0"/>
              <a:pPr marL="78581" defTabSz="685800" fontAlgn="auto">
                <a:lnSpc>
                  <a:spcPts val="698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ar-SA" kern="0" dirty="0"/>
          </a:p>
        </p:txBody>
      </p:sp>
    </p:spTree>
    <p:extLst>
      <p:ext uri="{BB962C8B-B14F-4D97-AF65-F5344CB8AC3E}">
        <p14:creationId xmlns:p14="http://schemas.microsoft.com/office/powerpoint/2010/main" val="28759397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487" y="2027427"/>
            <a:ext cx="4853463" cy="461665"/>
          </a:xfrm>
        </p:spPr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ar-SA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350" kern="0" smtClean="0">
                <a:solidFill>
                  <a:prstClr val="black">
                    <a:tint val="75000"/>
                  </a:prstClr>
                </a:solidFill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8/29/2023</a:t>
            </a:fld>
            <a:endParaRPr lang="en-US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rgbClr val="B2B2B2"/>
                </a:solidFill>
                <a:latin typeface="Candara"/>
                <a:cs typeface="Candara"/>
              </a:defRPr>
            </a:lvl1pPr>
          </a:lstStyle>
          <a:p>
            <a:pPr marL="78581" defTabSz="685800" fontAlgn="auto">
              <a:lnSpc>
                <a:spcPts val="698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lang="ar-SA" kern="0" smtClean="0"/>
              <a:pPr marL="78581" defTabSz="685800" fontAlgn="auto">
                <a:lnSpc>
                  <a:spcPts val="698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ar-SA" kern="0" dirty="0"/>
          </a:p>
        </p:txBody>
      </p:sp>
    </p:spTree>
    <p:extLst>
      <p:ext uri="{BB962C8B-B14F-4D97-AF65-F5344CB8AC3E}">
        <p14:creationId xmlns:p14="http://schemas.microsoft.com/office/powerpoint/2010/main" val="4208449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487" y="2027427"/>
            <a:ext cx="4853463" cy="461665"/>
          </a:xfrm>
        </p:spPr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ar-SA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350" kern="0" smtClean="0">
                <a:solidFill>
                  <a:prstClr val="black">
                    <a:tint val="75000"/>
                  </a:prstClr>
                </a:solidFill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8/29/2023</a:t>
            </a:fld>
            <a:endParaRPr lang="en-US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rgbClr val="B2B2B2"/>
                </a:solidFill>
                <a:latin typeface="Candara"/>
                <a:cs typeface="Candara"/>
              </a:defRPr>
            </a:lvl1pPr>
          </a:lstStyle>
          <a:p>
            <a:pPr marL="78581" defTabSz="685800" fontAlgn="auto">
              <a:lnSpc>
                <a:spcPts val="698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lang="ar-SA" kern="0" smtClean="0"/>
              <a:pPr marL="78581" defTabSz="685800" fontAlgn="auto">
                <a:lnSpc>
                  <a:spcPts val="698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ar-SA" kern="0" dirty="0"/>
          </a:p>
        </p:txBody>
      </p:sp>
    </p:spTree>
    <p:extLst>
      <p:ext uri="{BB962C8B-B14F-4D97-AF65-F5344CB8AC3E}">
        <p14:creationId xmlns:p14="http://schemas.microsoft.com/office/powerpoint/2010/main" val="406352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D2BB2-57EE-4BC5-B4A3-79B78E85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5513E44-648A-4E70-92B9-7DFC05BFFF14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7B79-9248-439F-8956-44249D50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4FD7-2763-454B-B458-B3858EEA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55D8A-A903-462E-A441-2290E5BC3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99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ar-SA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350" kern="0" smtClean="0">
                <a:solidFill>
                  <a:prstClr val="black">
                    <a:tint val="75000"/>
                  </a:prstClr>
                </a:solidFill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8/29/2023</a:t>
            </a:fld>
            <a:endParaRPr lang="en-US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rgbClr val="B2B2B2"/>
                </a:solidFill>
                <a:latin typeface="Candara"/>
                <a:cs typeface="Candara"/>
              </a:defRPr>
            </a:lvl1pPr>
          </a:lstStyle>
          <a:p>
            <a:pPr marL="78581" defTabSz="685800" fontAlgn="auto">
              <a:lnSpc>
                <a:spcPts val="698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lang="ar-SA" kern="0" smtClean="0"/>
              <a:pPr marL="78581" defTabSz="685800" fontAlgn="auto">
                <a:lnSpc>
                  <a:spcPts val="698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ar-SA" kern="0" dirty="0"/>
          </a:p>
        </p:txBody>
      </p:sp>
    </p:spTree>
    <p:extLst>
      <p:ext uri="{BB962C8B-B14F-4D97-AF65-F5344CB8AC3E}">
        <p14:creationId xmlns:p14="http://schemas.microsoft.com/office/powerpoint/2010/main" val="288200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3F6E9-398D-454F-8D19-19805602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01E4843-B0B6-4611-9415-067AD40D6BF3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D5E64-0AD1-45FA-9DE0-A203B947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DCD9A-B6AE-4FBE-83DA-6939BD2C14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38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D6138-F871-4C47-AC8B-BEEE56B0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38EE717-B75C-4E51-A322-3A8E1DB32937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1A1EF-8965-4D45-8AAD-71593884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34201-6FD2-4A37-A926-E536C03F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47BF3-DB78-4172-8A13-FB7BF58FD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3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AD6CF5A6-B96C-446E-81A8-FB1E6E22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40066-17C5-4C1C-837B-3144FA92F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28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58DB-84D6-4FB7-B1FB-7431BE8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6E6775F-41D3-4D6B-A084-EC58E058EBEC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9626-81BA-405F-9F24-170985BF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BAE21-D40C-430C-B8E0-C75C966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013B-B915-49E3-BF9A-76BAC133C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6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>
            <a:extLst>
              <a:ext uri="{FF2B5EF4-FFF2-40B4-BE49-F238E27FC236}">
                <a16:creationId xmlns:a16="http://schemas.microsoft.com/office/drawing/2014/main" id="{47EE4CB1-E421-4A7A-BF17-E768B6C0E6B0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24426E58-0209-4FD3-B370-EC4D6A698B37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4414BF0-D884-449D-8026-D6C4E9D569F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D6D6E-2608-4017-9481-006C9208386E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>
            <a:extLst>
              <a:ext uri="{FF2B5EF4-FFF2-40B4-BE49-F238E27FC236}">
                <a16:creationId xmlns:a16="http://schemas.microsoft.com/office/drawing/2014/main" id="{08E16FCA-A445-47C2-9687-97264D32853E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23">
            <a:extLst>
              <a:ext uri="{FF2B5EF4-FFF2-40B4-BE49-F238E27FC236}">
                <a16:creationId xmlns:a16="http://schemas.microsoft.com/office/drawing/2014/main" id="{6943D51B-F65D-4B9A-BC61-5ED80B01FF9A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E30BD4-0713-41F0-9F14-47FD649E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4E44951-9209-426F-A08B-2D02DE618D38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CABDBB9-6645-4965-8014-EECEAD3F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170C99D-8F00-4B65-9B8E-4A0100DD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208BA-57FA-45A3-85E9-51C11D5B4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49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D900DCC5-190A-439C-B4B0-C8CB5FABD64D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97C957EB-5BE5-474A-A83C-5D5B7DA3675A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381C3EC-397E-4337-AE01-6F5C24FA69CC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A92946-828D-4040-A7B3-9E9DF504743B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99F59E1-02E3-431E-8C9F-79D1096A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A4512E88-2E26-4CFE-8AAB-8CF1E9EEBF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3F951EE-2BA8-458F-AD82-66ADAC88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C212B47-5913-4F56-9143-23F984DF7BFE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4D550B4-EB4D-4773-A881-C12148A20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947CF49-CB39-4996-B231-A7C852AD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DC1A3759-424A-40EC-8E99-23D6478673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42" r:id="rId7"/>
    <p:sldLayoutId id="2147483752" r:id="rId8"/>
    <p:sldLayoutId id="2147483753" r:id="rId9"/>
    <p:sldLayoutId id="2147483743" r:id="rId10"/>
    <p:sldLayoutId id="214748374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4A5D2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defRPr/>
            </a:pPr>
            <a:endParaRPr kumimoji="0" lang="en-US" sz="2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1620"/>
            <a:ext cx="8350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990600"/>
            <a:ext cx="86487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77000"/>
            <a:ext cx="609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9D9D7DC-64E0-4CB6-A746-DD461219138C}" type="slidenum">
              <a:rPr lang="ar-SA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6400800"/>
            <a:ext cx="838004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CCIS,</a:t>
            </a:r>
            <a:r>
              <a:rPr kumimoji="1" lang="en-US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Majmaah University</a:t>
            </a:r>
            <a:r>
              <a:rPr lang="en-US" altLang="en-US" sz="1200" dirty="0">
                <a:solidFill>
                  <a:schemeClr val="tx1"/>
                </a:solidFill>
              </a:rPr>
              <a:t>					</a:t>
            </a:r>
            <a:r>
              <a:rPr lang="en-US" altLang="en-US" sz="1200" dirty="0" smtClean="0">
                <a:solidFill>
                  <a:schemeClr val="tx1"/>
                </a:solidFill>
              </a:rPr>
              <a:t>	</a:t>
            </a:r>
            <a:r>
              <a:rPr lang="en-US" altLang="en-US" sz="1200" baseline="0" dirty="0" smtClean="0">
                <a:solidFill>
                  <a:schemeClr val="tx1"/>
                </a:solidFill>
              </a:rPr>
              <a:t>CS </a:t>
            </a:r>
            <a:r>
              <a:rPr lang="en-US" altLang="en-US" sz="1200" baseline="0" dirty="0" smtClean="0">
                <a:solidFill>
                  <a:schemeClr val="tx1"/>
                </a:solidFill>
              </a:rPr>
              <a:t>463: </a:t>
            </a:r>
            <a:r>
              <a:rPr lang="en-US" altLang="en-US" sz="1200" baseline="0" dirty="0" smtClean="0">
                <a:solidFill>
                  <a:schemeClr val="tx1"/>
                </a:solidFill>
              </a:rPr>
              <a:t>NLP</a:t>
            </a:r>
            <a:endParaRPr kumimoji="1" lang="en-US" altLang="en-US" sz="12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50" charset="-128"/>
              <a:cs typeface="+mn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381000" cy="914400"/>
          </a:xfrm>
          <a:prstGeom prst="rect">
            <a:avLst/>
          </a:prstGeom>
          <a:solidFill>
            <a:srgbClr val="D4B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defRPr/>
            </a:pPr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195052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0029"/>
        </a:buClr>
        <a:buFont typeface="Wingdings" panose="05000000000000000000" pitchFamily="2" charset="2"/>
        <a:buChar char="§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­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▫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▪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4901" y="457200"/>
            <a:ext cx="277749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19" y="0"/>
                </a:moveTo>
                <a:lnTo>
                  <a:pt x="0" y="0"/>
                </a:lnTo>
                <a:lnTo>
                  <a:pt x="0" y="94997"/>
                </a:lnTo>
                <a:lnTo>
                  <a:pt x="3703319" y="94997"/>
                </a:lnTo>
                <a:lnTo>
                  <a:pt x="370331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6031610" y="453642"/>
            <a:ext cx="277749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19" y="0"/>
                </a:moveTo>
                <a:lnTo>
                  <a:pt x="0" y="0"/>
                </a:lnTo>
                <a:lnTo>
                  <a:pt x="0" y="98554"/>
                </a:lnTo>
                <a:lnTo>
                  <a:pt x="3703319" y="98554"/>
                </a:lnTo>
                <a:lnTo>
                  <a:pt x="370331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3181373" y="457200"/>
            <a:ext cx="277749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8" y="0"/>
                </a:moveTo>
                <a:lnTo>
                  <a:pt x="0" y="0"/>
                </a:lnTo>
                <a:lnTo>
                  <a:pt x="0" y="91439"/>
                </a:lnTo>
                <a:lnTo>
                  <a:pt x="3703318" y="91439"/>
                </a:lnTo>
                <a:lnTo>
                  <a:pt x="3703318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487" y="2027427"/>
            <a:ext cx="485346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776" y="1982262"/>
            <a:ext cx="583311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0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07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ar-SA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07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350" kern="0" smtClean="0">
                <a:solidFill>
                  <a:prstClr val="black">
                    <a:tint val="75000"/>
                  </a:prstClr>
                </a:solidFill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8/29/2023</a:t>
            </a:fld>
            <a:endParaRPr lang="en-US" sz="1350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4752" y="6076677"/>
            <a:ext cx="16263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" b="0" i="0">
                <a:solidFill>
                  <a:srgbClr val="B2B2B2"/>
                </a:solidFill>
                <a:latin typeface="Candara"/>
                <a:cs typeface="Candara"/>
              </a:defRPr>
            </a:lvl1pPr>
          </a:lstStyle>
          <a:p>
            <a:pPr marL="78581" defTabSz="685800" fontAlgn="auto">
              <a:lnSpc>
                <a:spcPts val="698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lang="ar-SA" kern="0" smtClean="0"/>
              <a:pPr marL="78581" defTabSz="685800" fontAlgn="auto">
                <a:lnSpc>
                  <a:spcPts val="698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ar-SA" kern="0" dirty="0"/>
          </a:p>
        </p:txBody>
      </p:sp>
    </p:spTree>
    <p:extLst>
      <p:ext uri="{BB962C8B-B14F-4D97-AF65-F5344CB8AC3E}">
        <p14:creationId xmlns:p14="http://schemas.microsoft.com/office/powerpoint/2010/main" val="330900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omer.com/en/" TargetMode="External"/><Relationship Id="rId2" Type="http://schemas.openxmlformats.org/officeDocument/2006/relationships/hyperlink" Target="https://www.summarizebo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hatbots-explained" TargetMode="External"/><Relationship Id="rId2" Type="http://schemas.openxmlformats.org/officeDocument/2006/relationships/hyperlink" Target="https://www.ibm.com/products/watson-assista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nltk.org/boo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3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7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an_Turing" TargetMode="External"/><Relationship Id="rId2" Type="http://schemas.openxmlformats.org/officeDocument/2006/relationships/hyperlink" Target="https://www.ibm.com/cloud/learn/what-is-artificial-intellig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Turing_te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838200"/>
            <a:ext cx="8229600" cy="23762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CS </a:t>
            </a:r>
            <a:r>
              <a:rPr lang="en-US" sz="4800" b="1" dirty="0" smtClean="0"/>
              <a:t>463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>Natural Language Processing</a:t>
            </a:r>
            <a:endParaRPr lang="en-US" sz="48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037100"/>
            <a:ext cx="8382000" cy="960263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US" sz="2400" dirty="0">
                <a:solidFill>
                  <a:srgbClr val="002060"/>
                </a:solidFill>
              </a:rPr>
              <a:t>Dr. Saleh Haridy </a:t>
            </a:r>
          </a:p>
          <a:p>
            <a:pPr algn="ctr" eaLnBrk="1" hangingPunct="1"/>
            <a:endParaRPr lang="en-US" sz="900" dirty="0"/>
          </a:p>
          <a:p>
            <a:pPr algn="ctr" eaLnBrk="1" hangingPunct="1"/>
            <a:r>
              <a:rPr lang="en-US" sz="1800" dirty="0" smtClean="0"/>
              <a:t>2023-2024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60" y="586517"/>
            <a:ext cx="8475345" cy="894476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15265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69545">
              <a:spcBef>
                <a:spcPts val="1695"/>
              </a:spcBef>
            </a:pPr>
            <a:r>
              <a:rPr lang="en-US" sz="4400" spc="-53" dirty="0">
                <a:latin typeface="Verdana"/>
                <a:cs typeface="Verdana"/>
              </a:rPr>
              <a:t>Applications</a:t>
            </a:r>
            <a:endParaRPr spc="-8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752600"/>
            <a:ext cx="8183005" cy="4264468"/>
          </a:xfrm>
          <a:prstGeom prst="rect">
            <a:avLst/>
          </a:prstGeom>
        </p:spPr>
        <p:txBody>
          <a:bodyPr vert="horz" wrap="square" lIns="0" tIns="88106" rIns="0" bIns="0" rtlCol="0">
            <a:spAutoFit/>
          </a:bodyPr>
          <a:lstStyle/>
          <a:p>
            <a:pPr marL="238601" indent="-229076">
              <a:spcBef>
                <a:spcPts val="484"/>
              </a:spcBef>
              <a:buClr>
                <a:srgbClr val="B2B2B2"/>
              </a:buClr>
              <a:buSzPct val="90909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2300" b="1" dirty="0" smtClean="0">
                <a:solidFill>
                  <a:srgbClr val="FF0000"/>
                </a:solidFill>
                <a:latin typeface="Tahoma"/>
                <a:cs typeface="Tahoma"/>
              </a:rPr>
              <a:t>Machine</a:t>
            </a:r>
            <a:r>
              <a:rPr sz="2300" b="1" spc="98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b="1" spc="-8" dirty="0" smtClean="0">
                <a:solidFill>
                  <a:srgbClr val="FF0000"/>
                </a:solidFill>
                <a:latin typeface="Tahoma"/>
                <a:cs typeface="Tahoma"/>
              </a:rPr>
              <a:t>Translation</a:t>
            </a:r>
            <a:r>
              <a:rPr lang="en-US" sz="2300" b="1" spc="-8" dirty="0" smtClean="0">
                <a:solidFill>
                  <a:srgbClr val="FF0000"/>
                </a:solidFill>
                <a:latin typeface="Tahoma"/>
                <a:cs typeface="Tahoma"/>
              </a:rPr>
              <a:t>  </a:t>
            </a:r>
            <a:r>
              <a:rPr lang="en-US" sz="2300" spc="-8" dirty="0" smtClean="0">
                <a:latin typeface="Tahoma"/>
                <a:cs typeface="Tahoma"/>
              </a:rPr>
              <a:t>(Google translate,..)</a:t>
            </a:r>
            <a:endParaRPr sz="2300" dirty="0">
              <a:latin typeface="Tahoma"/>
              <a:cs typeface="Tahoma"/>
            </a:endParaRPr>
          </a:p>
          <a:p>
            <a:pPr marL="238601" indent="-229076">
              <a:spcBef>
                <a:spcPts val="413"/>
              </a:spcBef>
              <a:buClr>
                <a:srgbClr val="B2B2B2"/>
              </a:buClr>
              <a:buSzPct val="90909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2300" b="1" dirty="0" smtClean="0">
                <a:solidFill>
                  <a:srgbClr val="FF0000"/>
                </a:solidFill>
                <a:latin typeface="Tahoma"/>
                <a:cs typeface="Tahoma"/>
              </a:rPr>
              <a:t>Question</a:t>
            </a:r>
            <a:r>
              <a:rPr sz="2300" b="1" spc="41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b="1" spc="-8" dirty="0" smtClean="0">
                <a:solidFill>
                  <a:srgbClr val="FF0000"/>
                </a:solidFill>
                <a:latin typeface="Tahoma"/>
                <a:cs typeface="Tahoma"/>
              </a:rPr>
              <a:t>Answering</a:t>
            </a:r>
            <a:r>
              <a:rPr lang="en-US" sz="2300" b="1" spc="-8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300" spc="-8" dirty="0" smtClean="0">
                <a:latin typeface="Tahoma"/>
                <a:cs typeface="Tahoma"/>
              </a:rPr>
              <a:t>(Information retrieval + NLP): IBM Watson </a:t>
            </a:r>
            <a:endParaRPr sz="2300" dirty="0">
              <a:latin typeface="Tahoma"/>
              <a:cs typeface="Tahoma"/>
            </a:endParaRPr>
          </a:p>
          <a:p>
            <a:pPr marL="238601" indent="-229076">
              <a:spcBef>
                <a:spcPts val="413"/>
              </a:spcBef>
              <a:buClr>
                <a:srgbClr val="B2B2B2"/>
              </a:buClr>
              <a:buSzPct val="90909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2300" b="1" dirty="0">
                <a:solidFill>
                  <a:srgbClr val="FF0000"/>
                </a:solidFill>
                <a:latin typeface="Tahoma"/>
                <a:cs typeface="Tahoma"/>
              </a:rPr>
              <a:t>Dialogue</a:t>
            </a:r>
            <a:r>
              <a:rPr sz="2300" b="1" spc="-13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b="1" spc="-8" dirty="0" smtClean="0">
                <a:solidFill>
                  <a:srgbClr val="FF0000"/>
                </a:solidFill>
                <a:latin typeface="Tahoma"/>
                <a:cs typeface="Tahoma"/>
              </a:rPr>
              <a:t>Systems</a:t>
            </a:r>
            <a:r>
              <a:rPr lang="en-US" sz="2300" b="1" spc="-8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300" spc="-8" dirty="0" smtClean="0">
                <a:latin typeface="Tahoma"/>
                <a:cs typeface="Tahoma"/>
              </a:rPr>
              <a:t>(digital assistant)/</a:t>
            </a:r>
            <a:r>
              <a:rPr lang="en-US" sz="2300" spc="-8" dirty="0" err="1" smtClean="0">
                <a:latin typeface="Tahoma"/>
                <a:cs typeface="Tahoma"/>
              </a:rPr>
              <a:t>Chatbots</a:t>
            </a:r>
            <a:r>
              <a:rPr lang="en-US" sz="2300" spc="-8" dirty="0" smtClean="0">
                <a:latin typeface="Tahoma"/>
                <a:cs typeface="Tahoma"/>
              </a:rPr>
              <a:t> (casual conversation): Siri, Cortana, Alexa, Google </a:t>
            </a:r>
            <a:r>
              <a:rPr lang="en-US" sz="2300" spc="-8" dirty="0" err="1" smtClean="0">
                <a:latin typeface="Tahoma"/>
                <a:cs typeface="Tahoma"/>
              </a:rPr>
              <a:t>Assistant,chatGPT</a:t>
            </a:r>
            <a:r>
              <a:rPr lang="en-US" sz="2300" spc="-8" dirty="0" smtClean="0">
                <a:latin typeface="Tahoma"/>
                <a:cs typeface="Tahoma"/>
              </a:rPr>
              <a:t>,…</a:t>
            </a:r>
          </a:p>
          <a:p>
            <a:pPr marL="238601" indent="-229076">
              <a:spcBef>
                <a:spcPts val="506"/>
              </a:spcBef>
              <a:buClr>
                <a:srgbClr val="B2B2B2"/>
              </a:buClr>
              <a:buSzPct val="90909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lang="en-US" sz="2300" b="1" spc="-8" dirty="0" smtClean="0">
                <a:solidFill>
                  <a:srgbClr val="FF0000"/>
                </a:solidFill>
                <a:latin typeface="Tahoma"/>
                <a:cs typeface="Tahoma"/>
              </a:rPr>
              <a:t>Text Summarization </a:t>
            </a:r>
            <a:r>
              <a:rPr lang="en-US" sz="2300" spc="-8" dirty="0" smtClean="0">
                <a:latin typeface="Tahoma"/>
                <a:cs typeface="Tahoma"/>
              </a:rPr>
              <a:t>(</a:t>
            </a:r>
            <a:r>
              <a:rPr lang="en-US" sz="2300" dirty="0" err="1"/>
              <a:t>QuillBot</a:t>
            </a:r>
            <a:r>
              <a:rPr lang="en-US" sz="2300" dirty="0"/>
              <a:t> </a:t>
            </a:r>
            <a:r>
              <a:rPr lang="en-US" sz="2300" dirty="0" smtClean="0"/>
              <a:t>,</a:t>
            </a:r>
            <a:r>
              <a:rPr lang="en-US" sz="2300" b="1" dirty="0">
                <a:hlinkClick r:id="rId2"/>
              </a:rPr>
              <a:t> </a:t>
            </a:r>
            <a:r>
              <a:rPr lang="en-US" sz="2300" b="1" dirty="0" err="1" smtClean="0">
                <a:hlinkClick r:id="rId2"/>
              </a:rPr>
              <a:t>SummarizeBot</a:t>
            </a:r>
            <a:r>
              <a:rPr lang="en-US" sz="2300" b="1" dirty="0" smtClean="0"/>
              <a:t>, </a:t>
            </a:r>
            <a:r>
              <a:rPr lang="en-US" sz="2300" b="1" dirty="0" err="1" smtClean="0">
                <a:hlinkClick r:id="rId3"/>
              </a:rPr>
              <a:t>Resoomer</a:t>
            </a:r>
            <a:r>
              <a:rPr lang="en-US" sz="2300" b="1" dirty="0" smtClean="0"/>
              <a:t>, </a:t>
            </a:r>
            <a:endParaRPr lang="en-US" sz="2300" dirty="0">
              <a:latin typeface="Tahoma"/>
              <a:cs typeface="Tahoma"/>
            </a:endParaRPr>
          </a:p>
          <a:p>
            <a:pPr marL="238601" indent="-229076">
              <a:spcBef>
                <a:spcPts val="506"/>
              </a:spcBef>
              <a:buClr>
                <a:srgbClr val="B2B2B2"/>
              </a:buClr>
              <a:buSzPct val="90909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2300" b="1" dirty="0" smtClean="0">
                <a:solidFill>
                  <a:srgbClr val="FF0000"/>
                </a:solidFill>
                <a:latin typeface="Tahoma"/>
                <a:cs typeface="Tahoma"/>
              </a:rPr>
              <a:t>Sentiment</a:t>
            </a:r>
            <a:r>
              <a:rPr sz="2300" b="1" spc="34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b="1" spc="-8" dirty="0" smtClean="0">
                <a:solidFill>
                  <a:srgbClr val="FF0000"/>
                </a:solidFill>
                <a:latin typeface="Tahoma"/>
                <a:cs typeface="Tahoma"/>
              </a:rPr>
              <a:t>Analysis</a:t>
            </a:r>
            <a:r>
              <a:rPr lang="en-US" sz="2300" b="1" spc="-8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300" spc="-8" dirty="0" smtClean="0">
                <a:latin typeface="Tahoma"/>
                <a:cs typeface="Tahoma"/>
              </a:rPr>
              <a:t>(</a:t>
            </a:r>
            <a:r>
              <a:rPr lang="en-US" sz="2300" dirty="0" err="1" smtClean="0"/>
              <a:t>MonkeyLearn</a:t>
            </a:r>
            <a:r>
              <a:rPr lang="en-US" sz="2300" dirty="0" smtClean="0"/>
              <a:t>, </a:t>
            </a:r>
            <a:r>
              <a:rPr lang="en-US" sz="2300" dirty="0" err="1" smtClean="0"/>
              <a:t>Lexalytics</a:t>
            </a:r>
            <a:r>
              <a:rPr lang="en-US" sz="2300" dirty="0" smtClean="0"/>
              <a:t>, </a:t>
            </a:r>
            <a:r>
              <a:rPr lang="en-US" sz="2300" dirty="0" err="1" smtClean="0"/>
              <a:t>Brandwatch</a:t>
            </a:r>
            <a:r>
              <a:rPr lang="en-US" sz="2300" dirty="0" smtClean="0"/>
              <a:t>,…)</a:t>
            </a:r>
            <a:endParaRPr sz="2300" dirty="0">
              <a:latin typeface="Tahoma"/>
              <a:cs typeface="Tahoma"/>
            </a:endParaRPr>
          </a:p>
          <a:p>
            <a:pPr marL="238601" indent="-229076">
              <a:spcBef>
                <a:spcPts val="413"/>
              </a:spcBef>
              <a:buClr>
                <a:srgbClr val="B2B2B2"/>
              </a:buClr>
              <a:buSzPct val="90909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2300" spc="-19" dirty="0">
                <a:latin typeface="Tahoma"/>
                <a:cs typeface="Tahoma"/>
              </a:rPr>
              <a:t>...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2136" y="5391151"/>
            <a:ext cx="105251" cy="113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9" dirty="0">
                <a:solidFill>
                  <a:srgbClr val="B2B2B2"/>
                </a:solidFill>
                <a:latin typeface="Candara"/>
                <a:cs typeface="Candara"/>
              </a:rPr>
              <a:t>20</a:t>
            </a:r>
            <a:endParaRPr sz="675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802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Google Translate </a:t>
            </a:r>
            <a:r>
              <a:rPr lang="en-US" sz="2400" dirty="0"/>
              <a:t>is an example of widely available NLP technology at work.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Machine </a:t>
            </a:r>
            <a:r>
              <a:rPr lang="en-US" sz="2400" dirty="0">
                <a:solidFill>
                  <a:srgbClr val="FF0000"/>
                </a:solidFill>
              </a:rPr>
              <a:t>translation </a:t>
            </a:r>
            <a:r>
              <a:rPr lang="en-US" sz="2400" dirty="0"/>
              <a:t>involves more than replacing words in one language with words of another. </a:t>
            </a:r>
            <a:endParaRPr lang="en-US" sz="2400" dirty="0" smtClean="0"/>
          </a:p>
          <a:p>
            <a:r>
              <a:rPr lang="en-US" sz="2400" dirty="0"/>
              <a:t> Effective translation has to capture accurately the meaning and tone of the input language and translate it to text with the same meaning and desired impact in the output language.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great way to test any machine translation tool is to translate text to one language and then back to the original. </a:t>
            </a:r>
            <a:endParaRPr lang="ar-S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Machine translation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921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81138"/>
            <a:ext cx="8229600" cy="4919662"/>
          </a:xfrm>
        </p:spPr>
        <p:txBody>
          <a:bodyPr/>
          <a:lstStyle/>
          <a:p>
            <a:r>
              <a:rPr lang="en-US" sz="2100" dirty="0" smtClean="0">
                <a:hlinkClick r:id="rId2" tooltip="Follow link"/>
              </a:rPr>
              <a:t>Virtual </a:t>
            </a:r>
            <a:r>
              <a:rPr lang="en-US" sz="2100" dirty="0">
                <a:hlinkClick r:id="rId2" tooltip="Follow link"/>
              </a:rPr>
              <a:t>agents</a:t>
            </a:r>
            <a:r>
              <a:rPr lang="en-US" sz="2100" dirty="0"/>
              <a:t> such as Apple's Siri, Google Assistant, </a:t>
            </a:r>
            <a:r>
              <a:rPr lang="en-US" sz="2100" dirty="0" err="1" smtClean="0"/>
              <a:t>Samsong</a:t>
            </a:r>
            <a:r>
              <a:rPr lang="en-US" sz="2100" dirty="0" smtClean="0"/>
              <a:t> Bixby, and </a:t>
            </a:r>
            <a:r>
              <a:rPr lang="en-US" sz="2100" dirty="0"/>
              <a:t>Amazon's Alexa use speech recognition to recognize patterns in voice commands and natural language generation to respond with appropriate action or helpful comments. </a:t>
            </a:r>
            <a:endParaRPr lang="en-US" sz="2100" dirty="0" smtClean="0"/>
          </a:p>
          <a:p>
            <a:r>
              <a:rPr lang="en-US" sz="2100" dirty="0" err="1" smtClean="0">
                <a:hlinkClick r:id="rId3" tooltip="Follow link"/>
              </a:rPr>
              <a:t>Chatbots</a:t>
            </a:r>
            <a:r>
              <a:rPr lang="en-US" sz="2100" dirty="0"/>
              <a:t> </a:t>
            </a:r>
            <a:r>
              <a:rPr lang="en-US" sz="2100" dirty="0" smtClean="0"/>
              <a:t>can </a:t>
            </a:r>
            <a:r>
              <a:rPr lang="en-US" sz="2100" dirty="0"/>
              <a:t>answer various questions asked during an interactive conversation. </a:t>
            </a:r>
            <a:endParaRPr lang="en-US" sz="2100" dirty="0" smtClean="0"/>
          </a:p>
          <a:p>
            <a:r>
              <a:rPr lang="en-US" sz="2100" dirty="0" smtClean="0"/>
              <a:t>Interactive conversation means </a:t>
            </a:r>
            <a:r>
              <a:rPr lang="en-US" sz="2100" dirty="0"/>
              <a:t>the system keeps a track of questions asked earlier and can engage in longer conversations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 </a:t>
            </a:r>
            <a:r>
              <a:rPr lang="en-US" sz="2100" dirty="0"/>
              <a:t>They have a sought of </a:t>
            </a:r>
            <a:r>
              <a:rPr lang="en-US" sz="2100" i="1" dirty="0"/>
              <a:t>memory</a:t>
            </a:r>
            <a:r>
              <a:rPr lang="en-US" sz="2100" dirty="0"/>
              <a:t> which helps answer in a more friendlier manner. Also, they retrieve information such as weather, stock prices from various sources. Hence, their ability is far beyond Q&amp;A systems in this sense.</a:t>
            </a:r>
            <a:endParaRPr lang="ar-SA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agents and </a:t>
            </a:r>
            <a:r>
              <a:rPr lang="en-US" dirty="0" err="1"/>
              <a:t>chatbots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3008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purpose </a:t>
            </a:r>
            <a:r>
              <a:rPr lang="en-US" sz="2400" dirty="0" smtClean="0"/>
              <a:t>of QA is </a:t>
            </a:r>
            <a:r>
              <a:rPr lang="en-US" sz="2400" dirty="0"/>
              <a:t>to locate the text for any new question that has been </a:t>
            </a:r>
            <a:r>
              <a:rPr lang="en-US" sz="2400" dirty="0" smtClean="0"/>
              <a:t>addressed. </a:t>
            </a:r>
          </a:p>
          <a:p>
            <a:r>
              <a:rPr lang="en-US" sz="2400" dirty="0" smtClean="0"/>
              <a:t>It is programmed </a:t>
            </a:r>
            <a:r>
              <a:rPr lang="en-US" sz="2400" dirty="0"/>
              <a:t>to answer questions only from a </a:t>
            </a:r>
            <a:r>
              <a:rPr lang="en-US" sz="2400" dirty="0">
                <a:solidFill>
                  <a:srgbClr val="FF0000"/>
                </a:solidFill>
              </a:rPr>
              <a:t>particular source of information </a:t>
            </a:r>
            <a:r>
              <a:rPr lang="en-US" sz="2400" dirty="0"/>
              <a:t>of sometimes questions belonging to a common topic.</a:t>
            </a:r>
          </a:p>
          <a:p>
            <a:r>
              <a:rPr lang="en-US" sz="2400" dirty="0"/>
              <a:t>They could be thought of a </a:t>
            </a:r>
            <a:r>
              <a:rPr lang="en-US" sz="2400" dirty="0">
                <a:solidFill>
                  <a:srgbClr val="FF0000"/>
                </a:solidFill>
              </a:rPr>
              <a:t>search engine </a:t>
            </a:r>
            <a:r>
              <a:rPr lang="en-US" sz="2400" dirty="0"/>
              <a:t>which </a:t>
            </a:r>
            <a:r>
              <a:rPr lang="en-US" sz="2400" dirty="0">
                <a:solidFill>
                  <a:srgbClr val="FF0000"/>
                </a:solidFill>
              </a:rPr>
              <a:t>only works for a specific topic</a:t>
            </a:r>
            <a:r>
              <a:rPr lang="en-US" sz="2400" dirty="0" smtClean="0"/>
              <a:t>.</a:t>
            </a:r>
            <a:endParaRPr lang="ar-S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ahoma"/>
                <a:cs typeface="Tahoma"/>
              </a:rPr>
              <a:t>Question</a:t>
            </a:r>
            <a:r>
              <a:rPr lang="en-US" sz="4400" spc="41" dirty="0">
                <a:latin typeface="Tahoma"/>
                <a:cs typeface="Tahoma"/>
              </a:rPr>
              <a:t> </a:t>
            </a:r>
            <a:r>
              <a:rPr lang="en-US" sz="4400" spc="-8" dirty="0" smtClean="0">
                <a:latin typeface="Tahoma"/>
                <a:cs typeface="Tahoma"/>
              </a:rPr>
              <a:t>Answering (QA)</a:t>
            </a:r>
            <a:endParaRPr lang="ar-SA" dirty="0"/>
          </a:p>
        </p:txBody>
      </p:sp>
      <p:pic>
        <p:nvPicPr>
          <p:cNvPr id="11268" name="Picture 4" descr="Question Answering | Papers With Co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1"/>
          <a:stretch/>
        </p:blipFill>
        <p:spPr bwMode="auto">
          <a:xfrm>
            <a:off x="4811882" y="4156953"/>
            <a:ext cx="3262076" cy="15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uestion Answering | Papers With Co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8" b="45891"/>
          <a:stretch/>
        </p:blipFill>
        <p:spPr bwMode="auto">
          <a:xfrm>
            <a:off x="1137462" y="4156953"/>
            <a:ext cx="307130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8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4776"/>
            <a:ext cx="8686800" cy="4525962"/>
          </a:xfrm>
        </p:spPr>
        <p:txBody>
          <a:bodyPr/>
          <a:lstStyle/>
          <a:p>
            <a:r>
              <a:rPr lang="en-US" sz="2400" b="1" dirty="0"/>
              <a:t> </a:t>
            </a:r>
            <a:r>
              <a:rPr lang="en-US" sz="2400" dirty="0"/>
              <a:t>NLP </a:t>
            </a:r>
            <a:r>
              <a:rPr lang="en-US" sz="2400" dirty="0" smtClean="0"/>
              <a:t>is an </a:t>
            </a:r>
            <a:r>
              <a:rPr lang="en-US" sz="2400" dirty="0"/>
              <a:t>essential business tool for uncovering hidden data insights from </a:t>
            </a:r>
            <a:r>
              <a:rPr lang="en-US" sz="2400" dirty="0">
                <a:solidFill>
                  <a:srgbClr val="FF0000"/>
                </a:solidFill>
              </a:rPr>
              <a:t>social media </a:t>
            </a:r>
            <a:r>
              <a:rPr lang="en-US" sz="2400" dirty="0" smtClean="0"/>
              <a:t>channels.</a:t>
            </a:r>
          </a:p>
          <a:p>
            <a:r>
              <a:rPr lang="en-US" sz="2400" dirty="0" smtClean="0"/>
              <a:t>Sentiment </a:t>
            </a:r>
            <a:r>
              <a:rPr lang="en-US" sz="2400" dirty="0"/>
              <a:t>analysis can analyze language used in social media </a:t>
            </a:r>
            <a:r>
              <a:rPr lang="en-US" sz="2400" dirty="0">
                <a:solidFill>
                  <a:srgbClr val="FF0000"/>
                </a:solidFill>
              </a:rPr>
              <a:t>posts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responses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reviews</a:t>
            </a:r>
            <a:r>
              <a:rPr lang="en-US" sz="2400" dirty="0"/>
              <a:t>, and more to extract </a:t>
            </a:r>
            <a:r>
              <a:rPr lang="en-US" sz="2400" dirty="0">
                <a:solidFill>
                  <a:srgbClr val="FF0000"/>
                </a:solidFill>
              </a:rPr>
              <a:t>attitudes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emotions</a:t>
            </a:r>
            <a:r>
              <a:rPr lang="en-US" sz="2400" dirty="0"/>
              <a:t> in response to </a:t>
            </a:r>
            <a:r>
              <a:rPr lang="en-US" sz="2400" dirty="0">
                <a:solidFill>
                  <a:srgbClr val="FF0000"/>
                </a:solidFill>
              </a:rPr>
              <a:t>products</a:t>
            </a:r>
            <a:r>
              <a:rPr lang="en-US" sz="2400" dirty="0"/>
              <a:t>, promotions, and </a:t>
            </a:r>
            <a:r>
              <a:rPr lang="en-US" sz="2400" dirty="0">
                <a:solidFill>
                  <a:srgbClr val="FF0000"/>
                </a:solidFill>
              </a:rPr>
              <a:t>events–information</a:t>
            </a:r>
            <a:r>
              <a:rPr lang="en-US" sz="2400" dirty="0"/>
              <a:t> companies can use in </a:t>
            </a:r>
            <a:r>
              <a:rPr lang="en-US" sz="2400" dirty="0">
                <a:solidFill>
                  <a:srgbClr val="FF0000"/>
                </a:solidFill>
              </a:rPr>
              <a:t>product</a:t>
            </a:r>
            <a:r>
              <a:rPr lang="en-US" sz="2400" dirty="0"/>
              <a:t> designs, </a:t>
            </a:r>
            <a:r>
              <a:rPr lang="en-US" sz="2400" dirty="0">
                <a:solidFill>
                  <a:srgbClr val="FF0000"/>
                </a:solidFill>
              </a:rPr>
              <a:t>advertising</a:t>
            </a:r>
            <a:r>
              <a:rPr lang="en-US" sz="2400" dirty="0"/>
              <a:t> campaigns, and more.</a:t>
            </a:r>
          </a:p>
          <a:p>
            <a:endParaRPr lang="ar-S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 analysis</a:t>
            </a:r>
            <a:endParaRPr lang="ar-SA" dirty="0"/>
          </a:p>
        </p:txBody>
      </p:sp>
      <p:pic>
        <p:nvPicPr>
          <p:cNvPr id="10242" name="Picture 2" descr="Sentiment Analysis &amp; Machine Learning Techniques - Data Analytics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9" t="34765" r="9744" b="17028"/>
          <a:stretch/>
        </p:blipFill>
        <p:spPr bwMode="auto">
          <a:xfrm>
            <a:off x="2266139" y="4419600"/>
            <a:ext cx="506892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49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83481"/>
            <a:ext cx="8229600" cy="4525962"/>
          </a:xfrm>
        </p:spPr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summarization uses NLP techniques to </a:t>
            </a:r>
            <a:r>
              <a:rPr lang="en-US" dirty="0">
                <a:solidFill>
                  <a:srgbClr val="FF0000"/>
                </a:solidFill>
              </a:rPr>
              <a:t>digest huge volumes </a:t>
            </a:r>
            <a:r>
              <a:rPr lang="en-US" dirty="0"/>
              <a:t>of digital text and create summaries and synopses for indexes, research databases, or busy readers who don't have time to read full text. 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1992-2014 by Pearson Education, Inc. All Rights Reserved.</a:t>
            </a:r>
            <a:endParaRPr lang="en-US"/>
          </a:p>
        </p:txBody>
      </p:sp>
      <p:pic>
        <p:nvPicPr>
          <p:cNvPr id="6146" name="Picture 2" descr="Bootstrap Your Text Summarization Solution with the Latest Release from  NLP-Recipes - Microsoft Community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46462"/>
            <a:ext cx="8118123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0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81861"/>
            <a:ext cx="8229600" cy="4525962"/>
          </a:xfrm>
        </p:spPr>
        <p:txBody>
          <a:bodyPr/>
          <a:lstStyle/>
          <a:p>
            <a:r>
              <a:rPr lang="en-US" sz="2400" dirty="0" smtClean="0"/>
              <a:t>Spam </a:t>
            </a:r>
            <a:r>
              <a:rPr lang="en-US" sz="2400" dirty="0"/>
              <a:t>detection </a:t>
            </a:r>
            <a:r>
              <a:rPr lang="en-US" sz="2400" dirty="0" smtClean="0"/>
              <a:t>use </a:t>
            </a:r>
            <a:r>
              <a:rPr lang="en-US" sz="2400" dirty="0"/>
              <a:t>NLP's text classification capabilities to </a:t>
            </a:r>
            <a:r>
              <a:rPr lang="en-US" sz="2400" dirty="0">
                <a:solidFill>
                  <a:srgbClr val="FF0000"/>
                </a:solidFill>
              </a:rPr>
              <a:t>scan emails </a:t>
            </a:r>
            <a:r>
              <a:rPr lang="en-US" sz="2400" dirty="0"/>
              <a:t>for language that often indicates spam or </a:t>
            </a:r>
            <a:r>
              <a:rPr lang="en-US" sz="2400" dirty="0">
                <a:solidFill>
                  <a:srgbClr val="FF0000"/>
                </a:solidFill>
              </a:rPr>
              <a:t>phishing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indicators can include </a:t>
            </a:r>
            <a:r>
              <a:rPr lang="en-US" sz="2400" dirty="0">
                <a:solidFill>
                  <a:srgbClr val="FF0000"/>
                </a:solidFill>
              </a:rPr>
              <a:t>overuse</a:t>
            </a:r>
            <a:r>
              <a:rPr lang="en-US" sz="2400" dirty="0"/>
              <a:t> of financial terms, characteristic </a:t>
            </a:r>
            <a:r>
              <a:rPr lang="en-US" sz="2400" dirty="0">
                <a:solidFill>
                  <a:srgbClr val="FF0000"/>
                </a:solidFill>
              </a:rPr>
              <a:t>bad grammar</a:t>
            </a:r>
            <a:r>
              <a:rPr lang="en-US" sz="2400" dirty="0"/>
              <a:t>, threatening language, inappropriate urgency, </a:t>
            </a:r>
            <a:r>
              <a:rPr lang="en-US" sz="2400" dirty="0">
                <a:solidFill>
                  <a:srgbClr val="FF0000"/>
                </a:solidFill>
              </a:rPr>
              <a:t>misspelled</a:t>
            </a:r>
            <a:r>
              <a:rPr lang="en-US" sz="2400" dirty="0"/>
              <a:t> company names, and more. </a:t>
            </a:r>
            <a:endParaRPr lang="ar-S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detection</a:t>
            </a:r>
            <a:endParaRPr lang="ar-SA" dirty="0"/>
          </a:p>
        </p:txBody>
      </p:sp>
      <p:pic>
        <p:nvPicPr>
          <p:cNvPr id="12290" name="Picture 2" descr="Detecting Spam in Emails. Applying NLP and Deep Learning for Spam… | by  Ramya Vidiyala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5562600" cy="20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0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882649" y="455684"/>
            <a:ext cx="7467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Current situation of NLP technologies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1" y="248893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1701533"/>
            <a:ext cx="3047999" cy="715836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5037" y="2082802"/>
            <a:ext cx="2781299" cy="714375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464196"/>
            <a:ext cx="3047999" cy="6096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9270" y="2879896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1" y="3352800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5709" y="3090143"/>
            <a:ext cx="3043360" cy="54862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49273" y="3653362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1" y="419100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3716868"/>
            <a:ext cx="3047999" cy="5333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9273" y="4543424"/>
            <a:ext cx="2781299" cy="71437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5599" y="5030257"/>
            <a:ext cx="3048000" cy="638176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5600" y="4304045"/>
            <a:ext cx="3047999" cy="671843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2971801" y="2438401"/>
            <a:ext cx="186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6115404" y="2057401"/>
            <a:ext cx="20139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114301" y="3352801"/>
            <a:ext cx="2278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2895599" y="3048001"/>
            <a:ext cx="2514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6115405" y="2819401"/>
            <a:ext cx="1008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190500" y="4191001"/>
            <a:ext cx="250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2971799" y="3733801"/>
            <a:ext cx="71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6106938" y="3611027"/>
            <a:ext cx="1284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3001562" y="4979657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2971800" y="4267201"/>
            <a:ext cx="2039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6106938" y="4472519"/>
            <a:ext cx="642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2971800" y="1676401"/>
            <a:ext cx="1549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6106936" y="4438651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152400" y="1916668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3124200" y="129540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6172200" y="167640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190500" y="2463799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36031" y="2758180"/>
            <a:ext cx="1689102" cy="1790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49924" y="2970907"/>
            <a:ext cx="1662508" cy="1702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2222503" y="2600650"/>
            <a:ext cx="304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57200"/>
            <a:r>
              <a:rPr lang="en-US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2230481" y="2865071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0501" y="3811715"/>
            <a:ext cx="2590800" cy="152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12682" y="3659314"/>
            <a:ext cx="2154873" cy="125016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399" y="4634129"/>
            <a:ext cx="2590800" cy="1965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69222" y="4509565"/>
            <a:ext cx="2156618" cy="125015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94189" y="5287435"/>
            <a:ext cx="1831293" cy="3047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55" y="5244568"/>
            <a:ext cx="289026" cy="1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5233565" y="5211233"/>
            <a:ext cx="563985" cy="34647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5355587" y="5668433"/>
            <a:ext cx="162560" cy="1294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226008" y="1978370"/>
            <a:ext cx="2137410" cy="1552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26008" y="2209800"/>
            <a:ext cx="213741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68" y="1905001"/>
            <a:ext cx="275928" cy="19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69468" y="2209800"/>
            <a:ext cx="27516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200399" y="2874094"/>
            <a:ext cx="2640330" cy="1471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3428999" y="2768995"/>
            <a:ext cx="1066800" cy="2286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4114800" y="2785929"/>
            <a:ext cx="376237" cy="287866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199" y="3429000"/>
            <a:ext cx="381000" cy="19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2962560" y="3299049"/>
            <a:ext cx="2286000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954951" y="4734160"/>
            <a:ext cx="2607649" cy="1655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971799" y="4535158"/>
            <a:ext cx="2065864" cy="1443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5232398" y="4535622"/>
            <a:ext cx="217060" cy="1375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324599" y="3894732"/>
            <a:ext cx="1319212" cy="1188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553200" y="4191000"/>
            <a:ext cx="1192037" cy="1561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114" name="Right Arrow 113"/>
          <p:cNvSpPr/>
          <p:nvPr/>
        </p:nvSpPr>
        <p:spPr>
          <a:xfrm>
            <a:off x="7794450" y="4013597"/>
            <a:ext cx="179387" cy="1250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096073" y="3932028"/>
            <a:ext cx="766762" cy="31016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236243" y="2362597"/>
            <a:ext cx="2374356" cy="3044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57599" y="4083050"/>
            <a:ext cx="22098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5105401" y="4011742"/>
            <a:ext cx="93663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13324" y="4011742"/>
            <a:ext cx="95250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4959351" y="3952210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4834732" y="3946654"/>
            <a:ext cx="119063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4810126" y="3893869"/>
            <a:ext cx="149225" cy="5834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567238" y="3893868"/>
            <a:ext cx="242887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324351" y="3893868"/>
            <a:ext cx="485775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4657726" y="3834338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4508501" y="3774807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173539" y="3836718"/>
            <a:ext cx="484187" cy="23455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962400" y="3779568"/>
            <a:ext cx="542925" cy="33523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253385" y="3173158"/>
            <a:ext cx="2121693" cy="1527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253385" y="3342439"/>
            <a:ext cx="2121693" cy="1558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6833582" y="4572001"/>
            <a:ext cx="2054655" cy="208183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6783948" y="4876801"/>
            <a:ext cx="1714818" cy="327295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146372" y="4893056"/>
            <a:ext cx="379664" cy="2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6400799" y="4038600"/>
            <a:ext cx="12954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23" y="3124200"/>
            <a:ext cx="440577" cy="43815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37" y="4623196"/>
            <a:ext cx="408163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82914"/>
            <a:ext cx="8915400" cy="5440362"/>
          </a:xfrm>
        </p:spPr>
        <p:txBody>
          <a:bodyPr/>
          <a:lstStyle/>
          <a:p>
            <a:r>
              <a:rPr lang="en-US" sz="2000" dirty="0"/>
              <a:t>What </a:t>
            </a:r>
            <a:r>
              <a:rPr lang="en-US" sz="2000" dirty="0">
                <a:solidFill>
                  <a:srgbClr val="FF0000"/>
                </a:solidFill>
              </a:rPr>
              <a:t>distinguishes</a:t>
            </a:r>
            <a:r>
              <a:rPr lang="en-US" sz="2000" dirty="0"/>
              <a:t> language processing applications from other data processing </a:t>
            </a:r>
            <a:r>
              <a:rPr lang="en-US" sz="2000" dirty="0" smtClean="0"/>
              <a:t>systems is </a:t>
            </a:r>
            <a:r>
              <a:rPr lang="en-US" sz="2000" dirty="0"/>
              <a:t>their use of </a:t>
            </a:r>
            <a:r>
              <a:rPr lang="en-US" sz="2000" i="1" dirty="0">
                <a:solidFill>
                  <a:srgbClr val="FF0000"/>
                </a:solidFill>
              </a:rPr>
              <a:t>knowledge of language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Assume you write a program to </a:t>
            </a:r>
            <a:r>
              <a:rPr lang="en-US" sz="2000" dirty="0" smtClean="0">
                <a:solidFill>
                  <a:srgbClr val="FF0000"/>
                </a:solidFill>
              </a:rPr>
              <a:t>chat</a:t>
            </a:r>
            <a:r>
              <a:rPr lang="en-US" sz="2000" dirty="0" smtClean="0"/>
              <a:t> with a </a:t>
            </a:r>
            <a:r>
              <a:rPr lang="en-US" sz="2000" dirty="0" smtClean="0">
                <a:solidFill>
                  <a:srgbClr val="FF0000"/>
                </a:solidFill>
              </a:rPr>
              <a:t>human</a:t>
            </a:r>
            <a:r>
              <a:rPr lang="en-US" sz="2000" dirty="0" smtClean="0"/>
              <a:t>, </a:t>
            </a:r>
          </a:p>
          <a:p>
            <a:pPr lvl="1"/>
            <a:r>
              <a:rPr lang="en-US" sz="1800" dirty="0" smtClean="0"/>
              <a:t>It should recognize words from audio signal, so it requires knowledge about </a:t>
            </a:r>
            <a:r>
              <a:rPr lang="en-US" sz="1800" dirty="0" smtClean="0">
                <a:solidFill>
                  <a:srgbClr val="FF0000"/>
                </a:solidFill>
              </a:rPr>
              <a:t>phonetics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FF0000"/>
                </a:solidFill>
              </a:rPr>
              <a:t>phonology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Should know that “doors” is plural, it require </a:t>
            </a:r>
            <a:r>
              <a:rPr lang="en-US" sz="1800" dirty="0" smtClean="0">
                <a:solidFill>
                  <a:srgbClr val="FF0000"/>
                </a:solidFill>
              </a:rPr>
              <a:t>morphological analysis </a:t>
            </a:r>
            <a:r>
              <a:rPr lang="en-US" sz="1800" dirty="0" smtClean="0"/>
              <a:t>of word.</a:t>
            </a:r>
          </a:p>
          <a:p>
            <a:pPr lvl="1"/>
            <a:r>
              <a:rPr lang="en-US" sz="1800" dirty="0" smtClean="0"/>
              <a:t>It must  be able to concatenate words properly to create a sentence. This require knowledge of a </a:t>
            </a:r>
            <a:r>
              <a:rPr lang="en-US" sz="1800" dirty="0" smtClean="0">
                <a:solidFill>
                  <a:srgbClr val="FF0000"/>
                </a:solidFill>
              </a:rPr>
              <a:t>syntax analysis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To answer a question, it should know the meaning of each words (</a:t>
            </a:r>
            <a:r>
              <a:rPr lang="en-US" sz="1800" dirty="0" smtClean="0">
                <a:solidFill>
                  <a:srgbClr val="FF0000"/>
                </a:solidFill>
              </a:rPr>
              <a:t>lexical semantics</a:t>
            </a:r>
            <a:r>
              <a:rPr lang="en-US" sz="1800" dirty="0" smtClean="0"/>
              <a:t>), as well as </a:t>
            </a:r>
            <a:r>
              <a:rPr lang="en-US" sz="1800" dirty="0" smtClean="0">
                <a:solidFill>
                  <a:srgbClr val="FF0000"/>
                </a:solidFill>
              </a:rPr>
              <a:t>compositional semantics</a:t>
            </a:r>
          </a:p>
          <a:p>
            <a:pPr lvl="1"/>
            <a:r>
              <a:rPr lang="en-US" sz="1800" dirty="0" smtClean="0"/>
              <a:t>It </a:t>
            </a:r>
            <a:r>
              <a:rPr lang="en-US" sz="1800" dirty="0" smtClean="0"/>
              <a:t>should know the </a:t>
            </a:r>
            <a:r>
              <a:rPr lang="en-US" sz="1800" dirty="0" smtClean="0">
                <a:solidFill>
                  <a:srgbClr val="FF0000"/>
                </a:solidFill>
              </a:rPr>
              <a:t>tone</a:t>
            </a:r>
            <a:r>
              <a:rPr lang="en-US" sz="1800" dirty="0" smtClean="0"/>
              <a:t> of speaker, so decide the action by using </a:t>
            </a:r>
            <a:r>
              <a:rPr lang="en-US" sz="1800" dirty="0" smtClean="0">
                <a:solidFill>
                  <a:srgbClr val="FF0000"/>
                </a:solidFill>
              </a:rPr>
              <a:t>pragmatic</a:t>
            </a:r>
            <a:r>
              <a:rPr lang="en-US" sz="1800" dirty="0" smtClean="0"/>
              <a:t> or dialogue knowledge.</a:t>
            </a:r>
          </a:p>
          <a:p>
            <a:pPr lvl="1"/>
            <a:r>
              <a:rPr lang="en-US" sz="1800" dirty="0" smtClean="0"/>
              <a:t>It makes </a:t>
            </a:r>
            <a:r>
              <a:rPr lang="en-US" sz="1800" dirty="0"/>
              <a:t>use of knowledge about how words like that or </a:t>
            </a:r>
            <a:r>
              <a:rPr lang="en-US" sz="1800" dirty="0">
                <a:solidFill>
                  <a:srgbClr val="FF0000"/>
                </a:solidFill>
              </a:rPr>
              <a:t>pronouns</a:t>
            </a:r>
            <a:r>
              <a:rPr lang="en-US" sz="1800" dirty="0"/>
              <a:t> </a:t>
            </a:r>
            <a:r>
              <a:rPr lang="en-US" sz="1800" dirty="0" smtClean="0"/>
              <a:t>like it </a:t>
            </a:r>
            <a:r>
              <a:rPr lang="en-US" sz="1800" dirty="0"/>
              <a:t>or she refer to previous parts of the </a:t>
            </a:r>
            <a:r>
              <a:rPr lang="en-US" sz="1800" dirty="0" smtClean="0"/>
              <a:t>discourse (</a:t>
            </a:r>
            <a:r>
              <a:rPr lang="en-US" sz="1800" dirty="0" smtClean="0">
                <a:solidFill>
                  <a:srgbClr val="FF0000"/>
                </a:solidFill>
              </a:rPr>
              <a:t>coreference resolution</a:t>
            </a:r>
            <a:r>
              <a:rPr lang="en-US" sz="1800" dirty="0" smtClean="0"/>
              <a:t>).</a:t>
            </a:r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ar-SA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Autofit/>
          </a:bodyPr>
          <a:lstStyle/>
          <a:p>
            <a:r>
              <a:rPr lang="en-US" sz="3200" b="0" dirty="0" smtClean="0"/>
              <a:t>How to Acquire Knowledge from Language?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46484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1676400"/>
            <a:ext cx="3080729" cy="433946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 defTabSz="685800" fontAlgn="auto">
              <a:lnSpc>
                <a:spcPts val="698"/>
              </a:lnSpc>
              <a:spcBef>
                <a:spcPts val="0"/>
              </a:spcBef>
              <a:spcAft>
                <a:spcPts val="0"/>
              </a:spcAft>
            </a:pPr>
            <a:fld id="{81D60167-4931-47E6-BA6A-407CBD079E47}" type="slidenum">
              <a:rPr kern="0" spc="-19" dirty="0"/>
              <a:pPr marL="30956" defTabSz="685800" fontAlgn="auto">
                <a:lnSpc>
                  <a:spcPts val="698"/>
                </a:lnSpc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kern="0" spc="-19" dirty="0"/>
          </a:p>
        </p:txBody>
      </p:sp>
      <p:sp>
        <p:nvSpPr>
          <p:cNvPr id="6" name="object 5"/>
          <p:cNvSpPr txBox="1"/>
          <p:nvPr/>
        </p:nvSpPr>
        <p:spPr>
          <a:xfrm>
            <a:off x="304800" y="1828800"/>
            <a:ext cx="5445106" cy="3844322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52425" indent="-342900">
              <a:spcBef>
                <a:spcPts val="578"/>
              </a:spcBef>
              <a:buClr>
                <a:srgbClr val="B2B2B2"/>
              </a:buClr>
              <a:buSzPct val="90909"/>
              <a:buFont typeface="Arial" panose="020B0604020202020204" pitchFamily="34" charset="0"/>
              <a:buChar char="•"/>
              <a:tabLst>
                <a:tab pos="238601" algn="l"/>
                <a:tab pos="239078" algn="l"/>
              </a:tabLst>
            </a:pPr>
            <a:r>
              <a:rPr lang="en-US" sz="2400" b="1" spc="-23" dirty="0">
                <a:latin typeface="Tahoma"/>
                <a:cs typeface="Tahoma"/>
              </a:rPr>
              <a:t>Phonetics and </a:t>
            </a:r>
            <a:r>
              <a:rPr lang="en-US" sz="2400" b="1" spc="-23" dirty="0" smtClean="0">
                <a:latin typeface="Tahoma"/>
                <a:cs typeface="Tahoma"/>
              </a:rPr>
              <a:t>Phonology</a:t>
            </a:r>
            <a:r>
              <a:rPr lang="en-US" sz="2400" spc="-23" dirty="0" smtClean="0">
                <a:latin typeface="Tahoma"/>
                <a:cs typeface="Tahoma"/>
              </a:rPr>
              <a:t>: knowledge </a:t>
            </a:r>
            <a:r>
              <a:rPr lang="en-US" sz="2400" spc="-23" dirty="0">
                <a:latin typeface="Tahoma"/>
                <a:cs typeface="Tahoma"/>
              </a:rPr>
              <a:t>about </a:t>
            </a:r>
            <a:r>
              <a:rPr lang="en-US" sz="2400" spc="-23" dirty="0">
                <a:solidFill>
                  <a:srgbClr val="FF0000"/>
                </a:solidFill>
                <a:latin typeface="Tahoma"/>
                <a:cs typeface="Tahoma"/>
              </a:rPr>
              <a:t>linguistic sounds</a:t>
            </a:r>
          </a:p>
          <a:p>
            <a:pPr marL="352425" indent="-342900">
              <a:spcBef>
                <a:spcPts val="578"/>
              </a:spcBef>
              <a:buClr>
                <a:srgbClr val="B2B2B2"/>
              </a:buClr>
              <a:buSzPct val="90909"/>
              <a:buFont typeface="Arial" panose="020B0604020202020204" pitchFamily="34" charset="0"/>
              <a:buChar char="•"/>
              <a:tabLst>
                <a:tab pos="238601" algn="l"/>
                <a:tab pos="239078" algn="l"/>
              </a:tabLst>
            </a:pPr>
            <a:r>
              <a:rPr lang="en-US" sz="2400" b="1" spc="-23" dirty="0" smtClean="0">
                <a:latin typeface="Tahoma"/>
                <a:cs typeface="Tahoma"/>
              </a:rPr>
              <a:t>Morphology/lexemes</a:t>
            </a:r>
            <a:r>
              <a:rPr lang="en-US" sz="2400" spc="-23" dirty="0" smtClean="0">
                <a:latin typeface="Tahoma"/>
                <a:cs typeface="Tahoma"/>
              </a:rPr>
              <a:t>: Knowledge of meaningful </a:t>
            </a:r>
            <a:r>
              <a:rPr lang="en-US" sz="2400" spc="-23" dirty="0" smtClean="0">
                <a:solidFill>
                  <a:srgbClr val="FF0000"/>
                </a:solidFill>
                <a:latin typeface="Tahoma"/>
                <a:cs typeface="Tahoma"/>
              </a:rPr>
              <a:t>component of word</a:t>
            </a:r>
            <a:r>
              <a:rPr lang="en-US" sz="2400" spc="-23" dirty="0" smtClean="0">
                <a:latin typeface="Tahoma"/>
                <a:cs typeface="Tahoma"/>
              </a:rPr>
              <a:t>, it c</a:t>
            </a:r>
            <a:r>
              <a:rPr lang="en-US" altLang="ar-SA" sz="2400" dirty="0" smtClean="0"/>
              <a:t>oncerns </a:t>
            </a:r>
            <a:r>
              <a:rPr lang="en-US" altLang="ar-SA" sz="2400" dirty="0"/>
              <a:t>the way words are built up from smaller meaning bearing units. </a:t>
            </a:r>
            <a:r>
              <a:rPr lang="en-US" sz="2400" spc="-23" dirty="0" smtClean="0">
                <a:latin typeface="Tahoma"/>
                <a:cs typeface="Tahoma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b="1" spc="-23" dirty="0">
                <a:latin typeface="Tahoma"/>
                <a:cs typeface="Tahoma"/>
              </a:rPr>
              <a:t>Syntax</a:t>
            </a:r>
            <a:r>
              <a:rPr lang="en-US" sz="2400" spc="-23" dirty="0" smtClean="0">
                <a:latin typeface="Tahoma"/>
                <a:cs typeface="Tahoma"/>
              </a:rPr>
              <a:t>:  Knowledge of the </a:t>
            </a:r>
            <a:r>
              <a:rPr lang="en-US" sz="2400" spc="-23" dirty="0" smtClean="0">
                <a:solidFill>
                  <a:srgbClr val="FF0000"/>
                </a:solidFill>
                <a:latin typeface="Tahoma"/>
                <a:cs typeface="Tahoma"/>
              </a:rPr>
              <a:t>structural</a:t>
            </a:r>
            <a:r>
              <a:rPr lang="en-US" sz="2400" spc="-23" dirty="0" smtClean="0">
                <a:latin typeface="Tahoma"/>
                <a:cs typeface="Tahoma"/>
              </a:rPr>
              <a:t> relationships between </a:t>
            </a:r>
            <a:r>
              <a:rPr lang="en-US" sz="2400" spc="-23" dirty="0" smtClean="0">
                <a:solidFill>
                  <a:srgbClr val="FF0000"/>
                </a:solidFill>
                <a:latin typeface="Tahoma"/>
                <a:cs typeface="Tahoma"/>
              </a:rPr>
              <a:t>words</a:t>
            </a:r>
            <a:r>
              <a:rPr lang="en-US" sz="2400" spc="-23" dirty="0" smtClean="0">
                <a:latin typeface="Tahoma"/>
                <a:cs typeface="Tahoma"/>
              </a:rPr>
              <a:t>, it </a:t>
            </a:r>
            <a:r>
              <a:rPr lang="en-US" altLang="ar-SA" sz="2400" dirty="0" smtClean="0"/>
              <a:t>concerns </a:t>
            </a:r>
            <a:r>
              <a:rPr lang="en-US" altLang="ar-SA" sz="2400" dirty="0"/>
              <a:t>how words are  put together to form correct </a:t>
            </a:r>
            <a:r>
              <a:rPr lang="en-US" altLang="ar-SA" sz="2400" dirty="0" smtClean="0"/>
              <a:t>sentences.</a:t>
            </a:r>
            <a:endParaRPr lang="en-US" altLang="ar-SA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657374"/>
            <a:ext cx="7391400" cy="492443"/>
          </a:xfrm>
        </p:spPr>
        <p:txBody>
          <a:bodyPr/>
          <a:lstStyle/>
          <a:p>
            <a:r>
              <a:rPr lang="en-US" sz="3200" spc="-143" dirty="0"/>
              <a:t>NLP </a:t>
            </a:r>
            <a:r>
              <a:rPr lang="en-US" sz="3200" spc="-143" dirty="0" smtClean="0"/>
              <a:t>tasks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2954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696" y="848901"/>
            <a:ext cx="8610600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Course Code: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CS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463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Credits: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3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(3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Lec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.,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1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Lab, 0 Tutorial)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Instructure: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Dr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. Saleh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Haridy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Textbook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</a:t>
            </a:r>
            <a:r>
              <a:rPr lang="en-US" dirty="0" err="1"/>
              <a:t>Jurafsky</a:t>
            </a:r>
            <a:r>
              <a:rPr lang="en-US" dirty="0"/>
              <a:t> and Martin, “SPEECH and LANGUAGE PROCESSING: An Introduction to Natural Language Processing, Computational Linguistics, and Speech Recognition”, </a:t>
            </a:r>
            <a:r>
              <a:rPr lang="en-US" dirty="0" smtClean="0"/>
              <a:t>Third </a:t>
            </a:r>
            <a:r>
              <a:rPr lang="en-US" dirty="0"/>
              <a:t>Edition, McGraw Hill, </a:t>
            </a:r>
            <a:r>
              <a:rPr lang="en-US" dirty="0" smtClean="0"/>
              <a:t>2023. </a:t>
            </a:r>
            <a:r>
              <a:rPr lang="en-US" dirty="0"/>
              <a:t>	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References: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Jacob </a:t>
            </a:r>
            <a:r>
              <a:rPr lang="en-US" dirty="0" smtClean="0"/>
              <a:t>Eisenstein, “Natural </a:t>
            </a:r>
            <a:r>
              <a:rPr lang="en-US" dirty="0"/>
              <a:t>Language </a:t>
            </a:r>
            <a:r>
              <a:rPr lang="en-US" dirty="0" smtClean="0"/>
              <a:t>Processing”, November </a:t>
            </a:r>
            <a:r>
              <a:rPr lang="en-US" dirty="0"/>
              <a:t>13, 2018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Manning </a:t>
            </a:r>
            <a:r>
              <a:rPr lang="en-US" dirty="0"/>
              <a:t>and </a:t>
            </a:r>
            <a:r>
              <a:rPr lang="en-US" dirty="0" err="1"/>
              <a:t>Schutze</a:t>
            </a:r>
            <a:r>
              <a:rPr lang="en-US" dirty="0"/>
              <a:t>, "Statistical Natural Language Processing", MIT Press; 1st edition (June 18, 1999), ISBN: 0262133601 	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 smtClean="0">
                <a:solidFill>
                  <a:srgbClr val="000000"/>
                </a:solidFill>
                <a:latin typeface="Arial"/>
                <a:cs typeface="+mn-cs"/>
              </a:rPr>
              <a:t>Online Resources: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+mn-cs"/>
                <a:hlinkClick r:id="rId3"/>
              </a:rPr>
              <a:t>https://docs.python.org/3.10/tutorial/introduction.html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+mn-cs"/>
                <a:hlinkClick r:id="rId3"/>
              </a:rPr>
              <a:t>https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+mn-cs"/>
                <a:hlinkClick r:id="rId3"/>
              </a:rPr>
              <a:t>://www.nltk.org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cs typeface="+mn-cs"/>
                <a:hlinkClick r:id="rId3"/>
              </a:rPr>
              <a:t>/</a:t>
            </a:r>
            <a:endParaRPr lang="en-US" sz="16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+mn-cs"/>
                <a:hlinkClick r:id="rId4"/>
              </a:rPr>
              <a:t>https://www.nltk.org/book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cs typeface="+mn-cs"/>
                <a:hlinkClick r:id="rId4"/>
              </a:rPr>
              <a:t>/</a:t>
            </a:r>
            <a:endParaRPr lang="en-US" sz="16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Lectures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: 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As per schedule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C46DE-22C0-407B-B2CF-1A13C803F040}" type="slidenum">
              <a:rPr kumimoji="0" lang="ar-SA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831DA-3BA6-4C67-B927-ABCC6A6294A0}"/>
              </a:ext>
            </a:extLst>
          </p:cNvPr>
          <p:cNvSpPr/>
          <p:nvPr/>
        </p:nvSpPr>
        <p:spPr>
          <a:xfrm>
            <a:off x="899592" y="325681"/>
            <a:ext cx="7634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CS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463:  NLP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6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4853463" cy="615553"/>
          </a:xfrm>
        </p:spPr>
        <p:txBody>
          <a:bodyPr/>
          <a:lstStyle/>
          <a:p>
            <a:r>
              <a:rPr lang="en-US" sz="4000" spc="-143" dirty="0"/>
              <a:t>NLP </a:t>
            </a:r>
            <a:r>
              <a:rPr lang="en-US" sz="4000" spc="-143" dirty="0" smtClean="0"/>
              <a:t>tasks</a:t>
            </a:r>
            <a:endParaRPr lang="ar-SA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524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ar-SA" sz="24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spc="-23" dirty="0">
                <a:solidFill>
                  <a:srgbClr val="FF0000"/>
                </a:solidFill>
                <a:latin typeface="Tahoma"/>
                <a:cs typeface="Tahoma"/>
              </a:rPr>
              <a:t>Semantics</a:t>
            </a:r>
            <a:r>
              <a:rPr lang="en-US" sz="2000" spc="-23" dirty="0">
                <a:latin typeface="Tahoma"/>
                <a:cs typeface="Tahoma"/>
              </a:rPr>
              <a:t>: </a:t>
            </a:r>
            <a:r>
              <a:rPr lang="en-US" sz="2400" dirty="0"/>
              <a:t>knowledge of </a:t>
            </a:r>
            <a:r>
              <a:rPr lang="en-US" sz="2400" dirty="0">
                <a:solidFill>
                  <a:srgbClr val="FF0000"/>
                </a:solidFill>
              </a:rPr>
              <a:t>meaning</a:t>
            </a:r>
            <a:r>
              <a:rPr lang="en-US" sz="2400" dirty="0"/>
              <a:t>, it </a:t>
            </a:r>
            <a:r>
              <a:rPr lang="en-US" altLang="ar-SA" sz="2400" dirty="0" smtClean="0"/>
              <a:t>concerns </a:t>
            </a:r>
            <a:r>
              <a:rPr lang="en-US" altLang="ar-SA" sz="2400" dirty="0"/>
              <a:t>what words mean and how these meanings combine in sentences to form sentence meanings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ar-SA" sz="2400" b="1" u="sng" dirty="0" smtClean="0">
                <a:solidFill>
                  <a:srgbClr val="FF0000"/>
                </a:solidFill>
              </a:rPr>
              <a:t>Pragmatics</a:t>
            </a:r>
            <a:r>
              <a:rPr lang="en-US" altLang="ar-SA" sz="2400" dirty="0"/>
              <a:t>: knowledge of the relationship of meaning to the goals and </a:t>
            </a:r>
            <a:r>
              <a:rPr lang="en-US" altLang="ar-SA" sz="2400" dirty="0" smtClean="0">
                <a:solidFill>
                  <a:srgbClr val="FF0000"/>
                </a:solidFill>
              </a:rPr>
              <a:t>intentions</a:t>
            </a:r>
            <a:r>
              <a:rPr lang="en-US" altLang="ar-SA" sz="2400" dirty="0" smtClean="0"/>
              <a:t> of </a:t>
            </a:r>
            <a:r>
              <a:rPr lang="en-US" altLang="ar-SA" sz="2400" dirty="0"/>
              <a:t>the speaker</a:t>
            </a:r>
            <a:r>
              <a:rPr lang="en-US" altLang="ar-SA" sz="2400" dirty="0" smtClean="0"/>
              <a:t>. It concerns </a:t>
            </a:r>
            <a:r>
              <a:rPr lang="en-US" altLang="ar-SA" sz="2400" dirty="0"/>
              <a:t>how sentences are used in different situations and how use affects the interpretation of the </a:t>
            </a:r>
            <a:r>
              <a:rPr lang="en-US" altLang="ar-SA" sz="2400" dirty="0" smtClean="0"/>
              <a:t>sentence.</a:t>
            </a:r>
            <a:endParaRPr lang="en-US" altLang="ar-SA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ar-SA" sz="2400" b="1" u="sng" dirty="0" smtClean="0">
                <a:solidFill>
                  <a:srgbClr val="FF0000"/>
                </a:solidFill>
              </a:rPr>
              <a:t>Discourse</a:t>
            </a:r>
            <a:r>
              <a:rPr lang="en-US" altLang="ar-SA" sz="2400" dirty="0"/>
              <a:t>: knowledge about linguistic units larger than a single </a:t>
            </a:r>
            <a:r>
              <a:rPr lang="en-US" altLang="ar-SA" sz="2400" dirty="0" smtClean="0"/>
              <a:t>utterance. It concerns </a:t>
            </a:r>
            <a:r>
              <a:rPr lang="en-US" altLang="ar-SA" sz="2400" dirty="0"/>
              <a:t>how the immediately preceding sentences affect the interpretation of the next sentence</a:t>
            </a:r>
          </a:p>
        </p:txBody>
      </p:sp>
    </p:spTree>
    <p:extLst>
      <p:ext uri="{BB962C8B-B14F-4D97-AF65-F5344CB8AC3E}">
        <p14:creationId xmlns:p14="http://schemas.microsoft.com/office/powerpoint/2010/main" val="286291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22" y="609600"/>
            <a:ext cx="4853463" cy="461665"/>
          </a:xfrm>
        </p:spPr>
        <p:txBody>
          <a:bodyPr/>
          <a:lstStyle/>
          <a:p>
            <a:r>
              <a:rPr lang="en-US" b="1" dirty="0"/>
              <a:t>Common NLP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80772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Morphological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Word </a:t>
            </a:r>
            <a:r>
              <a:rPr lang="en-US" b="1" dirty="0"/>
              <a:t>segmentation (</a:t>
            </a:r>
            <a:r>
              <a:rPr lang="en-US" b="1" dirty="0">
                <a:solidFill>
                  <a:srgbClr val="FF0000"/>
                </a:solidFill>
              </a:rPr>
              <a:t>Tokenization</a:t>
            </a:r>
            <a:r>
              <a:rPr lang="en-US" b="1" dirty="0" smtClean="0"/>
              <a:t>): </a:t>
            </a:r>
            <a:r>
              <a:rPr lang="en-US" dirty="0" smtClean="0"/>
              <a:t>Separate </a:t>
            </a:r>
            <a:r>
              <a:rPr lang="en-US" dirty="0"/>
              <a:t>a chunk of continuous text into </a:t>
            </a:r>
            <a:r>
              <a:rPr lang="en-US" dirty="0">
                <a:solidFill>
                  <a:srgbClr val="FF0000"/>
                </a:solidFill>
              </a:rPr>
              <a:t>separate words</a:t>
            </a:r>
            <a:r>
              <a:rPr lang="en-US" dirty="0"/>
              <a:t>. For a language like </a:t>
            </a:r>
            <a:r>
              <a:rPr lang="en-US" dirty="0" smtClean="0"/>
              <a:t>English or Arabic, </a:t>
            </a:r>
            <a:r>
              <a:rPr lang="en-US" dirty="0"/>
              <a:t>this is fairly trivial, since words are usually separated by spaces. However, some written languages like Chinese, Japanese and Thai do not mark word boundaries in such a fashion, and in those languages text segmentation is a significant task requiring knowledge of the vocabulary and morphology of words in the language. 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Lemmatization</a:t>
            </a:r>
            <a:r>
              <a:rPr lang="en-US" dirty="0" smtClean="0"/>
              <a:t>: The </a:t>
            </a:r>
            <a:r>
              <a:rPr lang="en-US" dirty="0"/>
              <a:t>task of removing inflectional endings only and to return the </a:t>
            </a:r>
            <a:r>
              <a:rPr lang="en-US" dirty="0">
                <a:solidFill>
                  <a:srgbClr val="FF0000"/>
                </a:solidFill>
              </a:rPr>
              <a:t>base dictionary form</a:t>
            </a:r>
            <a:r>
              <a:rPr lang="en-US" dirty="0"/>
              <a:t> of a word which is also known as a </a:t>
            </a:r>
            <a:r>
              <a:rPr lang="en-US" dirty="0">
                <a:solidFill>
                  <a:srgbClr val="FF0000"/>
                </a:solidFill>
              </a:rPr>
              <a:t>lemma</a:t>
            </a:r>
            <a:r>
              <a:rPr lang="en-US" dirty="0"/>
              <a:t>. Lemmatization is another technique for reducing words to their normalized form. But in this case, the transformation actually uses a </a:t>
            </a:r>
            <a:r>
              <a:rPr lang="en-US" dirty="0">
                <a:solidFill>
                  <a:srgbClr val="FF0000"/>
                </a:solidFill>
              </a:rPr>
              <a:t>dictionary</a:t>
            </a:r>
            <a:r>
              <a:rPr lang="en-US" dirty="0"/>
              <a:t> to map words to their actual form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Stemming</a:t>
            </a:r>
            <a:r>
              <a:rPr lang="en-US" dirty="0" smtClean="0"/>
              <a:t>: The </a:t>
            </a:r>
            <a:r>
              <a:rPr lang="en-US" dirty="0"/>
              <a:t>process of reducing inflected (or sometimes derived) words to a base form (e.g., "close" will be the root for "closed", "closing", "close", "closer" etc.). Stemming yields similar results as lemmatization, but does so on grounds of </a:t>
            </a:r>
            <a:r>
              <a:rPr lang="en-US" dirty="0">
                <a:solidFill>
                  <a:srgbClr val="FF0000"/>
                </a:solidFill>
              </a:rPr>
              <a:t>rules</a:t>
            </a:r>
            <a:r>
              <a:rPr lang="en-US" dirty="0"/>
              <a:t>, not a dictionary.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1133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5270"/>
            <a:ext cx="6858000" cy="923330"/>
          </a:xfrm>
        </p:spPr>
        <p:txBody>
          <a:bodyPr/>
          <a:lstStyle/>
          <a:p>
            <a:r>
              <a:rPr lang="en-US" b="1" i="1" dirty="0"/>
              <a:t>Part-of-speech tagging</a:t>
            </a:r>
            <a:r>
              <a:rPr lang="en-US" b="1" dirty="0"/>
              <a:t>:</a:t>
            </a:r>
            <a:endParaRPr lang="ar-SA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41148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</a:t>
            </a:r>
            <a:r>
              <a:rPr lang="en-US" dirty="0"/>
              <a:t>a sentence, determine the part of speech (POS) for each </a:t>
            </a:r>
            <a:r>
              <a:rPr lang="en-US" dirty="0" smtClean="0"/>
              <a:t>word (</a:t>
            </a:r>
            <a:r>
              <a:rPr lang="en-US" dirty="0">
                <a:solidFill>
                  <a:srgbClr val="FF0000"/>
                </a:solidFill>
              </a:rPr>
              <a:t>grammatical category of a word</a:t>
            </a:r>
            <a:r>
              <a:rPr lang="en-US" dirty="0" smtClean="0"/>
              <a:t>). </a:t>
            </a:r>
            <a:r>
              <a:rPr lang="en-US" dirty="0"/>
              <a:t>Many words, especially common ones, can serve as multiple parts of speech. For example, "</a:t>
            </a:r>
            <a:r>
              <a:rPr lang="en-US" dirty="0">
                <a:solidFill>
                  <a:srgbClr val="FF0000"/>
                </a:solidFill>
              </a:rPr>
              <a:t>book</a:t>
            </a:r>
            <a:r>
              <a:rPr lang="en-US" dirty="0"/>
              <a:t>" can be a noun ("the </a:t>
            </a:r>
            <a:r>
              <a:rPr lang="en-US" dirty="0">
                <a:solidFill>
                  <a:srgbClr val="FF0000"/>
                </a:solidFill>
              </a:rPr>
              <a:t>book</a:t>
            </a:r>
            <a:r>
              <a:rPr lang="en-US" dirty="0"/>
              <a:t> on the table") or verb ("to </a:t>
            </a:r>
            <a:r>
              <a:rPr lang="en-US" dirty="0">
                <a:solidFill>
                  <a:srgbClr val="FF0000"/>
                </a:solidFill>
              </a:rPr>
              <a:t>book</a:t>
            </a:r>
            <a:r>
              <a:rPr lang="en-US" dirty="0"/>
              <a:t> a flight"); "set" can be a noun, verb or adjective; and "out" can be any of at least five different parts of speech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91200" y="1219200"/>
            <a:ext cx="3048000" cy="452431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ar-SA" sz="32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ar-SA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(pronoun) </a:t>
            </a:r>
            <a:r>
              <a:rPr lang="en-US" altLang="ar-SA" sz="32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want</a:t>
            </a:r>
            <a:r>
              <a:rPr lang="en-US" altLang="ar-SA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(verb)  </a:t>
            </a:r>
          </a:p>
          <a:p>
            <a:pPr algn="l" rtl="0" eaLnBrk="1" hangingPunct="1"/>
            <a:r>
              <a:rPr lang="en-US" altLang="ar-SA" sz="32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altLang="ar-SA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(prep) </a:t>
            </a:r>
          </a:p>
          <a:p>
            <a:pPr algn="l" rtl="0" eaLnBrk="1" hangingPunct="1"/>
            <a:r>
              <a:rPr lang="en-US" altLang="ar-SA" sz="32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altLang="ar-SA" sz="3200" dirty="0">
                <a:latin typeface="Tahoma" panose="020B0604030504040204" pitchFamily="34" charset="0"/>
                <a:cs typeface="Times New Roman" panose="02020603050405020304" pitchFamily="18" charset="0"/>
              </a:rPr>
              <a:t>(infinitive)  </a:t>
            </a:r>
            <a:r>
              <a:rPr lang="en-US" altLang="ar-SA" sz="32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print</a:t>
            </a:r>
            <a:r>
              <a:rPr lang="en-US" altLang="ar-SA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(verb)  </a:t>
            </a:r>
          </a:p>
          <a:p>
            <a:pPr algn="l" rtl="0" eaLnBrk="1" hangingPunct="1"/>
            <a:r>
              <a:rPr lang="en-US" altLang="ar-SA" sz="32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Ali</a:t>
            </a:r>
            <a:r>
              <a:rPr lang="en-US" altLang="ar-SA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(noun)  </a:t>
            </a:r>
          </a:p>
          <a:p>
            <a:pPr algn="l" rtl="0" eaLnBrk="1" hangingPunct="1"/>
            <a:r>
              <a:rPr lang="en-US" altLang="ar-SA" sz="3200" dirty="0">
                <a:solidFill>
                  <a:srgbClr val="FF3300"/>
                </a:solidFill>
                <a:cs typeface="Times New Roman" panose="02020603050405020304" pitchFamily="18" charset="0"/>
              </a:rPr>
              <a:t>‘</a:t>
            </a:r>
            <a:r>
              <a:rPr lang="en-US" altLang="ar-SA" sz="32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s </a:t>
            </a:r>
            <a:r>
              <a:rPr lang="en-US" altLang="ar-SA" sz="3200" dirty="0">
                <a:latin typeface="Tahoma" panose="020B0604030504040204" pitchFamily="34" charset="0"/>
                <a:cs typeface="Times New Roman" panose="02020603050405020304" pitchFamily="18" charset="0"/>
              </a:rPr>
              <a:t>(possessive) </a:t>
            </a:r>
            <a:r>
              <a:rPr lang="en-US" altLang="ar-SA" sz="3200" dirty="0" smtClean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word </a:t>
            </a:r>
            <a:r>
              <a:rPr lang="en-US" altLang="ar-SA" sz="32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ar-SA" sz="3200" dirty="0" err="1" smtClean="0">
                <a:latin typeface="Tahoma" panose="020B0604030504040204" pitchFamily="34" charset="0"/>
                <a:cs typeface="Times New Roman" panose="02020603050405020304" pitchFamily="18" charset="0"/>
              </a:rPr>
              <a:t>adj</a:t>
            </a:r>
            <a:r>
              <a:rPr lang="en-US" altLang="ar-SA" sz="3200" dirty="0">
                <a:latin typeface="Tahoma" panose="020B0604030504040204" pitchFamily="34" charset="0"/>
                <a:cs typeface="Times New Roman" panose="02020603050405020304" pitchFamily="18" charset="0"/>
              </a:rPr>
              <a:t>) </a:t>
            </a:r>
          </a:p>
          <a:p>
            <a:pPr algn="l" rtl="0" eaLnBrk="1" hangingPunct="1"/>
            <a:r>
              <a:rPr lang="en-US" altLang="ar-SA" sz="32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file</a:t>
            </a:r>
            <a:r>
              <a:rPr lang="en-US" altLang="ar-SA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(noun)  </a:t>
            </a: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066800" y="4922510"/>
            <a:ext cx="2971800" cy="122307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rtl="0">
              <a:defRPr/>
            </a:pPr>
            <a:r>
              <a:rPr lang="en-US" sz="3200" dirty="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I want to print Ali</a:t>
            </a:r>
            <a:r>
              <a:rPr lang="en-US" sz="3200" dirty="0">
                <a:solidFill>
                  <a:srgbClr val="006600"/>
                </a:solidFill>
                <a:latin typeface="Times New Roman"/>
                <a:cs typeface="Times New Roman" pitchFamily="18" charset="0"/>
              </a:rPr>
              <a:t>’</a:t>
            </a:r>
            <a:r>
              <a:rPr lang="en-US" sz="3200" dirty="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s  </a:t>
            </a:r>
            <a:r>
              <a:rPr lang="en-US" sz="3200" dirty="0" smtClean="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word </a:t>
            </a:r>
            <a:r>
              <a:rPr lang="en-US" sz="3200" dirty="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90596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4853463" cy="461665"/>
          </a:xfrm>
        </p:spPr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analysis</a:t>
            </a:r>
            <a:endParaRPr lang="ar-SA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0"/>
            <a:ext cx="7620000" cy="46289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b="1" dirty="0" smtClean="0"/>
              <a:t>Parsing</a:t>
            </a:r>
            <a:r>
              <a:rPr lang="en-US" sz="2200" dirty="0" smtClean="0"/>
              <a:t>:  Determine </a:t>
            </a:r>
            <a:r>
              <a:rPr lang="en-US" sz="2200" dirty="0"/>
              <a:t>the parse tree (</a:t>
            </a:r>
            <a:r>
              <a:rPr lang="en-US" sz="2200" dirty="0">
                <a:solidFill>
                  <a:srgbClr val="FF0000"/>
                </a:solidFill>
              </a:rPr>
              <a:t>grammatical analysis</a:t>
            </a:r>
            <a:r>
              <a:rPr lang="en-US" sz="2200" dirty="0"/>
              <a:t>) of a given sentence. </a:t>
            </a:r>
            <a:r>
              <a:rPr lang="en-US" sz="2200" dirty="0" smtClean="0"/>
              <a:t>There </a:t>
            </a:r>
            <a:r>
              <a:rPr lang="en-US" sz="2200" dirty="0"/>
              <a:t>are two primary types of parsing: </a:t>
            </a:r>
            <a:r>
              <a:rPr lang="en-US" sz="2200" dirty="0">
                <a:solidFill>
                  <a:srgbClr val="FF0000"/>
                </a:solidFill>
              </a:rPr>
              <a:t>dependency parsing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FF0000"/>
                </a:solidFill>
              </a:rPr>
              <a:t>constituency parsing</a:t>
            </a:r>
            <a:r>
              <a:rPr lang="en-US" sz="2200" dirty="0"/>
              <a:t>. </a:t>
            </a:r>
            <a:r>
              <a:rPr lang="en-US" sz="2200" b="1" dirty="0"/>
              <a:t>Dependency parsing </a:t>
            </a:r>
            <a:r>
              <a:rPr lang="en-US" sz="2200" dirty="0"/>
              <a:t>focuses on the relationships between words in a sentence (marking things like </a:t>
            </a:r>
            <a:r>
              <a:rPr lang="en-US" sz="2200" dirty="0">
                <a:solidFill>
                  <a:srgbClr val="FF0000"/>
                </a:solidFill>
              </a:rPr>
              <a:t>primary</a:t>
            </a:r>
            <a:r>
              <a:rPr lang="en-US" sz="2200" dirty="0"/>
              <a:t> objects and </a:t>
            </a:r>
            <a:r>
              <a:rPr lang="en-US" sz="2200" dirty="0">
                <a:solidFill>
                  <a:srgbClr val="FF0000"/>
                </a:solidFill>
              </a:rPr>
              <a:t>predicates</a:t>
            </a:r>
            <a:r>
              <a:rPr lang="en-US" sz="2200" dirty="0"/>
              <a:t>), whereas </a:t>
            </a:r>
            <a:r>
              <a:rPr lang="en-US" sz="2200" b="1" dirty="0"/>
              <a:t>constituency parsing </a:t>
            </a:r>
            <a:r>
              <a:rPr lang="en-US" sz="2200" dirty="0"/>
              <a:t>focuses on building out the parse tree using a probabilistic </a:t>
            </a:r>
            <a:r>
              <a:rPr lang="en-US" sz="2200" dirty="0">
                <a:solidFill>
                  <a:srgbClr val="FF0000"/>
                </a:solidFill>
              </a:rPr>
              <a:t>context-free grammar</a:t>
            </a:r>
            <a:r>
              <a:rPr lang="en-US" sz="2200" dirty="0"/>
              <a:t> (PCFG</a:t>
            </a:r>
            <a:r>
              <a:rPr lang="en-US" sz="2200" dirty="0" smtClean="0"/>
              <a:t>)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ar-SA" sz="2200" dirty="0"/>
              <a:t>Assigning a syntactic and logical form to an input sentence</a:t>
            </a:r>
          </a:p>
          <a:p>
            <a:pPr marL="9144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ar-SA" sz="2200" dirty="0"/>
              <a:t>uses knowledge about word and word meanings (</a:t>
            </a:r>
            <a:r>
              <a:rPr lang="en-US" altLang="ar-SA" sz="2200" dirty="0">
                <a:solidFill>
                  <a:srgbClr val="FF0000"/>
                </a:solidFill>
              </a:rPr>
              <a:t>lexicon</a:t>
            </a:r>
            <a:r>
              <a:rPr lang="en-US" altLang="ar-SA" sz="2200" dirty="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ar-SA" sz="2200" dirty="0"/>
              <a:t>uses a set of rules defining legal structures (</a:t>
            </a:r>
            <a:r>
              <a:rPr lang="en-US" altLang="ar-SA" sz="2200" dirty="0">
                <a:solidFill>
                  <a:srgbClr val="FF0000"/>
                </a:solidFill>
              </a:rPr>
              <a:t>grammar</a:t>
            </a:r>
            <a:r>
              <a:rPr lang="en-US" altLang="ar-SA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7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4853463" cy="461665"/>
          </a:xfrm>
        </p:spPr>
        <p:txBody>
          <a:bodyPr/>
          <a:lstStyle/>
          <a:p>
            <a:r>
              <a:rPr lang="en-US" dirty="0" smtClean="0"/>
              <a:t>Parse Tree</a:t>
            </a:r>
            <a:endParaRPr lang="ar-S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001838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BDCA0A2-F2F7-46EE-86BB-41FD6E53C7CD}" type="slidenum">
              <a:rPr lang="ar-SA" altLang="ar-SA"/>
              <a:pPr/>
              <a:t>24</a:t>
            </a:fld>
            <a:endParaRPr lang="en-US" altLang="ar-SA"/>
          </a:p>
        </p:txBody>
      </p:sp>
      <p:grpSp>
        <p:nvGrpSpPr>
          <p:cNvPr id="3" name="Group 2"/>
          <p:cNvGrpSpPr/>
          <p:nvPr/>
        </p:nvGrpSpPr>
        <p:grpSpPr>
          <a:xfrm>
            <a:off x="3657600" y="1219200"/>
            <a:ext cx="5105400" cy="4805065"/>
            <a:chOff x="3657600" y="1219200"/>
            <a:chExt cx="5105400" cy="480506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4419600" y="1676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5105400" y="1676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4114800" y="2286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5029200" y="2438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5791200" y="23622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8768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5715000" y="29718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400800" y="29718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638800" y="3733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5486400" y="4343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6172200" y="3581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6172200" y="4267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934200" y="35814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6858000" y="41910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6705600" y="4800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7467600" y="4191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8153400" y="4724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4800600" y="12192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 dirty="0"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3886200" y="18288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NP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5257800" y="19812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 dirty="0">
                  <a:cs typeface="Times New Roman" panose="02020603050405020304" pitchFamily="18" charset="0"/>
                </a:rPr>
                <a:t>VP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7620000" y="43434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NP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6934200" y="37338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NP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5410200" y="32004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NP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6400800" y="32004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VP</a:t>
              </a: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5943600" y="25146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6482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3657600" y="26670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PRO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5334000" y="38100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PRO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6096000" y="3810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6477000" y="43434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ADJ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7086600" y="49530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ADJ</a:t>
              </a: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8153400" y="4953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38100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4267200" y="35814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want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 dirty="0" smtClean="0">
                  <a:cs typeface="Times New Roman" panose="02020603050405020304" pitchFamily="18" charset="0"/>
                </a:rPr>
                <a:t>to</a:t>
              </a:r>
              <a:endParaRPr lang="en-US" altLang="ar-SA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5638800" y="47244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 dirty="0">
                  <a:cs typeface="Times New Roman" panose="02020603050405020304" pitchFamily="18" charset="0"/>
                </a:rPr>
                <a:t>print</a:t>
              </a: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6096000" y="5334000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 dirty="0">
                  <a:cs typeface="Times New Roman" panose="02020603050405020304" pitchFamily="18" charset="0"/>
                </a:rPr>
                <a:t>Ali’s</a:t>
              </a:r>
            </a:p>
          </p:txBody>
        </p:sp>
        <p:sp>
          <p:nvSpPr>
            <p:cNvPr id="47" name="Text Box 42"/>
            <p:cNvSpPr txBox="1">
              <a:spLocks noChangeArrowheads="1"/>
            </p:cNvSpPr>
            <p:nvPr/>
          </p:nvSpPr>
          <p:spPr bwMode="auto">
            <a:xfrm>
              <a:off x="6934200" y="55626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 dirty="0" smtClean="0">
                  <a:cs typeface="Times New Roman" panose="02020603050405020304" pitchFamily="18" charset="0"/>
                </a:rPr>
                <a:t>word</a:t>
              </a:r>
              <a:endParaRPr lang="en-US" altLang="ar-SA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3"/>
            <p:cNvSpPr txBox="1">
              <a:spLocks noChangeArrowheads="1"/>
            </p:cNvSpPr>
            <p:nvPr/>
          </p:nvSpPr>
          <p:spPr bwMode="auto">
            <a:xfrm>
              <a:off x="8001000" y="55626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400">
                  <a:cs typeface="Times New Roman" panose="02020603050405020304" pitchFamily="18" charset="0"/>
                </a:rPr>
                <a:t>file</a:t>
              </a: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3962400" y="3124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7391400" y="5334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8305800" y="5410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</p:grpSp>
      <p:sp>
        <p:nvSpPr>
          <p:cNvPr id="52" name="AutoShape 47"/>
          <p:cNvSpPr>
            <a:spLocks noChangeArrowheads="1"/>
          </p:cNvSpPr>
          <p:nvPr/>
        </p:nvSpPr>
        <p:spPr bwMode="auto">
          <a:xfrm>
            <a:off x="3200400" y="4546600"/>
            <a:ext cx="1828800" cy="1143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609600" y="2166937"/>
            <a:ext cx="2362200" cy="341632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ar-SA" sz="24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ar-SA" sz="2400" dirty="0">
                <a:latin typeface="Tahoma" panose="020B0604030504040204" pitchFamily="34" charset="0"/>
                <a:cs typeface="Times New Roman" panose="02020603050405020304" pitchFamily="18" charset="0"/>
              </a:rPr>
              <a:t> (pronoun) </a:t>
            </a:r>
            <a:r>
              <a:rPr lang="en-US" altLang="ar-SA" sz="24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want</a:t>
            </a:r>
            <a:r>
              <a:rPr lang="en-US" altLang="ar-SA" sz="2400" dirty="0">
                <a:latin typeface="Tahoma" panose="020B0604030504040204" pitchFamily="34" charset="0"/>
                <a:cs typeface="Times New Roman" panose="02020603050405020304" pitchFamily="18" charset="0"/>
              </a:rPr>
              <a:t> (verb)  </a:t>
            </a:r>
          </a:p>
          <a:p>
            <a:pPr algn="l" rtl="0" eaLnBrk="1" hangingPunct="1"/>
            <a:r>
              <a:rPr lang="en-US" altLang="ar-SA" sz="24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altLang="ar-SA" sz="2400" dirty="0">
                <a:latin typeface="Tahoma" panose="020B0604030504040204" pitchFamily="34" charset="0"/>
                <a:cs typeface="Times New Roman" panose="02020603050405020304" pitchFamily="18" charset="0"/>
              </a:rPr>
              <a:t> (prep) </a:t>
            </a:r>
          </a:p>
          <a:p>
            <a:pPr algn="l" rtl="0" eaLnBrk="1" hangingPunct="1"/>
            <a:r>
              <a:rPr lang="en-US" altLang="ar-SA" sz="24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altLang="ar-SA" sz="2400" dirty="0">
                <a:latin typeface="Tahoma" panose="020B0604030504040204" pitchFamily="34" charset="0"/>
                <a:cs typeface="Times New Roman" panose="02020603050405020304" pitchFamily="18" charset="0"/>
              </a:rPr>
              <a:t>(infinitive)  </a:t>
            </a:r>
            <a:r>
              <a:rPr lang="en-US" altLang="ar-SA" sz="24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print</a:t>
            </a:r>
            <a:r>
              <a:rPr lang="en-US" altLang="ar-SA" sz="2400" dirty="0">
                <a:latin typeface="Tahoma" panose="020B0604030504040204" pitchFamily="34" charset="0"/>
                <a:cs typeface="Times New Roman" panose="02020603050405020304" pitchFamily="18" charset="0"/>
              </a:rPr>
              <a:t> (verb)  </a:t>
            </a:r>
          </a:p>
          <a:p>
            <a:pPr algn="l" rtl="0" eaLnBrk="1" hangingPunct="1"/>
            <a:r>
              <a:rPr lang="en-US" altLang="ar-SA" sz="24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Ali</a:t>
            </a:r>
            <a:r>
              <a:rPr lang="en-US" altLang="ar-SA" sz="2400" dirty="0">
                <a:latin typeface="Tahoma" panose="020B0604030504040204" pitchFamily="34" charset="0"/>
                <a:cs typeface="Times New Roman" panose="02020603050405020304" pitchFamily="18" charset="0"/>
              </a:rPr>
              <a:t> (noun)  </a:t>
            </a:r>
          </a:p>
          <a:p>
            <a:pPr algn="l" rtl="0" eaLnBrk="1" hangingPunct="1"/>
            <a:r>
              <a:rPr lang="en-US" altLang="ar-SA" sz="2400" dirty="0">
                <a:solidFill>
                  <a:srgbClr val="FF3300"/>
                </a:solidFill>
                <a:cs typeface="Times New Roman" panose="02020603050405020304" pitchFamily="18" charset="0"/>
              </a:rPr>
              <a:t>‘</a:t>
            </a:r>
            <a:r>
              <a:rPr lang="en-US" altLang="ar-SA" sz="24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s </a:t>
            </a:r>
            <a:r>
              <a:rPr lang="en-US" altLang="ar-SA" sz="2400" dirty="0">
                <a:latin typeface="Tahoma" panose="020B0604030504040204" pitchFamily="34" charset="0"/>
                <a:cs typeface="Times New Roman" panose="02020603050405020304" pitchFamily="18" charset="0"/>
              </a:rPr>
              <a:t>(possessive) </a:t>
            </a:r>
            <a:r>
              <a:rPr lang="en-US" altLang="ar-SA" sz="2400" dirty="0" smtClean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word </a:t>
            </a:r>
            <a:r>
              <a:rPr lang="en-US" altLang="ar-SA" sz="24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ar-SA" sz="2400" dirty="0" err="1" smtClean="0">
                <a:latin typeface="Tahoma" panose="020B0604030504040204" pitchFamily="34" charset="0"/>
                <a:cs typeface="Times New Roman" panose="02020603050405020304" pitchFamily="18" charset="0"/>
              </a:rPr>
              <a:t>adj</a:t>
            </a:r>
            <a:r>
              <a:rPr lang="en-US" altLang="ar-SA" sz="2400" dirty="0">
                <a:latin typeface="Tahoma" panose="020B0604030504040204" pitchFamily="34" charset="0"/>
                <a:cs typeface="Times New Roman" panose="02020603050405020304" pitchFamily="18" charset="0"/>
              </a:rPr>
              <a:t>) </a:t>
            </a:r>
          </a:p>
          <a:p>
            <a:pPr algn="l" rtl="0" eaLnBrk="1" hangingPunct="1"/>
            <a:r>
              <a:rPr lang="en-US" altLang="ar-SA" sz="2400" dirty="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file</a:t>
            </a:r>
            <a:r>
              <a:rPr lang="en-US" altLang="ar-SA" sz="2400" dirty="0">
                <a:latin typeface="Tahoma" panose="020B0604030504040204" pitchFamily="34" charset="0"/>
                <a:cs typeface="Times New Roman" panose="02020603050405020304" pitchFamily="18" charset="0"/>
              </a:rPr>
              <a:t> (noun)  </a:t>
            </a:r>
          </a:p>
        </p:txBody>
      </p:sp>
    </p:spTree>
    <p:extLst>
      <p:ext uri="{BB962C8B-B14F-4D97-AF65-F5344CB8AC3E}">
        <p14:creationId xmlns:p14="http://schemas.microsoft.com/office/powerpoint/2010/main" val="94929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696200" cy="1384995"/>
          </a:xfrm>
        </p:spPr>
        <p:txBody>
          <a:bodyPr/>
          <a:lstStyle/>
          <a:p>
            <a:r>
              <a:rPr lang="en-US" b="1" dirty="0"/>
              <a:t>Lexical semantics (of individual words in context</a:t>
            </a:r>
            <a:r>
              <a:rPr lang="en-US" b="1" dirty="0" smtClean="0"/>
              <a:t>)</a:t>
            </a:r>
            <a:endParaRPr lang="ar-SA" dirty="0"/>
          </a:p>
        </p:txBody>
      </p:sp>
      <p:sp>
        <p:nvSpPr>
          <p:cNvPr id="3" name="TextBox 2"/>
          <p:cNvSpPr txBox="1"/>
          <p:nvPr/>
        </p:nvSpPr>
        <p:spPr>
          <a:xfrm>
            <a:off x="661737" y="1828800"/>
            <a:ext cx="7467600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Named entity recognition</a:t>
            </a:r>
            <a:r>
              <a:rPr lang="en-US" b="1" dirty="0"/>
              <a:t> (NER</a:t>
            </a:r>
            <a:r>
              <a:rPr lang="en-US" b="1" dirty="0" smtClean="0"/>
              <a:t>): </a:t>
            </a:r>
            <a:r>
              <a:rPr lang="en-US" dirty="0" smtClean="0"/>
              <a:t>Given </a:t>
            </a:r>
            <a:r>
              <a:rPr lang="en-US" dirty="0"/>
              <a:t>a stream of text, determine which items in the text map to proper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, such as </a:t>
            </a:r>
            <a:r>
              <a:rPr lang="en-US" dirty="0">
                <a:solidFill>
                  <a:srgbClr val="FF0000"/>
                </a:solidFill>
              </a:rPr>
              <a:t>people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places</a:t>
            </a:r>
            <a:r>
              <a:rPr lang="en-US" dirty="0"/>
              <a:t>, and what the type of each such name is (e.g.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location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organization</a:t>
            </a:r>
            <a:r>
              <a:rPr lang="en-US" dirty="0"/>
              <a:t>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Although </a:t>
            </a:r>
            <a:r>
              <a:rPr lang="en-US" dirty="0"/>
              <a:t>capitalization can aid in recognizing </a:t>
            </a:r>
            <a:r>
              <a:rPr lang="en-US" dirty="0">
                <a:solidFill>
                  <a:srgbClr val="FF0000"/>
                </a:solidFill>
              </a:rPr>
              <a:t>named</a:t>
            </a:r>
            <a:r>
              <a:rPr lang="en-US" dirty="0"/>
              <a:t> entities in languages such as English, this information cannot aid in determining the type of named entity, and in any case, is often inaccurate or insufficient.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>
                <a:solidFill>
                  <a:srgbClr val="FF0000"/>
                </a:solidFill>
              </a:rPr>
              <a:t>first letter of a sentence </a:t>
            </a:r>
            <a:r>
              <a:rPr lang="en-US" dirty="0"/>
              <a:t>is also capitalized, and named entities often span several words, only some of which are capitalized.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Furthermore</a:t>
            </a:r>
            <a:r>
              <a:rPr lang="en-US" dirty="0"/>
              <a:t>, many other languages in non-Western scripts (e.g. Chinese or </a:t>
            </a:r>
            <a:r>
              <a:rPr lang="en-US" dirty="0">
                <a:solidFill>
                  <a:srgbClr val="FF0000"/>
                </a:solidFill>
              </a:rPr>
              <a:t>Arabic</a:t>
            </a:r>
            <a:r>
              <a:rPr lang="en-US" dirty="0"/>
              <a:t>) do not have any capitalization at all, and even languages with capitalization may not consistently use it to </a:t>
            </a:r>
            <a:r>
              <a:rPr lang="en-US" dirty="0" smtClean="0"/>
              <a:t>distinguish names.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53059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239520" y="1066800"/>
            <a:ext cx="5999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NimbusRomNo9L-Regu"/>
              </a:rPr>
              <a:t>Example </a:t>
            </a:r>
            <a:r>
              <a:rPr lang="en-US" sz="2800" dirty="0">
                <a:latin typeface="NimbusRomNo9L-Regu"/>
              </a:rPr>
              <a:t>of the output of an NER tagger:</a:t>
            </a:r>
            <a:endParaRPr lang="ar-SA" sz="2800" dirty="0"/>
          </a:p>
        </p:txBody>
      </p:sp>
      <p:pic>
        <p:nvPicPr>
          <p:cNvPr id="2052" name="Picture 4" descr="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45497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06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1"/>
            <a:ext cx="7661150" cy="1066800"/>
          </a:xfrm>
        </p:spPr>
        <p:txBody>
          <a:bodyPr/>
          <a:lstStyle/>
          <a:p>
            <a:r>
              <a:rPr lang="en-US" b="1" dirty="0"/>
              <a:t>Discourse (semantics beyond individual sentences</a:t>
            </a:r>
            <a:r>
              <a:rPr lang="en-US" b="1" dirty="0" smtClean="0"/>
              <a:t>)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1143000" y="2133600"/>
            <a:ext cx="7239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Coreference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sentence or larger chunk of text, determine which words ("mentions") refer to the same objects ("entities").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Anaphora </a:t>
            </a:r>
            <a:r>
              <a:rPr lang="en-US" dirty="0"/>
              <a:t>resolution is a specific example of this task, and is specifically concerned with matching up pronouns with the nouns or names to which they refer.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more general task of coreference resolution also includes identifying so-called "bridging relationships" involving referring expressions. </a:t>
            </a:r>
            <a:endParaRPr lang="en-US" dirty="0" smtClean="0"/>
          </a:p>
        </p:txBody>
      </p:sp>
      <p:pic>
        <p:nvPicPr>
          <p:cNvPr id="1028" name="Picture 4" descr="https://nlp.stanford.edu/projects/coref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13843"/>
            <a:ext cx="7239000" cy="17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629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43" y="617687"/>
            <a:ext cx="4853463" cy="461665"/>
          </a:xfrm>
        </p:spPr>
        <p:txBody>
          <a:bodyPr/>
          <a:lstStyle/>
          <a:p>
            <a:r>
              <a:rPr lang="en-US" dirty="0" smtClean="0"/>
              <a:t>NLP stages</a:t>
            </a:r>
            <a:endParaRPr lang="ar-SA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09600" y="1371600"/>
            <a:ext cx="8382000" cy="4953000"/>
            <a:chOff x="640" y="1152"/>
            <a:chExt cx="4928" cy="283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184" y="1536"/>
              <a:ext cx="240" cy="196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ar-SA" altLang="ar-SA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360" y="1488"/>
              <a:ext cx="110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ar-SA" sz="2000">
                  <a:cs typeface="Times New Roman" panose="02020603050405020304" pitchFamily="18" charset="0"/>
                </a:rPr>
                <a:t>Morphological Analysis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872" y="1152"/>
              <a:ext cx="960" cy="57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ar-SA" sz="2400" dirty="0">
                  <a:cs typeface="Times New Roman" panose="02020603050405020304" pitchFamily="18" charset="0"/>
                </a:rPr>
                <a:t>Syntactic Analysis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20" y="2304"/>
              <a:ext cx="960" cy="576"/>
            </a:xfrm>
            <a:prstGeom prst="rect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rtl="0">
                <a:defRPr/>
              </a:pPr>
              <a:r>
                <a:rPr lang="en-US" b="1" dirty="0"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304" y="340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ar-SA" sz="2400">
                  <a:cs typeface="Times New Roman" panose="02020603050405020304" pitchFamily="18" charset="0"/>
                </a:rPr>
                <a:t>Discourse  Analysis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552" y="268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ar-SA" sz="2400">
                  <a:cs typeface="Times New Roman" panose="02020603050405020304" pitchFamily="18" charset="0"/>
                </a:rPr>
                <a:t>Pragmatic Analysis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451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297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344" y="1584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56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640" y="3408"/>
              <a:ext cx="1136" cy="528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ar-SA" sz="16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Internal representation</a:t>
              </a: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2208" y="2448"/>
              <a:ext cx="720" cy="480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ar-SA" sz="2400" dirty="0">
                  <a:cs typeface="Times New Roman" panose="02020603050405020304" pitchFamily="18" charset="0"/>
                </a:rPr>
                <a:t>lexicon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560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3024" y="216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400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728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992" y="1200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2800"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560" y="1872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>
                  <a:cs typeface="Times New Roman" panose="02020603050405020304" pitchFamily="18" charset="0"/>
                </a:rPr>
                <a:t>Surface form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4560" y="3072"/>
              <a:ext cx="57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1600">
                  <a:cs typeface="Times New Roman" panose="02020603050405020304" pitchFamily="18" charset="0"/>
                </a:rPr>
                <a:t>Perform action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928" y="1392"/>
              <a:ext cx="5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1600" b="1" dirty="0" smtClean="0">
                  <a:cs typeface="Times New Roman" panose="02020603050405020304" pitchFamily="18" charset="0"/>
                </a:rPr>
                <a:t>tokens</a:t>
              </a:r>
              <a:endParaRPr lang="en-US" altLang="ar-SA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008" y="1584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>
                  <a:cs typeface="Times New Roman" panose="02020603050405020304" pitchFamily="18" charset="0"/>
                </a:rPr>
                <a:t>parse tree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82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V="1">
              <a:off x="3360" y="336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560" y="357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ar-SA" sz="1200" dirty="0">
                  <a:cs typeface="Times New Roman" panose="02020603050405020304" pitchFamily="18" charset="0"/>
                </a:rPr>
                <a:t>Resolve 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7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14" y="1318055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dirty="0"/>
              <a:t>Why</a:t>
            </a:r>
            <a:r>
              <a:rPr spc="-23" dirty="0"/>
              <a:t> </a:t>
            </a:r>
            <a:r>
              <a:rPr dirty="0"/>
              <a:t>NLP</a:t>
            </a:r>
            <a:r>
              <a:rPr spc="-11" dirty="0"/>
              <a:t> </a:t>
            </a:r>
            <a:r>
              <a:rPr dirty="0"/>
              <a:t>is</a:t>
            </a:r>
            <a:r>
              <a:rPr spc="-11" dirty="0"/>
              <a:t> </a:t>
            </a:r>
            <a:r>
              <a:rPr spc="-8" dirty="0"/>
              <a:t>Hard?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950" y="2399918"/>
            <a:ext cx="2943701" cy="2710838"/>
          </a:xfrm>
          <a:prstGeom prst="rect">
            <a:avLst/>
          </a:prstGeom>
        </p:spPr>
        <p:txBody>
          <a:bodyPr vert="horz" wrap="square" lIns="0" tIns="116681" rIns="0" bIns="0" rtlCol="0">
            <a:spAutoFit/>
          </a:bodyPr>
          <a:lstStyle/>
          <a:p>
            <a:pPr marL="351949" indent="-342424">
              <a:spcBef>
                <a:spcPts val="919"/>
              </a:spcBef>
              <a:buClr>
                <a:srgbClr val="B2B2B2"/>
              </a:buClr>
              <a:buSzPct val="91666"/>
              <a:buFont typeface="Tahoma"/>
              <a:buAutoNum type="arabicPeriod"/>
              <a:tabLst>
                <a:tab pos="351949" algn="l"/>
                <a:tab pos="352425" algn="l"/>
              </a:tabLst>
            </a:pPr>
            <a:r>
              <a:rPr spc="-26" dirty="0">
                <a:latin typeface="Verdana"/>
                <a:cs typeface="Verdana"/>
              </a:rPr>
              <a:t>Ambiguity</a:t>
            </a:r>
            <a:endParaRPr dirty="0">
              <a:latin typeface="Verdana"/>
              <a:cs typeface="Verdana"/>
            </a:endParaRPr>
          </a:p>
          <a:p>
            <a:pPr marL="351949" indent="-342424">
              <a:spcBef>
                <a:spcPts val="848"/>
              </a:spcBef>
              <a:buClr>
                <a:srgbClr val="B2B2B2"/>
              </a:buClr>
              <a:buSzPct val="91666"/>
              <a:buFont typeface="Tahoma"/>
              <a:buAutoNum type="arabicPeriod"/>
              <a:tabLst>
                <a:tab pos="351949" algn="l"/>
                <a:tab pos="352425" algn="l"/>
              </a:tabLst>
            </a:pPr>
            <a:r>
              <a:rPr spc="-8" dirty="0">
                <a:latin typeface="Verdana"/>
                <a:cs typeface="Verdana"/>
              </a:rPr>
              <a:t>Scale</a:t>
            </a:r>
            <a:endParaRPr dirty="0">
              <a:latin typeface="Verdana"/>
              <a:cs typeface="Verdana"/>
            </a:endParaRPr>
          </a:p>
          <a:p>
            <a:pPr marL="351949" indent="-342424">
              <a:spcBef>
                <a:spcPts val="919"/>
              </a:spcBef>
              <a:buClr>
                <a:srgbClr val="B2B2B2"/>
              </a:buClr>
              <a:buSzPct val="91666"/>
              <a:buFont typeface="Tahoma"/>
              <a:buAutoNum type="arabicPeriod"/>
              <a:tabLst>
                <a:tab pos="351949" algn="l"/>
                <a:tab pos="352425" algn="l"/>
              </a:tabLst>
            </a:pPr>
            <a:r>
              <a:rPr spc="-41" dirty="0">
                <a:latin typeface="Verdana"/>
                <a:cs typeface="Verdana"/>
              </a:rPr>
              <a:t>Sparsity</a:t>
            </a:r>
            <a:endParaRPr dirty="0">
              <a:latin typeface="Verdana"/>
              <a:cs typeface="Verdana"/>
            </a:endParaRPr>
          </a:p>
          <a:p>
            <a:pPr marL="351949" indent="-342424">
              <a:spcBef>
                <a:spcPts val="829"/>
              </a:spcBef>
              <a:buClr>
                <a:srgbClr val="B2B2B2"/>
              </a:buClr>
              <a:buSzPct val="91666"/>
              <a:buFont typeface="Tahoma"/>
              <a:buAutoNum type="arabicPeriod"/>
              <a:tabLst>
                <a:tab pos="351949" algn="l"/>
                <a:tab pos="352425" algn="l"/>
              </a:tabLst>
            </a:pPr>
            <a:r>
              <a:rPr spc="-34" dirty="0">
                <a:latin typeface="Verdana"/>
                <a:cs typeface="Verdana"/>
              </a:rPr>
              <a:t>Variation</a:t>
            </a:r>
            <a:endParaRPr dirty="0">
              <a:latin typeface="Verdana"/>
              <a:cs typeface="Verdana"/>
            </a:endParaRPr>
          </a:p>
          <a:p>
            <a:pPr marL="351949" indent="-342424">
              <a:spcBef>
                <a:spcPts val="915"/>
              </a:spcBef>
              <a:buClr>
                <a:srgbClr val="B2B2B2"/>
              </a:buClr>
              <a:buSzPct val="91666"/>
              <a:buFont typeface="Tahoma"/>
              <a:buAutoNum type="arabicPeriod"/>
              <a:tabLst>
                <a:tab pos="351949" algn="l"/>
                <a:tab pos="352425" algn="l"/>
              </a:tabLst>
            </a:pPr>
            <a:r>
              <a:rPr spc="-60" dirty="0">
                <a:latin typeface="Verdana"/>
                <a:cs typeface="Verdana"/>
              </a:rPr>
              <a:t>Expressivity</a:t>
            </a:r>
            <a:endParaRPr dirty="0">
              <a:latin typeface="Verdana"/>
              <a:cs typeface="Verdana"/>
            </a:endParaRPr>
          </a:p>
          <a:p>
            <a:pPr marL="351949" indent="-342424">
              <a:spcBef>
                <a:spcPts val="848"/>
              </a:spcBef>
              <a:buClr>
                <a:srgbClr val="B2B2B2"/>
              </a:buClr>
              <a:buSzPct val="91666"/>
              <a:buFont typeface="Tahoma"/>
              <a:buAutoNum type="arabicPeriod"/>
              <a:tabLst>
                <a:tab pos="351949" algn="l"/>
                <a:tab pos="352425" algn="l"/>
              </a:tabLst>
            </a:pPr>
            <a:r>
              <a:rPr spc="-135" dirty="0">
                <a:latin typeface="Verdana"/>
                <a:cs typeface="Verdana"/>
              </a:rPr>
              <a:t>Unmodeled</a:t>
            </a:r>
            <a:r>
              <a:rPr spc="-161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Variables</a:t>
            </a:r>
            <a:endParaRPr dirty="0">
              <a:latin typeface="Verdana"/>
              <a:cs typeface="Verdana"/>
            </a:endParaRPr>
          </a:p>
          <a:p>
            <a:pPr marL="351949" indent="-342424">
              <a:spcBef>
                <a:spcPts val="919"/>
              </a:spcBef>
              <a:buClr>
                <a:srgbClr val="B2B2B2"/>
              </a:buClr>
              <a:buSzPct val="91666"/>
              <a:buFont typeface="Tahoma"/>
              <a:buAutoNum type="arabicPeriod"/>
              <a:tabLst>
                <a:tab pos="351949" algn="l"/>
                <a:tab pos="352425" algn="l"/>
              </a:tabLst>
            </a:pPr>
            <a:r>
              <a:rPr spc="-120" dirty="0">
                <a:latin typeface="Verdana"/>
                <a:cs typeface="Verdana"/>
              </a:rPr>
              <a:t>Unknown</a:t>
            </a:r>
            <a:r>
              <a:rPr spc="-172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representations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9968" y="2310803"/>
            <a:ext cx="1998137" cy="30963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29</a:t>
            </a:fld>
            <a:endParaRPr spc="-19" dirty="0"/>
          </a:p>
        </p:txBody>
      </p:sp>
    </p:spTree>
    <p:extLst>
      <p:ext uri="{BB962C8B-B14F-4D97-AF65-F5344CB8AC3E}">
        <p14:creationId xmlns:p14="http://schemas.microsoft.com/office/powerpoint/2010/main" val="199369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E0C9-8BF6-43F8-932C-E4AEC8EE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Grading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0A4ED-C8EB-4B30-9BA9-730EB3622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24589-E062-4A27-A027-BA3627A04636}" type="slidenum">
              <a:rPr kumimoji="0" lang="ar-SA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86442"/>
              </p:ext>
            </p:extLst>
          </p:nvPr>
        </p:nvGraphicFramePr>
        <p:xfrm>
          <a:off x="563880" y="1752600"/>
          <a:ext cx="7818120" cy="326755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998720">
                  <a:extLst>
                    <a:ext uri="{9D8B030D-6E8A-4147-A177-3AD203B41FA5}">
                      <a16:colId xmlns:a16="http://schemas.microsoft.com/office/drawing/2014/main" val="107761303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78363066"/>
                    </a:ext>
                  </a:extLst>
                </a:gridCol>
              </a:tblGrid>
              <a:tr h="54631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effectLst/>
                        </a:rPr>
                        <a:t>Midterm Exam: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extLst>
                  <a:ext uri="{0D108BD9-81ED-4DB2-BD59-A6C34878D82A}">
                    <a16:rowId xmlns:a16="http://schemas.microsoft.com/office/drawing/2014/main" val="3337203510"/>
                  </a:ext>
                </a:extLst>
              </a:tr>
              <a:tr h="59668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effectLst/>
                        </a:rPr>
                        <a:t>Two Quizzes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extLst>
                  <a:ext uri="{0D108BD9-81ED-4DB2-BD59-A6C34878D82A}">
                    <a16:rowId xmlns:a16="http://schemas.microsoft.com/office/drawing/2014/main" val="273581104"/>
                  </a:ext>
                </a:extLst>
              </a:tr>
              <a:tr h="485614"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Mini Projects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 anchor="ctr"/>
                </a:tc>
                <a:extLst>
                  <a:ext uri="{0D108BD9-81ED-4DB2-BD59-A6C34878D82A}">
                    <a16:rowId xmlns:a16="http://schemas.microsoft.com/office/drawing/2014/main" val="988017266"/>
                  </a:ext>
                </a:extLst>
              </a:tr>
              <a:tr h="54631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extLst>
                  <a:ext uri="{0D108BD9-81ED-4DB2-BD59-A6C34878D82A}">
                    <a16:rowId xmlns:a16="http://schemas.microsoft.com/office/drawing/2014/main" val="799289753"/>
                  </a:ext>
                </a:extLst>
              </a:tr>
              <a:tr h="54631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effectLst/>
                        </a:rPr>
                        <a:t>Final Exam: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extLst>
                  <a:ext uri="{0D108BD9-81ED-4DB2-BD59-A6C34878D82A}">
                    <a16:rowId xmlns:a16="http://schemas.microsoft.com/office/drawing/2014/main" val="3187396789"/>
                  </a:ext>
                </a:extLst>
              </a:tr>
              <a:tr h="5463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6" marR="66946" marT="0" marB="0"/>
                </a:tc>
                <a:extLst>
                  <a:ext uri="{0D108BD9-81ED-4DB2-BD59-A6C34878D82A}">
                    <a16:rowId xmlns:a16="http://schemas.microsoft.com/office/drawing/2014/main" val="415739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3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spc="-8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605" y="1676400"/>
            <a:ext cx="8012401" cy="2925801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38601" indent="-229076">
              <a:spcBef>
                <a:spcPts val="1035"/>
              </a:spcBef>
              <a:buClr>
                <a:srgbClr val="B2B2B2"/>
              </a:buClr>
              <a:buSzPct val="92307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lang="en-US" sz="2400" spc="-124" dirty="0" smtClean="0">
                <a:latin typeface="Verdana"/>
                <a:cs typeface="Verdana"/>
              </a:rPr>
              <a:t>More than one meaning for the same sentence</a:t>
            </a:r>
          </a:p>
          <a:p>
            <a:pPr marL="238601" indent="-229076">
              <a:spcBef>
                <a:spcPts val="1035"/>
              </a:spcBef>
              <a:buClr>
                <a:srgbClr val="B2B2B2"/>
              </a:buClr>
              <a:buSzPct val="92307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2400" spc="-124" dirty="0" smtClean="0">
                <a:latin typeface="Verdana"/>
                <a:cs typeface="Verdana"/>
              </a:rPr>
              <a:t>Ambiguity</a:t>
            </a:r>
            <a:r>
              <a:rPr sz="2400" spc="-195" dirty="0" smtClean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24" dirty="0">
                <a:latin typeface="Verdana"/>
                <a:cs typeface="Verdana"/>
              </a:rPr>
              <a:t>multiple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" dirty="0">
                <a:latin typeface="Verdana"/>
                <a:cs typeface="Verdana"/>
              </a:rPr>
              <a:t>levels</a:t>
            </a:r>
            <a:endParaRPr sz="2400" dirty="0">
              <a:latin typeface="Verdana"/>
              <a:cs typeface="Verdana"/>
            </a:endParaRPr>
          </a:p>
          <a:p>
            <a:pPr marL="481489" lvl="1" indent="-229076">
              <a:spcBef>
                <a:spcPts val="88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sz="2400" spc="-101" dirty="0">
                <a:latin typeface="Verdana"/>
                <a:cs typeface="Verdana"/>
              </a:rPr>
              <a:t>Word</a:t>
            </a:r>
            <a:r>
              <a:rPr sz="2400" spc="-184" dirty="0">
                <a:latin typeface="Verdana"/>
                <a:cs typeface="Verdana"/>
              </a:rPr>
              <a:t> </a:t>
            </a:r>
            <a:r>
              <a:rPr sz="2400" spc="-191" dirty="0">
                <a:latin typeface="Verdana"/>
                <a:cs typeface="Verdana"/>
              </a:rPr>
              <a:t>senses:</a:t>
            </a:r>
            <a:r>
              <a:rPr sz="2400" spc="-184" dirty="0">
                <a:latin typeface="Verdana"/>
                <a:cs typeface="Verdana"/>
              </a:rPr>
              <a:t> </a:t>
            </a:r>
            <a:r>
              <a:rPr sz="2400" b="1" spc="-135" dirty="0">
                <a:solidFill>
                  <a:srgbClr val="C00000"/>
                </a:solidFill>
                <a:latin typeface="Century Gothic"/>
                <a:cs typeface="Century Gothic"/>
              </a:rPr>
              <a:t>bank</a:t>
            </a:r>
            <a:r>
              <a:rPr sz="2400" b="1" spc="-101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spc="-135" dirty="0">
                <a:latin typeface="Verdana"/>
                <a:cs typeface="Verdana"/>
              </a:rPr>
              <a:t>(finance</a:t>
            </a:r>
            <a:r>
              <a:rPr sz="2400" spc="-184" dirty="0">
                <a:latin typeface="Verdana"/>
                <a:cs typeface="Verdana"/>
              </a:rPr>
              <a:t> </a:t>
            </a:r>
            <a:r>
              <a:rPr sz="2400" spc="-116" dirty="0">
                <a:latin typeface="Verdana"/>
                <a:cs typeface="Verdana"/>
              </a:rPr>
              <a:t>or</a:t>
            </a:r>
            <a:r>
              <a:rPr sz="2400" spc="-188" dirty="0">
                <a:latin typeface="Verdana"/>
                <a:cs typeface="Verdana"/>
              </a:rPr>
              <a:t> </a:t>
            </a:r>
            <a:r>
              <a:rPr sz="2400" spc="-131" dirty="0">
                <a:latin typeface="Verdana"/>
                <a:cs typeface="Verdana"/>
              </a:rPr>
              <a:t>river</a:t>
            </a:r>
            <a:r>
              <a:rPr sz="2400" spc="-184" dirty="0">
                <a:latin typeface="Verdana"/>
                <a:cs typeface="Verdana"/>
              </a:rPr>
              <a:t> </a:t>
            </a:r>
            <a:r>
              <a:rPr sz="2400" spc="-19" dirty="0">
                <a:latin typeface="Verdana"/>
                <a:cs typeface="Verdana"/>
              </a:rPr>
              <a:t>?)</a:t>
            </a:r>
            <a:endParaRPr sz="2400" dirty="0">
              <a:latin typeface="Verdana"/>
              <a:cs typeface="Verdana"/>
            </a:endParaRPr>
          </a:p>
          <a:p>
            <a:pPr marL="481489" lvl="1" indent="-229076">
              <a:spcBef>
                <a:spcPts val="91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sz="2400" spc="-94" dirty="0">
                <a:latin typeface="Verdana"/>
                <a:cs typeface="Verdana"/>
              </a:rPr>
              <a:t>Part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1" dirty="0">
                <a:latin typeface="Verdana"/>
                <a:cs typeface="Verdana"/>
              </a:rPr>
              <a:t>of</a:t>
            </a:r>
            <a:r>
              <a:rPr sz="2400" spc="-188" dirty="0">
                <a:latin typeface="Verdana"/>
                <a:cs typeface="Verdana"/>
              </a:rPr>
              <a:t> </a:t>
            </a:r>
            <a:r>
              <a:rPr sz="2400" spc="-184" dirty="0">
                <a:latin typeface="Verdana"/>
                <a:cs typeface="Verdana"/>
              </a:rPr>
              <a:t>speech: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b="1" spc="-79" dirty="0">
                <a:solidFill>
                  <a:srgbClr val="C00000"/>
                </a:solidFill>
                <a:latin typeface="Century Gothic"/>
                <a:cs typeface="Century Gothic"/>
              </a:rPr>
              <a:t>chair</a:t>
            </a:r>
            <a:r>
              <a:rPr sz="2400" b="1" spc="-56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spc="-150" dirty="0">
                <a:latin typeface="Verdana"/>
                <a:cs typeface="Verdana"/>
              </a:rPr>
              <a:t>(noun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6" dirty="0">
                <a:latin typeface="Verdana"/>
                <a:cs typeface="Verdana"/>
              </a:rPr>
              <a:t>or</a:t>
            </a:r>
            <a:r>
              <a:rPr sz="2400" spc="-191" dirty="0">
                <a:latin typeface="Verdana"/>
                <a:cs typeface="Verdana"/>
              </a:rPr>
              <a:t> </a:t>
            </a:r>
            <a:r>
              <a:rPr sz="2400" spc="-158" dirty="0">
                <a:latin typeface="Verdana"/>
                <a:cs typeface="Verdana"/>
              </a:rPr>
              <a:t>verb</a:t>
            </a:r>
            <a:r>
              <a:rPr sz="2400" spc="-184" dirty="0">
                <a:latin typeface="Verdana"/>
                <a:cs typeface="Verdana"/>
              </a:rPr>
              <a:t> </a:t>
            </a:r>
            <a:r>
              <a:rPr sz="2400" spc="-19" dirty="0">
                <a:latin typeface="Verdana"/>
                <a:cs typeface="Verdana"/>
              </a:rPr>
              <a:t>?)</a:t>
            </a:r>
            <a:endParaRPr sz="2400" dirty="0">
              <a:latin typeface="Verdana"/>
              <a:cs typeface="Verdana"/>
            </a:endParaRPr>
          </a:p>
          <a:p>
            <a:pPr marL="481489" lvl="1" indent="-229076">
              <a:spcBef>
                <a:spcPts val="91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sz="2400" spc="-120" dirty="0">
                <a:latin typeface="Verdana"/>
                <a:cs typeface="Verdana"/>
              </a:rPr>
              <a:t>Syntactic</a:t>
            </a:r>
            <a:r>
              <a:rPr sz="2400" spc="-203" dirty="0">
                <a:latin typeface="Verdana"/>
                <a:cs typeface="Verdana"/>
              </a:rPr>
              <a:t> </a:t>
            </a:r>
            <a:r>
              <a:rPr sz="2400" spc="-146" dirty="0">
                <a:latin typeface="Verdana"/>
                <a:cs typeface="Verdana"/>
              </a:rPr>
              <a:t>structure:</a:t>
            </a:r>
            <a:r>
              <a:rPr sz="2400" spc="-203" dirty="0">
                <a:latin typeface="Verdana"/>
                <a:cs typeface="Verdana"/>
              </a:rPr>
              <a:t> </a:t>
            </a:r>
            <a:r>
              <a:rPr sz="2400" b="1" spc="64" dirty="0">
                <a:solidFill>
                  <a:srgbClr val="C00000"/>
                </a:solidFill>
                <a:latin typeface="Century Gothic"/>
                <a:cs typeface="Century Gothic"/>
              </a:rPr>
              <a:t>I</a:t>
            </a:r>
            <a:r>
              <a:rPr sz="2400" b="1" spc="-10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-195" dirty="0">
                <a:solidFill>
                  <a:srgbClr val="C00000"/>
                </a:solidFill>
                <a:latin typeface="Century Gothic"/>
                <a:cs typeface="Century Gothic"/>
              </a:rPr>
              <a:t>can</a:t>
            </a:r>
            <a:r>
              <a:rPr sz="2400" b="1" spc="-109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-131" dirty="0">
                <a:solidFill>
                  <a:srgbClr val="C00000"/>
                </a:solidFill>
                <a:latin typeface="Century Gothic"/>
                <a:cs typeface="Century Gothic"/>
              </a:rPr>
              <a:t>see</a:t>
            </a:r>
            <a:r>
              <a:rPr sz="2400" b="1" spc="-10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-251" dirty="0">
                <a:solidFill>
                  <a:srgbClr val="C00000"/>
                </a:solidFill>
                <a:latin typeface="Century Gothic"/>
                <a:cs typeface="Century Gothic"/>
              </a:rPr>
              <a:t>a</a:t>
            </a:r>
            <a:r>
              <a:rPr sz="2400" b="1" spc="-113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-153" dirty="0">
                <a:solidFill>
                  <a:srgbClr val="C00000"/>
                </a:solidFill>
                <a:latin typeface="Century Gothic"/>
                <a:cs typeface="Century Gothic"/>
              </a:rPr>
              <a:t>man</a:t>
            </a:r>
            <a:r>
              <a:rPr sz="2400" b="1" spc="-10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53" dirty="0">
                <a:solidFill>
                  <a:srgbClr val="C00000"/>
                </a:solidFill>
                <a:latin typeface="Century Gothic"/>
                <a:cs typeface="Century Gothic"/>
              </a:rPr>
              <a:t>with</a:t>
            </a:r>
            <a:r>
              <a:rPr sz="2400" b="1" spc="-109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-251" dirty="0">
                <a:solidFill>
                  <a:srgbClr val="C00000"/>
                </a:solidFill>
                <a:latin typeface="Century Gothic"/>
                <a:cs typeface="Century Gothic"/>
              </a:rPr>
              <a:t>a</a:t>
            </a:r>
            <a:r>
              <a:rPr sz="2400" b="1" spc="-113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-64" dirty="0">
                <a:solidFill>
                  <a:srgbClr val="C00000"/>
                </a:solidFill>
                <a:latin typeface="Century Gothic"/>
                <a:cs typeface="Century Gothic"/>
              </a:rPr>
              <a:t>telescope</a:t>
            </a:r>
            <a:endParaRPr sz="2400" dirty="0">
              <a:latin typeface="Century Gothic"/>
              <a:cs typeface="Century Gothic"/>
            </a:endParaRPr>
          </a:p>
          <a:p>
            <a:pPr marL="481489" lvl="1" indent="-229076">
              <a:spcBef>
                <a:spcPts val="844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sz="2400" spc="-101" dirty="0">
                <a:latin typeface="Verdana"/>
                <a:cs typeface="Verdana"/>
              </a:rPr>
              <a:t>Multiple: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b="1" spc="64" dirty="0">
                <a:solidFill>
                  <a:srgbClr val="C00000"/>
                </a:solidFill>
                <a:latin typeface="Century Gothic"/>
                <a:cs typeface="Century Gothic"/>
              </a:rPr>
              <a:t>I</a:t>
            </a:r>
            <a:r>
              <a:rPr sz="2400" b="1" spc="-101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-191" dirty="0">
                <a:solidFill>
                  <a:srgbClr val="C00000"/>
                </a:solidFill>
                <a:latin typeface="Century Gothic"/>
                <a:cs typeface="Century Gothic"/>
              </a:rPr>
              <a:t>made</a:t>
            </a:r>
            <a:r>
              <a:rPr sz="2400" b="1" spc="-101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-41" dirty="0">
                <a:solidFill>
                  <a:srgbClr val="C00000"/>
                </a:solidFill>
                <a:latin typeface="Century Gothic"/>
                <a:cs typeface="Century Gothic"/>
              </a:rPr>
              <a:t>her</a:t>
            </a:r>
            <a:r>
              <a:rPr sz="2400" b="1" spc="-10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entury Gothic"/>
                <a:cs typeface="Century Gothic"/>
              </a:rPr>
              <a:t>duck</a:t>
            </a:r>
            <a:endParaRPr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731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00" y="1200150"/>
            <a:ext cx="4207193" cy="71438"/>
          </a:xfrm>
          <a:custGeom>
            <a:avLst/>
            <a:gdLst/>
            <a:ahLst/>
            <a:cxnLst/>
            <a:rect l="l" t="t" r="r" b="b"/>
            <a:pathLst>
              <a:path w="5609590" h="95250">
                <a:moveTo>
                  <a:pt x="5609383" y="0"/>
                </a:moveTo>
                <a:lnTo>
                  <a:pt x="0" y="0"/>
                </a:lnTo>
                <a:lnTo>
                  <a:pt x="0" y="95250"/>
                </a:lnTo>
                <a:lnTo>
                  <a:pt x="5609383" y="95250"/>
                </a:lnTo>
                <a:lnTo>
                  <a:pt x="560938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1776" y="1197619"/>
            <a:ext cx="4197668" cy="73819"/>
          </a:xfrm>
          <a:custGeom>
            <a:avLst/>
            <a:gdLst/>
            <a:ahLst/>
            <a:cxnLst/>
            <a:rect l="l" t="t" r="r" b="b"/>
            <a:pathLst>
              <a:path w="5596890" h="98425">
                <a:moveTo>
                  <a:pt x="5596431" y="0"/>
                </a:moveTo>
                <a:lnTo>
                  <a:pt x="0" y="0"/>
                </a:lnTo>
                <a:lnTo>
                  <a:pt x="0" y="98371"/>
                </a:lnTo>
                <a:lnTo>
                  <a:pt x="5596431" y="98371"/>
                </a:lnTo>
                <a:lnTo>
                  <a:pt x="5596431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300" y="1347228"/>
            <a:ext cx="4997050" cy="2191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31</a:t>
            </a:fld>
            <a:endParaRPr spc="-19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44019"/>
            <a:ext cx="59340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Ambiguity Example</a:t>
            </a:r>
            <a:endParaRPr lang="ar-SA" sz="2800" dirty="0"/>
          </a:p>
        </p:txBody>
      </p:sp>
      <p:sp>
        <p:nvSpPr>
          <p:cNvPr id="9" name="Rectangle 8"/>
          <p:cNvSpPr/>
          <p:nvPr/>
        </p:nvSpPr>
        <p:spPr>
          <a:xfrm>
            <a:off x="2743200" y="1504846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oboto"/>
              </a:rPr>
              <a:t>Save translation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/>
              <a:t>لقد طهيت لها </a:t>
            </a:r>
            <a:r>
              <a:rPr lang="ar-SA" dirty="0" smtClean="0"/>
              <a:t>بطة.</a:t>
            </a:r>
            <a:endParaRPr lang="ar-SA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 smtClean="0">
                <a:solidFill>
                  <a:srgbClr val="000000"/>
                </a:solidFill>
                <a:latin typeface="Roboto"/>
              </a:rPr>
              <a:t>لقد </a:t>
            </a:r>
            <a:r>
              <a:rPr lang="ar-SA" dirty="0">
                <a:solidFill>
                  <a:srgbClr val="000000"/>
                </a:solidFill>
                <a:latin typeface="Roboto"/>
              </a:rPr>
              <a:t>قمت بطهي </a:t>
            </a:r>
            <a:r>
              <a:rPr lang="ar-SA" dirty="0" smtClean="0">
                <a:solidFill>
                  <a:srgbClr val="000000"/>
                </a:solidFill>
                <a:latin typeface="Roboto"/>
              </a:rPr>
              <a:t>البطة التي تخصها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000000"/>
                </a:solidFill>
                <a:latin typeface="Roboto"/>
              </a:rPr>
              <a:t>لقد صنعت البطة </a:t>
            </a:r>
            <a:r>
              <a:rPr lang="ar-SA" dirty="0" smtClean="0">
                <a:solidFill>
                  <a:srgbClr val="000000"/>
                </a:solidFill>
                <a:latin typeface="Roboto"/>
              </a:rPr>
              <a:t>(دمية) </a:t>
            </a:r>
            <a:r>
              <a:rPr lang="ar-SA" dirty="0">
                <a:solidFill>
                  <a:srgbClr val="000000"/>
                </a:solidFill>
                <a:latin typeface="Roboto"/>
              </a:rPr>
              <a:t>التي </a:t>
            </a:r>
            <a:r>
              <a:rPr lang="ar-SA" dirty="0" smtClean="0">
                <a:solidFill>
                  <a:srgbClr val="000000"/>
                </a:solidFill>
                <a:latin typeface="Roboto"/>
              </a:rPr>
              <a:t>تمتلكها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000000"/>
                </a:solidFill>
                <a:latin typeface="Roboto"/>
              </a:rPr>
              <a:t>لقد جعلتها تخفض رأسها أو جسدها بسرعة</a:t>
            </a:r>
            <a:r>
              <a:rPr lang="ar-SA" dirty="0" smtClean="0">
                <a:solidFill>
                  <a:srgbClr val="000000"/>
                </a:solidFill>
                <a:latin typeface="Roboto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SA" dirty="0" smtClean="0">
              <a:solidFill>
                <a:srgbClr val="000000"/>
              </a:solidFill>
              <a:latin typeface="Roboto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SA" dirty="0">
              <a:solidFill>
                <a:srgbClr val="000000"/>
              </a:solidFill>
              <a:latin typeface="Roboto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 smtClean="0">
                <a:solidFill>
                  <a:srgbClr val="000000"/>
                </a:solidFill>
                <a:latin typeface="Roboto"/>
              </a:rPr>
              <a:t>لوحت </a:t>
            </a:r>
            <a:r>
              <a:rPr lang="ar-SA" dirty="0">
                <a:solidFill>
                  <a:srgbClr val="000000"/>
                </a:solidFill>
                <a:latin typeface="Roboto"/>
              </a:rPr>
              <a:t>بعصا السحرية الخاصة بي وحولتها إلى طائر مائي غير متمايز</a:t>
            </a:r>
            <a:endParaRPr lang="ar-SA" dirty="0" smtClean="0">
              <a:solidFill>
                <a:srgbClr val="000000"/>
              </a:solidFill>
              <a:latin typeface="Roboto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SA" dirty="0" smtClean="0">
              <a:solidFill>
                <a:srgbClr val="000000"/>
              </a:solidFill>
              <a:latin typeface="Roboto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SA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3856" y="1345890"/>
            <a:ext cx="21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لقد صنعت لها بطة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853" y="3391806"/>
            <a:ext cx="749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I waved my magic wand and turned her into undifferentiated  </a:t>
            </a:r>
            <a:r>
              <a:rPr lang="en-US" dirty="0" smtClean="0"/>
              <a:t>duck</a:t>
            </a:r>
            <a:endParaRPr lang="ar-SA" dirty="0"/>
          </a:p>
        </p:txBody>
      </p:sp>
      <p:sp>
        <p:nvSpPr>
          <p:cNvPr id="12" name="Rectangle 11"/>
          <p:cNvSpPr/>
          <p:nvPr/>
        </p:nvSpPr>
        <p:spPr>
          <a:xfrm>
            <a:off x="836616" y="4699058"/>
            <a:ext cx="7972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First, the words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duck</a:t>
            </a:r>
            <a:r>
              <a:rPr lang="en-US" i="1" dirty="0" smtClean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her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are morphologically or syntactically ambiguous in their </a:t>
            </a:r>
            <a:r>
              <a:rPr lang="en-US" dirty="0" smtClean="0">
                <a:latin typeface="Times New Roman" panose="02020603050405020304" pitchFamily="18" charset="0"/>
              </a:rPr>
              <a:t>part-of-speech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Duck</a:t>
            </a:r>
            <a:r>
              <a:rPr lang="en-US" dirty="0" smtClean="0">
                <a:latin typeface="Times New Roman" panose="02020603050405020304" pitchFamily="18" charset="0"/>
              </a:rPr>
              <a:t> can be verb or noun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Her</a:t>
            </a:r>
            <a:r>
              <a:rPr lang="en-US" dirty="0" smtClean="0">
                <a:latin typeface="Times New Roman" panose="02020603050405020304" pitchFamily="18" charset="0"/>
              </a:rPr>
              <a:t> can be additive or possessive pronoun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The word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make</a:t>
            </a:r>
            <a:r>
              <a:rPr lang="en-US" dirty="0" smtClean="0">
                <a:latin typeface="Times New Roman" panose="02020603050405020304" pitchFamily="18" charset="0"/>
              </a:rPr>
              <a:t> is semantically ambiguous, it can mean create or cook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9770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615" y="685800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dirty="0"/>
              <a:t>The</a:t>
            </a:r>
            <a:r>
              <a:rPr spc="-8" dirty="0"/>
              <a:t> </a:t>
            </a:r>
            <a:r>
              <a:rPr dirty="0"/>
              <a:t>Challenges</a:t>
            </a:r>
            <a:r>
              <a:rPr spc="4" dirty="0"/>
              <a:t> </a:t>
            </a:r>
            <a:r>
              <a:rPr dirty="0"/>
              <a:t>of</a:t>
            </a:r>
            <a:r>
              <a:rPr spc="8" dirty="0"/>
              <a:t> </a:t>
            </a:r>
            <a:r>
              <a:rPr spc="-8" dirty="0"/>
              <a:t>“Words”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32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752600"/>
            <a:ext cx="6561773" cy="2121895"/>
          </a:xfrm>
          <a:prstGeom prst="rect">
            <a:avLst/>
          </a:prstGeom>
        </p:spPr>
        <p:txBody>
          <a:bodyPr vert="horz" wrap="square" lIns="0" tIns="132874" rIns="0" bIns="0" rtlCol="0">
            <a:spAutoFit/>
          </a:bodyPr>
          <a:lstStyle/>
          <a:p>
            <a:pPr marL="238601" indent="-229076">
              <a:spcBef>
                <a:spcPts val="1046"/>
              </a:spcBef>
              <a:buClr>
                <a:srgbClr val="B2B2B2"/>
              </a:buClr>
              <a:buSzPct val="92307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1950" spc="-169" dirty="0">
                <a:latin typeface="Verdana"/>
                <a:cs typeface="Verdana"/>
              </a:rPr>
              <a:t>Segmenting</a:t>
            </a:r>
            <a:r>
              <a:rPr sz="1950" spc="-191" dirty="0">
                <a:latin typeface="Verdana"/>
                <a:cs typeface="Verdana"/>
              </a:rPr>
              <a:t> </a:t>
            </a:r>
            <a:r>
              <a:rPr sz="1950" spc="-120" dirty="0">
                <a:latin typeface="Verdana"/>
                <a:cs typeface="Verdana"/>
              </a:rPr>
              <a:t>text</a:t>
            </a:r>
            <a:r>
              <a:rPr sz="1950" spc="-191" dirty="0">
                <a:latin typeface="Verdana"/>
                <a:cs typeface="Verdana"/>
              </a:rPr>
              <a:t> </a:t>
            </a:r>
            <a:r>
              <a:rPr sz="1950" spc="-101" dirty="0">
                <a:latin typeface="Verdana"/>
                <a:cs typeface="Verdana"/>
              </a:rPr>
              <a:t>into</a:t>
            </a:r>
            <a:r>
              <a:rPr sz="1950" spc="-184" dirty="0">
                <a:latin typeface="Verdana"/>
                <a:cs typeface="Verdana"/>
              </a:rPr>
              <a:t> </a:t>
            </a:r>
            <a:r>
              <a:rPr sz="1950" spc="-8" dirty="0">
                <a:latin typeface="Verdana"/>
                <a:cs typeface="Verdana"/>
              </a:rPr>
              <a:t>words</a:t>
            </a:r>
            <a:endParaRPr sz="1950" dirty="0">
              <a:latin typeface="Verdana"/>
              <a:cs typeface="Verdana"/>
            </a:endParaRPr>
          </a:p>
          <a:p>
            <a:pPr marL="238601" indent="-229076">
              <a:spcBef>
                <a:spcPts val="971"/>
              </a:spcBef>
              <a:buClr>
                <a:srgbClr val="B2B2B2"/>
              </a:buClr>
              <a:buSzPct val="92307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1950" spc="-109" dirty="0">
                <a:latin typeface="Verdana"/>
                <a:cs typeface="Verdana"/>
              </a:rPr>
              <a:t>Morphological</a:t>
            </a:r>
            <a:r>
              <a:rPr sz="1950" spc="-139" dirty="0">
                <a:latin typeface="Verdana"/>
                <a:cs typeface="Verdana"/>
              </a:rPr>
              <a:t> </a:t>
            </a:r>
            <a:r>
              <a:rPr sz="1950" spc="-45" dirty="0">
                <a:latin typeface="Verdana"/>
                <a:cs typeface="Verdana"/>
              </a:rPr>
              <a:t>variation</a:t>
            </a:r>
            <a:endParaRPr sz="1950" dirty="0">
              <a:latin typeface="Verdana"/>
              <a:cs typeface="Verdana"/>
            </a:endParaRPr>
          </a:p>
          <a:p>
            <a:pPr marL="238601" indent="-229076">
              <a:spcBef>
                <a:spcPts val="881"/>
              </a:spcBef>
              <a:buClr>
                <a:srgbClr val="B2B2B2"/>
              </a:buClr>
              <a:buSzPct val="92307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1950" spc="-124" dirty="0">
                <a:latin typeface="Verdana"/>
                <a:cs typeface="Verdana"/>
              </a:rPr>
              <a:t>Words</a:t>
            </a:r>
            <a:r>
              <a:rPr sz="1950" spc="-199" dirty="0">
                <a:latin typeface="Verdana"/>
                <a:cs typeface="Verdana"/>
              </a:rPr>
              <a:t> </a:t>
            </a:r>
            <a:r>
              <a:rPr sz="1950" spc="-90" dirty="0">
                <a:latin typeface="Verdana"/>
                <a:cs typeface="Verdana"/>
              </a:rPr>
              <a:t>with</a:t>
            </a:r>
            <a:r>
              <a:rPr sz="1950" spc="-206" dirty="0">
                <a:latin typeface="Verdana"/>
                <a:cs typeface="Verdana"/>
              </a:rPr>
              <a:t> </a:t>
            </a:r>
            <a:r>
              <a:rPr sz="1950" spc="-127" dirty="0">
                <a:latin typeface="Verdana"/>
                <a:cs typeface="Verdana"/>
              </a:rPr>
              <a:t>multiple</a:t>
            </a:r>
            <a:r>
              <a:rPr sz="1950" spc="-203" dirty="0">
                <a:latin typeface="Verdana"/>
                <a:cs typeface="Verdana"/>
              </a:rPr>
              <a:t> meanings:</a:t>
            </a:r>
            <a:r>
              <a:rPr sz="1950" spc="-199" dirty="0">
                <a:latin typeface="Verdana"/>
                <a:cs typeface="Verdana"/>
              </a:rPr>
              <a:t> </a:t>
            </a:r>
            <a:r>
              <a:rPr sz="1950" spc="-195" dirty="0">
                <a:solidFill>
                  <a:srgbClr val="FF0000"/>
                </a:solidFill>
                <a:latin typeface="Verdana"/>
                <a:cs typeface="Verdana"/>
              </a:rPr>
              <a:t>bank</a:t>
            </a:r>
            <a:r>
              <a:rPr sz="1950" spc="-195" dirty="0">
                <a:latin typeface="Verdana"/>
                <a:cs typeface="Verdana"/>
              </a:rPr>
              <a:t>,</a:t>
            </a:r>
            <a:r>
              <a:rPr sz="1950" spc="-199" dirty="0">
                <a:latin typeface="Verdana"/>
                <a:cs typeface="Verdana"/>
              </a:rPr>
              <a:t> </a:t>
            </a:r>
            <a:r>
              <a:rPr sz="1950" spc="-217" dirty="0">
                <a:solidFill>
                  <a:srgbClr val="FF0000"/>
                </a:solidFill>
                <a:latin typeface="Verdana"/>
                <a:cs typeface="Verdana"/>
              </a:rPr>
              <a:t>mean</a:t>
            </a:r>
            <a:endParaRPr sz="195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238601" indent="-229076">
              <a:spcBef>
                <a:spcPts val="956"/>
              </a:spcBef>
              <a:buClr>
                <a:srgbClr val="B2B2B2"/>
              </a:buClr>
              <a:buSzPct val="92307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1950" spc="-143" dirty="0">
                <a:latin typeface="Verdana"/>
                <a:cs typeface="Verdana"/>
              </a:rPr>
              <a:t>Domain-</a:t>
            </a:r>
            <a:r>
              <a:rPr sz="1950" spc="-113" dirty="0">
                <a:latin typeface="Verdana"/>
                <a:cs typeface="Verdana"/>
              </a:rPr>
              <a:t>specific</a:t>
            </a:r>
            <a:r>
              <a:rPr sz="1950" spc="-184" dirty="0">
                <a:latin typeface="Verdana"/>
                <a:cs typeface="Verdana"/>
              </a:rPr>
              <a:t> </a:t>
            </a:r>
            <a:r>
              <a:rPr sz="1950" spc="-203" dirty="0">
                <a:latin typeface="Verdana"/>
                <a:cs typeface="Verdana"/>
              </a:rPr>
              <a:t>meanings:</a:t>
            </a:r>
            <a:r>
              <a:rPr sz="1950" spc="-188" dirty="0">
                <a:latin typeface="Verdana"/>
                <a:cs typeface="Verdana"/>
              </a:rPr>
              <a:t> </a:t>
            </a:r>
            <a:r>
              <a:rPr sz="1950" spc="-8" dirty="0">
                <a:solidFill>
                  <a:srgbClr val="FF0000"/>
                </a:solidFill>
                <a:latin typeface="Verdana"/>
                <a:cs typeface="Verdana"/>
              </a:rPr>
              <a:t>latex</a:t>
            </a:r>
            <a:endParaRPr sz="195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238601" indent="-229076">
              <a:spcBef>
                <a:spcPts val="881"/>
              </a:spcBef>
              <a:buClr>
                <a:srgbClr val="B2B2B2"/>
              </a:buClr>
              <a:buSzPct val="92307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1950" spc="-79" dirty="0">
                <a:solidFill>
                  <a:srgbClr val="FF0000"/>
                </a:solidFill>
                <a:latin typeface="Verdana"/>
                <a:cs typeface="Verdana"/>
              </a:rPr>
              <a:t>Multiword</a:t>
            </a:r>
            <a:r>
              <a:rPr sz="1950" spc="-20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950" spc="-184" dirty="0">
                <a:solidFill>
                  <a:srgbClr val="FF0000"/>
                </a:solidFill>
                <a:latin typeface="Verdana"/>
                <a:cs typeface="Verdana"/>
              </a:rPr>
              <a:t>expressions</a:t>
            </a:r>
            <a:r>
              <a:rPr sz="1950" spc="-184" dirty="0">
                <a:latin typeface="Verdana"/>
                <a:cs typeface="Verdana"/>
              </a:rPr>
              <a:t>:</a:t>
            </a:r>
            <a:r>
              <a:rPr sz="1950" spc="-195" dirty="0">
                <a:latin typeface="Verdana"/>
                <a:cs typeface="Verdana"/>
              </a:rPr>
              <a:t> </a:t>
            </a:r>
            <a:r>
              <a:rPr sz="1950" spc="-210" dirty="0">
                <a:latin typeface="Verdana"/>
                <a:cs typeface="Verdana"/>
              </a:rPr>
              <a:t>make</a:t>
            </a:r>
            <a:r>
              <a:rPr sz="1950" spc="-203" dirty="0">
                <a:latin typeface="Verdana"/>
                <a:cs typeface="Verdana"/>
              </a:rPr>
              <a:t> </a:t>
            </a:r>
            <a:r>
              <a:rPr sz="1950" spc="-225" dirty="0">
                <a:latin typeface="Verdana"/>
                <a:cs typeface="Verdana"/>
              </a:rPr>
              <a:t>a</a:t>
            </a:r>
            <a:r>
              <a:rPr sz="1950" spc="-203" dirty="0">
                <a:latin typeface="Verdana"/>
                <a:cs typeface="Verdana"/>
              </a:rPr>
              <a:t> </a:t>
            </a:r>
            <a:r>
              <a:rPr sz="1950" spc="-150" dirty="0">
                <a:latin typeface="Verdana"/>
                <a:cs typeface="Verdana"/>
              </a:rPr>
              <a:t>decision,</a:t>
            </a:r>
            <a:r>
              <a:rPr sz="1950" spc="-199" dirty="0">
                <a:latin typeface="Verdana"/>
                <a:cs typeface="Verdana"/>
              </a:rPr>
              <a:t> </a:t>
            </a:r>
            <a:r>
              <a:rPr sz="1950" spc="-165" dirty="0">
                <a:solidFill>
                  <a:srgbClr val="FF0000"/>
                </a:solidFill>
                <a:latin typeface="Verdana"/>
                <a:cs typeface="Verdana"/>
              </a:rPr>
              <a:t>take</a:t>
            </a:r>
            <a:r>
              <a:rPr sz="1950" spc="-20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950" spc="-150" dirty="0">
                <a:solidFill>
                  <a:srgbClr val="FF0000"/>
                </a:solidFill>
                <a:latin typeface="Verdana"/>
                <a:cs typeface="Verdana"/>
              </a:rPr>
              <a:t>out</a:t>
            </a:r>
            <a:r>
              <a:rPr sz="1950" spc="-150" dirty="0">
                <a:latin typeface="Verdana"/>
                <a:cs typeface="Verdana"/>
              </a:rPr>
              <a:t>,</a:t>
            </a:r>
            <a:r>
              <a:rPr sz="1950" spc="-199" dirty="0">
                <a:latin typeface="Verdana"/>
                <a:cs typeface="Verdana"/>
              </a:rPr>
              <a:t> </a:t>
            </a:r>
            <a:r>
              <a:rPr sz="1950" spc="-210" dirty="0">
                <a:latin typeface="Verdana"/>
                <a:cs typeface="Verdana"/>
              </a:rPr>
              <a:t>make</a:t>
            </a:r>
            <a:r>
              <a:rPr sz="1950" spc="-203" dirty="0">
                <a:latin typeface="Verdana"/>
                <a:cs typeface="Verdana"/>
              </a:rPr>
              <a:t> </a:t>
            </a:r>
            <a:r>
              <a:rPr sz="1950" spc="-19" dirty="0">
                <a:latin typeface="Verdana"/>
                <a:cs typeface="Verdana"/>
              </a:rPr>
              <a:t>up</a:t>
            </a:r>
            <a:endParaRPr sz="19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32372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14" y="1318055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dirty="0"/>
              <a:t>Part</a:t>
            </a:r>
            <a:r>
              <a:rPr spc="-38" dirty="0"/>
              <a:t> </a:t>
            </a:r>
            <a:r>
              <a:rPr dirty="0"/>
              <a:t>of</a:t>
            </a:r>
            <a:r>
              <a:rPr spc="-26" dirty="0"/>
              <a:t> </a:t>
            </a:r>
            <a:r>
              <a:rPr dirty="0"/>
              <a:t>Speech</a:t>
            </a:r>
            <a:r>
              <a:rPr spc="-19" dirty="0"/>
              <a:t> </a:t>
            </a:r>
            <a:r>
              <a:rPr spc="-8" dirty="0"/>
              <a:t>Tagging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340" y="2746776"/>
            <a:ext cx="5801153" cy="25499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33</a:t>
            </a:fld>
            <a:endParaRPr spc="-19" dirty="0"/>
          </a:p>
        </p:txBody>
      </p:sp>
    </p:spTree>
    <p:extLst>
      <p:ext uri="{BB962C8B-B14F-4D97-AF65-F5344CB8AC3E}">
        <p14:creationId xmlns:p14="http://schemas.microsoft.com/office/powerpoint/2010/main" val="1656534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14" y="1318055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spc="-8" dirty="0"/>
              <a:t>Syntax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590800"/>
            <a:ext cx="5840154" cy="18839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34</a:t>
            </a:fld>
            <a:endParaRPr spc="-19" dirty="0"/>
          </a:p>
        </p:txBody>
      </p:sp>
    </p:spTree>
    <p:extLst>
      <p:ext uri="{BB962C8B-B14F-4D97-AF65-F5344CB8AC3E}">
        <p14:creationId xmlns:p14="http://schemas.microsoft.com/office/powerpoint/2010/main" val="4114884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547" y="2260612"/>
            <a:ext cx="6535133" cy="35151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214" y="1318055"/>
            <a:ext cx="8482013" cy="608821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82893" rIns="0" bIns="0" rtlCol="0">
            <a:spAutoFit/>
          </a:bodyPr>
          <a:lstStyle/>
          <a:p>
            <a:pPr marL="138113">
              <a:spcBef>
                <a:spcPts val="2228"/>
              </a:spcBef>
            </a:pPr>
            <a:r>
              <a:rPr sz="2100" dirty="0">
                <a:latin typeface="Verdana"/>
                <a:cs typeface="Verdana"/>
              </a:rPr>
              <a:t>Morphology</a:t>
            </a:r>
            <a:r>
              <a:rPr sz="2100" spc="-8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+</a:t>
            </a:r>
            <a:r>
              <a:rPr sz="2100" spc="-8" dirty="0">
                <a:latin typeface="Verdana"/>
                <a:cs typeface="Verdana"/>
              </a:rPr>
              <a:t> Syntax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35</a:t>
            </a:fld>
            <a:endParaRPr spc="-19" dirty="0"/>
          </a:p>
        </p:txBody>
      </p:sp>
      <p:sp>
        <p:nvSpPr>
          <p:cNvPr id="4" name="object 4"/>
          <p:cNvSpPr txBox="1"/>
          <p:nvPr/>
        </p:nvSpPr>
        <p:spPr>
          <a:xfrm>
            <a:off x="7108038" y="3539871"/>
            <a:ext cx="1606391" cy="916502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525" marR="3810">
              <a:lnSpc>
                <a:spcPct val="100800"/>
              </a:lnSpc>
              <a:spcBef>
                <a:spcPts val="56"/>
              </a:spcBef>
            </a:pPr>
            <a:r>
              <a:rPr sz="1950" dirty="0">
                <a:latin typeface="Candara"/>
                <a:cs typeface="Candara"/>
              </a:rPr>
              <a:t>A</a:t>
            </a:r>
            <a:r>
              <a:rPr sz="1950" spc="19" dirty="0">
                <a:latin typeface="Candara"/>
                <a:cs typeface="Candara"/>
              </a:rPr>
              <a:t> </a:t>
            </a:r>
            <a:r>
              <a:rPr sz="1950" spc="-8" dirty="0">
                <a:latin typeface="Candara"/>
                <a:cs typeface="Candara"/>
              </a:rPr>
              <a:t>ship-shipping </a:t>
            </a:r>
            <a:r>
              <a:rPr sz="1950" dirty="0">
                <a:latin typeface="Candara"/>
                <a:cs typeface="Candara"/>
              </a:rPr>
              <a:t>ship,</a:t>
            </a:r>
            <a:r>
              <a:rPr sz="1950" spc="-15" dirty="0">
                <a:latin typeface="Candara"/>
                <a:cs typeface="Candara"/>
              </a:rPr>
              <a:t> </a:t>
            </a:r>
            <a:r>
              <a:rPr sz="1950" spc="-8" dirty="0">
                <a:latin typeface="Candara"/>
                <a:cs typeface="Candara"/>
              </a:rPr>
              <a:t>shipping shipping-</a:t>
            </a:r>
            <a:r>
              <a:rPr sz="1950" spc="-15" dirty="0">
                <a:latin typeface="Candara"/>
                <a:cs typeface="Candara"/>
              </a:rPr>
              <a:t>ships</a:t>
            </a:r>
            <a:endParaRPr sz="1950" dirty="0">
              <a:latin typeface="Candara"/>
              <a:cs typeface="Candar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4628" y="6089033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444746"/>
                </a:solidFill>
                <a:latin typeface="Google Sans Mono"/>
              </a:rPr>
              <a:t>سفينة شحن السفن ، </a:t>
            </a:r>
            <a:r>
              <a:rPr lang="ar-SA" dirty="0" smtClean="0">
                <a:solidFill>
                  <a:srgbClr val="444746"/>
                </a:solidFill>
                <a:latin typeface="Google Sans Mono"/>
              </a:rPr>
              <a:t>تشحن </a:t>
            </a:r>
            <a:r>
              <a:rPr lang="ar-SA" dirty="0">
                <a:solidFill>
                  <a:srgbClr val="444746"/>
                </a:solidFill>
                <a:latin typeface="Google Sans Mono"/>
              </a:rPr>
              <a:t>سفن الشحن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74238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14" y="1318055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dirty="0"/>
              <a:t>Syntax</a:t>
            </a:r>
            <a:r>
              <a:rPr spc="-34" dirty="0"/>
              <a:t> </a:t>
            </a:r>
            <a:r>
              <a:rPr dirty="0"/>
              <a:t>+</a:t>
            </a:r>
            <a:r>
              <a:rPr spc="-23" dirty="0"/>
              <a:t> </a:t>
            </a:r>
            <a:r>
              <a:rPr spc="-8" dirty="0"/>
              <a:t>Semantics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36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438400"/>
            <a:ext cx="6384131" cy="1610056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38601" indent="-229076">
              <a:spcBef>
                <a:spcPts val="1035"/>
              </a:spcBef>
              <a:buClr>
                <a:srgbClr val="B2B2B2"/>
              </a:buClr>
              <a:buSzPct val="92307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1950" spc="-71" dirty="0">
                <a:latin typeface="Verdana"/>
                <a:cs typeface="Verdana"/>
              </a:rPr>
              <a:t>We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-161" dirty="0">
                <a:latin typeface="Verdana"/>
                <a:cs typeface="Verdana"/>
              </a:rPr>
              <a:t>saw</a:t>
            </a:r>
            <a:r>
              <a:rPr sz="1950" spc="-203" dirty="0">
                <a:latin typeface="Verdana"/>
                <a:cs typeface="Verdana"/>
              </a:rPr>
              <a:t> </a:t>
            </a:r>
            <a:r>
              <a:rPr sz="1950" spc="-127" dirty="0">
                <a:latin typeface="Verdana"/>
                <a:cs typeface="Verdana"/>
              </a:rPr>
              <a:t>the</a:t>
            </a:r>
            <a:r>
              <a:rPr sz="1950" spc="-206" dirty="0">
                <a:latin typeface="Verdana"/>
                <a:cs typeface="Verdana"/>
              </a:rPr>
              <a:t> </a:t>
            </a:r>
            <a:r>
              <a:rPr sz="1950" spc="-176" dirty="0">
                <a:latin typeface="Verdana"/>
                <a:cs typeface="Verdana"/>
              </a:rPr>
              <a:t>woman</a:t>
            </a:r>
            <a:r>
              <a:rPr sz="1950" spc="-206" dirty="0">
                <a:latin typeface="Verdana"/>
                <a:cs typeface="Verdana"/>
              </a:rPr>
              <a:t> </a:t>
            </a:r>
            <a:r>
              <a:rPr sz="1950" spc="-90" dirty="0">
                <a:latin typeface="Verdana"/>
                <a:cs typeface="Verdana"/>
              </a:rPr>
              <a:t>with</a:t>
            </a:r>
            <a:r>
              <a:rPr sz="1950" spc="-206" dirty="0">
                <a:latin typeface="Verdana"/>
                <a:cs typeface="Verdana"/>
              </a:rPr>
              <a:t> </a:t>
            </a:r>
            <a:r>
              <a:rPr sz="1950" spc="-127" dirty="0">
                <a:latin typeface="Verdana"/>
                <a:cs typeface="Verdana"/>
              </a:rPr>
              <a:t>the</a:t>
            </a:r>
            <a:r>
              <a:rPr sz="1950" spc="-206" dirty="0">
                <a:latin typeface="Verdana"/>
                <a:cs typeface="Verdana"/>
              </a:rPr>
              <a:t> </a:t>
            </a:r>
            <a:r>
              <a:rPr sz="1950" spc="-139" dirty="0">
                <a:latin typeface="Verdana"/>
                <a:cs typeface="Verdana"/>
              </a:rPr>
              <a:t>telescope</a:t>
            </a:r>
            <a:r>
              <a:rPr sz="1950" spc="-206" dirty="0">
                <a:latin typeface="Verdana"/>
                <a:cs typeface="Verdana"/>
              </a:rPr>
              <a:t> </a:t>
            </a:r>
            <a:r>
              <a:rPr sz="1950" spc="-165" dirty="0">
                <a:latin typeface="Verdana"/>
                <a:cs typeface="Verdana"/>
              </a:rPr>
              <a:t>wrapped</a:t>
            </a:r>
            <a:r>
              <a:rPr sz="1950" spc="-203" dirty="0">
                <a:latin typeface="Verdana"/>
                <a:cs typeface="Verdana"/>
              </a:rPr>
              <a:t> </a:t>
            </a:r>
            <a:r>
              <a:rPr sz="1950" spc="-113" dirty="0">
                <a:latin typeface="Verdana"/>
                <a:cs typeface="Verdana"/>
              </a:rPr>
              <a:t>in</a:t>
            </a:r>
            <a:r>
              <a:rPr sz="1950" spc="-206" dirty="0">
                <a:latin typeface="Verdana"/>
                <a:cs typeface="Verdana"/>
              </a:rPr>
              <a:t> </a:t>
            </a:r>
            <a:r>
              <a:rPr sz="1950" spc="-214" dirty="0">
                <a:latin typeface="Verdana"/>
                <a:cs typeface="Verdana"/>
              </a:rPr>
              <a:t>paper.</a:t>
            </a:r>
            <a:endParaRPr sz="1950" dirty="0">
              <a:latin typeface="Verdana"/>
              <a:cs typeface="Verdana"/>
            </a:endParaRPr>
          </a:p>
          <a:p>
            <a:pPr marL="481489" lvl="1" indent="-229076">
              <a:spcBef>
                <a:spcPts val="88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spc="-56" dirty="0">
                <a:solidFill>
                  <a:srgbClr val="5F5F5F"/>
                </a:solidFill>
                <a:latin typeface="Verdana"/>
                <a:cs typeface="Verdana"/>
              </a:rPr>
              <a:t>Who</a:t>
            </a:r>
            <a:r>
              <a:rPr spc="-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72" dirty="0">
                <a:solidFill>
                  <a:srgbClr val="5F5F5F"/>
                </a:solidFill>
                <a:latin typeface="Verdana"/>
                <a:cs typeface="Verdana"/>
              </a:rPr>
              <a:t>has</a:t>
            </a:r>
            <a:r>
              <a:rPr spc="-191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20" dirty="0">
                <a:solidFill>
                  <a:srgbClr val="5F5F5F"/>
                </a:solidFill>
                <a:latin typeface="Verdana"/>
                <a:cs typeface="Verdana"/>
              </a:rPr>
              <a:t>the</a:t>
            </a:r>
            <a:r>
              <a:rPr spc="-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53" dirty="0">
                <a:solidFill>
                  <a:srgbClr val="5F5F5F"/>
                </a:solidFill>
                <a:latin typeface="Verdana"/>
                <a:cs typeface="Verdana"/>
              </a:rPr>
              <a:t>telescope?</a:t>
            </a:r>
            <a:endParaRPr dirty="0">
              <a:latin typeface="Verdana"/>
              <a:cs typeface="Verdana"/>
            </a:endParaRPr>
          </a:p>
          <a:p>
            <a:pPr marL="481489" lvl="1" indent="-229076">
              <a:spcBef>
                <a:spcPts val="900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spc="-56" dirty="0">
                <a:solidFill>
                  <a:srgbClr val="5F5F5F"/>
                </a:solidFill>
                <a:latin typeface="Verdana"/>
                <a:cs typeface="Verdana"/>
              </a:rPr>
              <a:t>Who</a:t>
            </a:r>
            <a:r>
              <a:rPr spc="-19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13" dirty="0">
                <a:solidFill>
                  <a:srgbClr val="5F5F5F"/>
                </a:solidFill>
                <a:latin typeface="Verdana"/>
                <a:cs typeface="Verdana"/>
              </a:rPr>
              <a:t>or</a:t>
            </a:r>
            <a:r>
              <a:rPr spc="-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16" dirty="0">
                <a:solidFill>
                  <a:srgbClr val="5F5F5F"/>
                </a:solidFill>
                <a:latin typeface="Verdana"/>
                <a:cs typeface="Verdana"/>
              </a:rPr>
              <a:t>what</a:t>
            </a:r>
            <a:r>
              <a:rPr spc="-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09" dirty="0">
                <a:solidFill>
                  <a:srgbClr val="5F5F5F"/>
                </a:solidFill>
                <a:latin typeface="Verdana"/>
                <a:cs typeface="Verdana"/>
              </a:rPr>
              <a:t>is</a:t>
            </a:r>
            <a:r>
              <a:rPr spc="-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50" dirty="0">
                <a:solidFill>
                  <a:srgbClr val="5F5F5F"/>
                </a:solidFill>
                <a:latin typeface="Verdana"/>
                <a:cs typeface="Verdana"/>
              </a:rPr>
              <a:t>wrapped</a:t>
            </a:r>
            <a:r>
              <a:rPr spc="-191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01" dirty="0">
                <a:solidFill>
                  <a:srgbClr val="5F5F5F"/>
                </a:solidFill>
                <a:latin typeface="Verdana"/>
                <a:cs typeface="Verdana"/>
              </a:rPr>
              <a:t>in</a:t>
            </a:r>
            <a:r>
              <a:rPr spc="-19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9" dirty="0">
                <a:solidFill>
                  <a:srgbClr val="5F5F5F"/>
                </a:solidFill>
                <a:latin typeface="Verdana"/>
                <a:cs typeface="Verdana"/>
              </a:rPr>
              <a:t>paper?</a:t>
            </a:r>
            <a:endParaRPr dirty="0">
              <a:latin typeface="Verdana"/>
              <a:cs typeface="Verdana"/>
            </a:endParaRPr>
          </a:p>
          <a:p>
            <a:pPr marL="481489" lvl="1" indent="-229076">
              <a:spcBef>
                <a:spcPts val="91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spc="-53" dirty="0">
                <a:solidFill>
                  <a:srgbClr val="5F5F5F"/>
                </a:solidFill>
                <a:latin typeface="Verdana"/>
                <a:cs typeface="Verdana"/>
              </a:rPr>
              <a:t>An</a:t>
            </a:r>
            <a:r>
              <a:rPr spc="-19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69" dirty="0">
                <a:solidFill>
                  <a:srgbClr val="5F5F5F"/>
                </a:solidFill>
                <a:latin typeface="Verdana"/>
                <a:cs typeface="Verdana"/>
              </a:rPr>
              <a:t>even</a:t>
            </a:r>
            <a:r>
              <a:rPr spc="-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71" dirty="0">
                <a:solidFill>
                  <a:srgbClr val="5F5F5F"/>
                </a:solidFill>
                <a:latin typeface="Verdana"/>
                <a:cs typeface="Verdana"/>
              </a:rPr>
              <a:t>of</a:t>
            </a:r>
            <a:r>
              <a:rPr spc="-191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39" dirty="0">
                <a:solidFill>
                  <a:srgbClr val="5F5F5F"/>
                </a:solidFill>
                <a:latin typeface="Verdana"/>
                <a:cs typeface="Verdana"/>
              </a:rPr>
              <a:t>perception,</a:t>
            </a:r>
            <a:r>
              <a:rPr spc="-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16" dirty="0">
                <a:solidFill>
                  <a:srgbClr val="5F5F5F"/>
                </a:solidFill>
                <a:latin typeface="Verdana"/>
                <a:cs typeface="Verdana"/>
              </a:rPr>
              <a:t>or</a:t>
            </a:r>
            <a:r>
              <a:rPr spc="-191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176" dirty="0">
                <a:solidFill>
                  <a:srgbClr val="5F5F5F"/>
                </a:solidFill>
                <a:latin typeface="Verdana"/>
                <a:cs typeface="Verdana"/>
              </a:rPr>
              <a:t>an</a:t>
            </a:r>
            <a:r>
              <a:rPr spc="-19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pc="-34" dirty="0">
                <a:solidFill>
                  <a:srgbClr val="5F5F5F"/>
                </a:solidFill>
                <a:latin typeface="Verdana"/>
                <a:cs typeface="Verdana"/>
              </a:rPr>
              <a:t>assault?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14" y="4511639"/>
            <a:ext cx="2184386" cy="1508161"/>
          </a:xfrm>
          <a:prstGeom prst="rect">
            <a:avLst/>
          </a:prstGeom>
        </p:spPr>
      </p:pic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1" y="4507081"/>
            <a:ext cx="1828800" cy="1512719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8083" y="3243428"/>
            <a:ext cx="2095964" cy="27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872787" y="3620940"/>
            <a:ext cx="73974" cy="317165"/>
          </a:xfrm>
          <a:prstGeom prst="rect">
            <a:avLst/>
          </a:prstGeom>
        </p:spPr>
        <p:txBody>
          <a:bodyPr vert="horz" wrap="square" lIns="0" tIns="5488" rIns="0" bIns="0" rtlCol="0">
            <a:spAutoFit/>
          </a:bodyPr>
          <a:lstStyle/>
          <a:p>
            <a:pPr marL="17328">
              <a:spcBef>
                <a:spcPts val="43"/>
              </a:spcBef>
            </a:pPr>
            <a:fld id="{81D60167-4931-47E6-BA6A-407CBD079E47}" type="slidenum">
              <a:rPr spc="-11" dirty="0"/>
              <a:pPr marL="17328">
                <a:spcBef>
                  <a:spcPts val="43"/>
                </a:spcBef>
              </a:pPr>
              <a:t>37</a:t>
            </a:fld>
            <a:endParaRPr spc="-11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29927"/>
            <a:ext cx="6096000" cy="467789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pc="-52" dirty="0"/>
              <a:t>Dealing</a:t>
            </a:r>
            <a:r>
              <a:rPr spc="-173" dirty="0"/>
              <a:t> </a:t>
            </a:r>
            <a:r>
              <a:rPr spc="-36" dirty="0"/>
              <a:t>with</a:t>
            </a:r>
            <a:r>
              <a:rPr spc="-168" dirty="0"/>
              <a:t> </a:t>
            </a:r>
            <a:r>
              <a:rPr spc="-66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15" y="2146446"/>
            <a:ext cx="7492534" cy="3396719"/>
          </a:xfrm>
          <a:prstGeom prst="rect">
            <a:avLst/>
          </a:prstGeom>
        </p:spPr>
        <p:txBody>
          <a:bodyPr vert="horz" wrap="square" lIns="0" tIns="40723" rIns="0" bIns="0" rtlCol="0">
            <a:spAutoFit/>
          </a:bodyPr>
          <a:lstStyle/>
          <a:p>
            <a:pPr marL="291686" marR="30324" indent="-286199">
              <a:lnSpc>
                <a:spcPts val="2470"/>
              </a:lnSpc>
              <a:spcBef>
                <a:spcPts val="321"/>
              </a:spcBef>
              <a:buClr>
                <a:srgbClr val="B51700"/>
              </a:buClr>
              <a:buSzPct val="122222"/>
              <a:buChar char="■"/>
              <a:tabLst>
                <a:tab pos="291975" algn="l"/>
              </a:tabLst>
            </a:pPr>
            <a:r>
              <a:rPr sz="2251" dirty="0">
                <a:latin typeface="Arial"/>
                <a:cs typeface="Arial"/>
              </a:rPr>
              <a:t>How</a:t>
            </a:r>
            <a:r>
              <a:rPr sz="2251" spc="-96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can</a:t>
            </a:r>
            <a:r>
              <a:rPr sz="2251" spc="-96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we</a:t>
            </a:r>
            <a:r>
              <a:rPr sz="2251" spc="-96" dirty="0">
                <a:latin typeface="Arial"/>
                <a:cs typeface="Arial"/>
              </a:rPr>
              <a:t> </a:t>
            </a:r>
            <a:r>
              <a:rPr sz="2251" spc="-9" dirty="0">
                <a:latin typeface="Arial"/>
                <a:cs typeface="Arial"/>
              </a:rPr>
              <a:t>model</a:t>
            </a:r>
            <a:r>
              <a:rPr sz="2251" spc="-96" dirty="0">
                <a:latin typeface="Arial"/>
                <a:cs typeface="Arial"/>
              </a:rPr>
              <a:t> </a:t>
            </a:r>
            <a:r>
              <a:rPr sz="2251" spc="-30" dirty="0">
                <a:latin typeface="Arial"/>
                <a:cs typeface="Arial"/>
              </a:rPr>
              <a:t>ambiguity</a:t>
            </a:r>
            <a:r>
              <a:rPr sz="2251" spc="-96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and</a:t>
            </a:r>
            <a:r>
              <a:rPr sz="2251" spc="-96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choose</a:t>
            </a:r>
            <a:r>
              <a:rPr sz="2251" spc="-96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correct</a:t>
            </a:r>
            <a:r>
              <a:rPr sz="2251" spc="-96" dirty="0">
                <a:latin typeface="Arial"/>
                <a:cs typeface="Arial"/>
              </a:rPr>
              <a:t> </a:t>
            </a:r>
            <a:r>
              <a:rPr sz="2251" spc="-43" dirty="0">
                <a:latin typeface="Arial"/>
                <a:cs typeface="Arial"/>
              </a:rPr>
              <a:t>analysis </a:t>
            </a:r>
            <a:r>
              <a:rPr sz="2251" dirty="0">
                <a:latin typeface="Arial"/>
                <a:cs typeface="Arial"/>
              </a:rPr>
              <a:t>in</a:t>
            </a:r>
            <a:r>
              <a:rPr sz="2251" spc="-141" dirty="0">
                <a:latin typeface="Arial"/>
                <a:cs typeface="Arial"/>
              </a:rPr>
              <a:t> </a:t>
            </a:r>
            <a:r>
              <a:rPr sz="2251" spc="-5" dirty="0">
                <a:latin typeface="Arial"/>
                <a:cs typeface="Arial"/>
              </a:rPr>
              <a:t>context?</a:t>
            </a:r>
            <a:endParaRPr sz="2251" dirty="0">
              <a:latin typeface="Arial"/>
              <a:cs typeface="Arial"/>
            </a:endParaRPr>
          </a:p>
          <a:p>
            <a:pPr marL="748853" lvl="1" indent="-286488">
              <a:spcBef>
                <a:spcPts val="1057"/>
              </a:spcBef>
              <a:buClr>
                <a:srgbClr val="B51700"/>
              </a:buClr>
              <a:buSzPct val="122222"/>
              <a:buChar char="■"/>
              <a:tabLst>
                <a:tab pos="749142" algn="l"/>
              </a:tabLst>
            </a:pPr>
            <a:r>
              <a:rPr sz="2251" spc="-16" dirty="0">
                <a:latin typeface="Arial"/>
                <a:cs typeface="Arial"/>
              </a:rPr>
              <a:t>Non-</a:t>
            </a:r>
            <a:r>
              <a:rPr sz="2251" spc="-27" dirty="0">
                <a:latin typeface="Arial"/>
                <a:cs typeface="Arial"/>
              </a:rPr>
              <a:t>probabilistic</a:t>
            </a:r>
            <a:r>
              <a:rPr sz="2251" spc="-130" dirty="0">
                <a:latin typeface="Arial"/>
                <a:cs typeface="Arial"/>
              </a:rPr>
              <a:t> </a:t>
            </a:r>
            <a:r>
              <a:rPr sz="2251" spc="-5" dirty="0">
                <a:latin typeface="Arial"/>
                <a:cs typeface="Arial"/>
              </a:rPr>
              <a:t>methods</a:t>
            </a:r>
            <a:r>
              <a:rPr sz="2251" spc="-123" dirty="0">
                <a:latin typeface="Arial"/>
                <a:cs typeface="Arial"/>
              </a:rPr>
              <a:t> </a:t>
            </a:r>
            <a:r>
              <a:rPr sz="2251" spc="-20" dirty="0">
                <a:latin typeface="Arial"/>
                <a:cs typeface="Arial"/>
              </a:rPr>
              <a:t>return</a:t>
            </a:r>
            <a:r>
              <a:rPr sz="2251" spc="-116" dirty="0">
                <a:latin typeface="Arial"/>
                <a:cs typeface="Arial"/>
              </a:rPr>
              <a:t> </a:t>
            </a:r>
            <a:r>
              <a:rPr sz="2251" spc="-59" dirty="0">
                <a:latin typeface="Arial"/>
                <a:cs typeface="Arial"/>
              </a:rPr>
              <a:t>all</a:t>
            </a:r>
            <a:r>
              <a:rPr sz="2251" spc="-98" dirty="0">
                <a:latin typeface="Arial"/>
                <a:cs typeface="Arial"/>
              </a:rPr>
              <a:t> </a:t>
            </a:r>
            <a:r>
              <a:rPr sz="2251" spc="-25" dirty="0">
                <a:latin typeface="Arial"/>
                <a:cs typeface="Arial"/>
              </a:rPr>
              <a:t>possible</a:t>
            </a:r>
            <a:r>
              <a:rPr sz="2251" spc="-116" dirty="0">
                <a:latin typeface="Arial"/>
                <a:cs typeface="Arial"/>
              </a:rPr>
              <a:t> </a:t>
            </a:r>
            <a:r>
              <a:rPr sz="2251" spc="-5" dirty="0">
                <a:latin typeface="Arial"/>
                <a:cs typeface="Arial"/>
              </a:rPr>
              <a:t>analyses.</a:t>
            </a:r>
            <a:endParaRPr sz="2251" dirty="0">
              <a:latin typeface="Arial"/>
              <a:cs typeface="Arial"/>
            </a:endParaRPr>
          </a:p>
          <a:p>
            <a:pPr marL="748853" marR="205047" lvl="1" indent="-286199">
              <a:lnSpc>
                <a:spcPts val="2470"/>
              </a:lnSpc>
              <a:spcBef>
                <a:spcPts val="1378"/>
              </a:spcBef>
              <a:buClr>
                <a:srgbClr val="B51700"/>
              </a:buClr>
              <a:buSzPct val="122222"/>
              <a:buChar char="■"/>
              <a:tabLst>
                <a:tab pos="749142" algn="l"/>
              </a:tabLst>
            </a:pPr>
            <a:r>
              <a:rPr sz="2251" spc="-36" dirty="0">
                <a:latin typeface="Arial"/>
                <a:cs typeface="Arial"/>
              </a:rPr>
              <a:t>Probabilistic</a:t>
            </a:r>
            <a:r>
              <a:rPr sz="2251" spc="-121" dirty="0">
                <a:latin typeface="Arial"/>
                <a:cs typeface="Arial"/>
              </a:rPr>
              <a:t> </a:t>
            </a:r>
            <a:r>
              <a:rPr sz="2251" spc="-14" dirty="0">
                <a:latin typeface="Arial"/>
                <a:cs typeface="Arial"/>
              </a:rPr>
              <a:t>models</a:t>
            </a:r>
            <a:r>
              <a:rPr sz="2251" spc="-114" dirty="0">
                <a:latin typeface="Arial"/>
                <a:cs typeface="Arial"/>
              </a:rPr>
              <a:t> </a:t>
            </a:r>
            <a:r>
              <a:rPr sz="2251" spc="-20" dirty="0">
                <a:latin typeface="Arial"/>
                <a:cs typeface="Arial"/>
              </a:rPr>
              <a:t>return</a:t>
            </a:r>
            <a:r>
              <a:rPr sz="2251" spc="-109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best</a:t>
            </a:r>
            <a:r>
              <a:rPr sz="2251" spc="-111" dirty="0">
                <a:latin typeface="Arial"/>
                <a:cs typeface="Arial"/>
              </a:rPr>
              <a:t> </a:t>
            </a:r>
            <a:r>
              <a:rPr sz="2251" spc="-25" dirty="0">
                <a:latin typeface="Arial"/>
                <a:cs typeface="Arial"/>
              </a:rPr>
              <a:t>possible</a:t>
            </a:r>
            <a:r>
              <a:rPr sz="2251" spc="-109" dirty="0">
                <a:latin typeface="Arial"/>
                <a:cs typeface="Arial"/>
              </a:rPr>
              <a:t> </a:t>
            </a:r>
            <a:r>
              <a:rPr sz="2251" spc="-59" dirty="0">
                <a:latin typeface="Arial"/>
                <a:cs typeface="Arial"/>
              </a:rPr>
              <a:t>analysis,</a:t>
            </a:r>
            <a:r>
              <a:rPr sz="2251" spc="-98" dirty="0">
                <a:latin typeface="Arial"/>
                <a:cs typeface="Arial"/>
              </a:rPr>
              <a:t> </a:t>
            </a:r>
            <a:r>
              <a:rPr sz="2251" spc="-9" dirty="0">
                <a:latin typeface="Arial"/>
                <a:cs typeface="Arial"/>
              </a:rPr>
              <a:t>i.e. </a:t>
            </a:r>
            <a:r>
              <a:rPr sz="2251" dirty="0">
                <a:latin typeface="Arial"/>
                <a:cs typeface="Arial"/>
              </a:rPr>
              <a:t>most</a:t>
            </a:r>
            <a:r>
              <a:rPr sz="2251" spc="-86" dirty="0">
                <a:latin typeface="Arial"/>
                <a:cs typeface="Arial"/>
              </a:rPr>
              <a:t> </a:t>
            </a:r>
            <a:r>
              <a:rPr sz="2251" spc="-16" dirty="0">
                <a:latin typeface="Arial"/>
                <a:cs typeface="Arial"/>
              </a:rPr>
              <a:t>probable</a:t>
            </a:r>
            <a:r>
              <a:rPr sz="2251" spc="-86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one</a:t>
            </a:r>
            <a:r>
              <a:rPr sz="2251" spc="-84" dirty="0">
                <a:latin typeface="Arial"/>
                <a:cs typeface="Arial"/>
              </a:rPr>
              <a:t> </a:t>
            </a:r>
            <a:r>
              <a:rPr sz="2251" spc="-11" dirty="0">
                <a:latin typeface="Arial"/>
                <a:cs typeface="Arial"/>
              </a:rPr>
              <a:t>according</a:t>
            </a:r>
            <a:r>
              <a:rPr sz="2251" spc="-86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to</a:t>
            </a:r>
            <a:r>
              <a:rPr sz="2251" spc="-86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the</a:t>
            </a:r>
            <a:r>
              <a:rPr sz="2251" spc="-84" dirty="0">
                <a:latin typeface="Arial"/>
                <a:cs typeface="Arial"/>
              </a:rPr>
              <a:t> </a:t>
            </a:r>
            <a:r>
              <a:rPr sz="2251" spc="-5" dirty="0">
                <a:latin typeface="Arial"/>
                <a:cs typeface="Arial"/>
              </a:rPr>
              <a:t>model.</a:t>
            </a:r>
            <a:endParaRPr sz="225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38" dirty="0">
              <a:latin typeface="Arial"/>
              <a:cs typeface="Arial"/>
            </a:endParaRPr>
          </a:p>
          <a:p>
            <a:pPr marL="5776" marR="2310">
              <a:lnSpc>
                <a:spcPts val="2811"/>
              </a:lnSpc>
              <a:spcBef>
                <a:spcPts val="2174"/>
              </a:spcBef>
            </a:pPr>
            <a:r>
              <a:rPr sz="2547" dirty="0">
                <a:solidFill>
                  <a:srgbClr val="B51700"/>
                </a:solidFill>
                <a:latin typeface="Arial"/>
                <a:cs typeface="Arial"/>
              </a:rPr>
              <a:t>But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dirty="0">
                <a:solidFill>
                  <a:srgbClr val="B51700"/>
                </a:solidFill>
                <a:latin typeface="Arial"/>
                <a:cs typeface="Arial"/>
              </a:rPr>
              <a:t>the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dirty="0">
                <a:solidFill>
                  <a:srgbClr val="B51700"/>
                </a:solidFill>
                <a:latin typeface="Arial"/>
                <a:cs typeface="Arial"/>
              </a:rPr>
              <a:t>“best”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spc="-68" dirty="0">
                <a:solidFill>
                  <a:srgbClr val="B51700"/>
                </a:solidFill>
                <a:latin typeface="Arial"/>
                <a:cs typeface="Arial"/>
              </a:rPr>
              <a:t>analysis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dirty="0">
                <a:solidFill>
                  <a:srgbClr val="B51700"/>
                </a:solidFill>
                <a:latin typeface="Arial"/>
                <a:cs typeface="Arial"/>
              </a:rPr>
              <a:t>is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spc="-20" dirty="0">
                <a:solidFill>
                  <a:srgbClr val="B51700"/>
                </a:solidFill>
                <a:latin typeface="Arial"/>
                <a:cs typeface="Arial"/>
              </a:rPr>
              <a:t>only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dirty="0">
                <a:solidFill>
                  <a:srgbClr val="B51700"/>
                </a:solidFill>
                <a:latin typeface="Arial"/>
                <a:cs typeface="Arial"/>
              </a:rPr>
              <a:t>good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dirty="0">
                <a:solidFill>
                  <a:srgbClr val="B51700"/>
                </a:solidFill>
                <a:latin typeface="Arial"/>
                <a:cs typeface="Arial"/>
              </a:rPr>
              <a:t>if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dirty="0">
                <a:solidFill>
                  <a:srgbClr val="B51700"/>
                </a:solidFill>
                <a:latin typeface="Arial"/>
                <a:cs typeface="Arial"/>
              </a:rPr>
              <a:t>our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spc="-16" dirty="0">
                <a:solidFill>
                  <a:srgbClr val="B51700"/>
                </a:solidFill>
                <a:latin typeface="Arial"/>
                <a:cs typeface="Arial"/>
              </a:rPr>
              <a:t>probabilities 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are</a:t>
            </a:r>
            <a:r>
              <a:rPr sz="2547" spc="-104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spc="-5" dirty="0">
                <a:solidFill>
                  <a:srgbClr val="B51700"/>
                </a:solidFill>
                <a:latin typeface="Arial"/>
                <a:cs typeface="Arial"/>
              </a:rPr>
              <a:t>accurate.</a:t>
            </a:r>
            <a:r>
              <a:rPr sz="2547" spc="-104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spc="-55" dirty="0">
                <a:solidFill>
                  <a:srgbClr val="B51700"/>
                </a:solidFill>
                <a:latin typeface="Arial"/>
                <a:cs typeface="Arial"/>
              </a:rPr>
              <a:t>Where</a:t>
            </a:r>
            <a:r>
              <a:rPr sz="2547" spc="-104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spc="27" dirty="0">
                <a:solidFill>
                  <a:srgbClr val="B51700"/>
                </a:solidFill>
                <a:latin typeface="Arial"/>
                <a:cs typeface="Arial"/>
              </a:rPr>
              <a:t>do</a:t>
            </a:r>
            <a:r>
              <a:rPr sz="2547" spc="-104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spc="-5" dirty="0">
                <a:solidFill>
                  <a:srgbClr val="B51700"/>
                </a:solidFill>
                <a:latin typeface="Arial"/>
                <a:cs typeface="Arial"/>
              </a:rPr>
              <a:t>they</a:t>
            </a:r>
            <a:r>
              <a:rPr sz="2547" spc="-104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dirty="0">
                <a:solidFill>
                  <a:srgbClr val="B51700"/>
                </a:solidFill>
                <a:latin typeface="Arial"/>
                <a:cs typeface="Arial"/>
              </a:rPr>
              <a:t>come</a:t>
            </a:r>
            <a:r>
              <a:rPr sz="2547" spc="-104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547" spc="-5" dirty="0">
                <a:solidFill>
                  <a:srgbClr val="B51700"/>
                </a:solidFill>
                <a:latin typeface="Arial"/>
                <a:cs typeface="Arial"/>
              </a:rPr>
              <a:t>from?</a:t>
            </a:r>
            <a:endParaRPr sz="254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265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2" y="630634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spc="-8" dirty="0"/>
              <a:t>Sparsity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3772853" cy="2957059"/>
          </a:xfrm>
          <a:prstGeom prst="rect">
            <a:avLst/>
          </a:prstGeom>
        </p:spPr>
        <p:txBody>
          <a:bodyPr vert="horz" wrap="square" lIns="0" tIns="116681" rIns="0" bIns="0" rtlCol="0">
            <a:spAutoFit/>
          </a:bodyPr>
          <a:lstStyle/>
          <a:p>
            <a:pPr marL="238601" indent="-229076">
              <a:spcBef>
                <a:spcPts val="91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lang="en-US" dirty="0">
                <a:cs typeface="+mj-cs"/>
              </a:rPr>
              <a:t>Sparse data due to </a:t>
            </a:r>
            <a:r>
              <a:rPr lang="en-US" dirty="0" err="1">
                <a:cs typeface="+mj-cs"/>
              </a:rPr>
              <a:t>Zipf’s</a:t>
            </a:r>
            <a:r>
              <a:rPr lang="en-US" dirty="0">
                <a:cs typeface="+mj-cs"/>
              </a:rPr>
              <a:t> Law</a:t>
            </a:r>
          </a:p>
          <a:p>
            <a:pPr marL="238601" indent="-229076">
              <a:spcBef>
                <a:spcPts val="91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lang="en-US" dirty="0">
                <a:cs typeface="+mj-cs"/>
              </a:rPr>
              <a:t>To illustrate, let’s look at the frequencies of different words in a large text corpus</a:t>
            </a:r>
          </a:p>
          <a:p>
            <a:pPr marL="238601" indent="-229076">
              <a:spcBef>
                <a:spcPts val="91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lang="en-US" dirty="0">
                <a:cs typeface="+mj-cs"/>
              </a:rPr>
              <a:t>Assume “word” is a string of letters separated by spaces</a:t>
            </a:r>
          </a:p>
          <a:p>
            <a:pPr marL="238601" indent="-229076">
              <a:spcBef>
                <a:spcPts val="91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lang="en-US" dirty="0">
                <a:cs typeface="+mj-cs"/>
              </a:rPr>
              <a:t>Most frequent words in the English </a:t>
            </a:r>
            <a:r>
              <a:rPr lang="en-US" dirty="0" err="1">
                <a:cs typeface="+mj-cs"/>
              </a:rPr>
              <a:t>Europarl</a:t>
            </a:r>
            <a:r>
              <a:rPr lang="en-US" dirty="0">
                <a:cs typeface="+mj-cs"/>
              </a:rPr>
              <a:t> corpus (out of 24m word tokens)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014" y="1483360"/>
            <a:ext cx="4330059" cy="25016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38</a:t>
            </a:fld>
            <a:endParaRPr spc="-19" dirty="0"/>
          </a:p>
        </p:txBody>
      </p:sp>
      <p:sp>
        <p:nvSpPr>
          <p:cNvPr id="6" name="object 3"/>
          <p:cNvSpPr txBox="1"/>
          <p:nvPr/>
        </p:nvSpPr>
        <p:spPr>
          <a:xfrm>
            <a:off x="764928" y="4644501"/>
            <a:ext cx="7908145" cy="1720050"/>
          </a:xfrm>
          <a:prstGeom prst="rect">
            <a:avLst/>
          </a:prstGeom>
        </p:spPr>
        <p:txBody>
          <a:bodyPr vert="horz" wrap="square" lIns="0" tIns="53431" rIns="0" bIns="0" rtlCol="0">
            <a:spAutoFit/>
          </a:bodyPr>
          <a:lstStyle/>
          <a:p>
            <a:pPr marL="248077" indent="-242590">
              <a:spcBef>
                <a:spcPts val="421"/>
              </a:spcBef>
              <a:buSzPct val="122619"/>
              <a:buChar char="■"/>
              <a:tabLst>
                <a:tab pos="248366" algn="l"/>
              </a:tabLst>
            </a:pPr>
            <a:r>
              <a:rPr lang="en-US" sz="2000" spc="-68" dirty="0" err="1"/>
              <a:t>Zip</a:t>
            </a:r>
            <a:r>
              <a:rPr lang="en-US" sz="2000" spc="-9" dirty="0" err="1"/>
              <a:t>f</a:t>
            </a:r>
            <a:r>
              <a:rPr lang="en-US" sz="2000" spc="-302" dirty="0" err="1"/>
              <a:t>’</a:t>
            </a:r>
            <a:r>
              <a:rPr lang="en-US" sz="2000" spc="-2" dirty="0" err="1"/>
              <a:t>s</a:t>
            </a:r>
            <a:r>
              <a:rPr lang="en-US" sz="2000" spc="-127" dirty="0"/>
              <a:t> </a:t>
            </a:r>
            <a:r>
              <a:rPr lang="en-US" sz="2000" spc="-11" dirty="0"/>
              <a:t>Law</a:t>
            </a:r>
            <a:endParaRPr sz="1910" dirty="0">
              <a:latin typeface="Arial"/>
              <a:cs typeface="Arial"/>
            </a:endParaRPr>
          </a:p>
          <a:p>
            <a:pPr marL="705245" marR="2310" lvl="1" indent="-242590">
              <a:lnSpc>
                <a:spcPts val="2065"/>
              </a:lnSpc>
              <a:spcBef>
                <a:spcPts val="1162"/>
              </a:spcBef>
              <a:buClr>
                <a:srgbClr val="B51700"/>
              </a:buClr>
              <a:buSzPct val="122619"/>
              <a:buChar char="■"/>
              <a:tabLst>
                <a:tab pos="705534" algn="l"/>
              </a:tabLst>
            </a:pPr>
            <a:r>
              <a:rPr sz="1910" spc="-52" dirty="0">
                <a:latin typeface="Arial"/>
                <a:cs typeface="Arial"/>
              </a:rPr>
              <a:t>Regardless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of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how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spc="-32" dirty="0">
                <a:latin typeface="Arial"/>
                <a:cs typeface="Arial"/>
              </a:rPr>
              <a:t>large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our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corpus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is,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spc="-30" dirty="0">
                <a:latin typeface="Arial"/>
                <a:cs typeface="Arial"/>
              </a:rPr>
              <a:t>there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spc="-20" dirty="0">
                <a:latin typeface="Arial"/>
                <a:cs typeface="Arial"/>
              </a:rPr>
              <a:t>will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be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a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lot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of</a:t>
            </a:r>
            <a:r>
              <a:rPr sz="1910" spc="-68" dirty="0">
                <a:latin typeface="Arial"/>
                <a:cs typeface="Arial"/>
              </a:rPr>
              <a:t> </a:t>
            </a:r>
            <a:r>
              <a:rPr sz="1910" spc="-20" dirty="0">
                <a:latin typeface="Arial"/>
                <a:cs typeface="Arial"/>
              </a:rPr>
              <a:t>infrequent </a:t>
            </a:r>
            <a:r>
              <a:rPr sz="1910" spc="-45" dirty="0">
                <a:latin typeface="Arial"/>
                <a:cs typeface="Arial"/>
              </a:rPr>
              <a:t>(and</a:t>
            </a:r>
            <a:r>
              <a:rPr sz="1910" spc="-59" dirty="0">
                <a:latin typeface="Arial"/>
                <a:cs typeface="Arial"/>
              </a:rPr>
              <a:t> </a:t>
            </a:r>
            <a:r>
              <a:rPr sz="1910" spc="-52" dirty="0">
                <a:latin typeface="Arial"/>
                <a:cs typeface="Arial"/>
              </a:rPr>
              <a:t>zero-</a:t>
            </a:r>
            <a:r>
              <a:rPr sz="1910" spc="-45" dirty="0">
                <a:latin typeface="Arial"/>
                <a:cs typeface="Arial"/>
              </a:rPr>
              <a:t>frequency!)</a:t>
            </a:r>
            <a:r>
              <a:rPr sz="1910" spc="-57" dirty="0">
                <a:latin typeface="Arial"/>
                <a:cs typeface="Arial"/>
              </a:rPr>
              <a:t> </a:t>
            </a:r>
            <a:r>
              <a:rPr sz="1910" spc="-5" dirty="0">
                <a:latin typeface="Arial"/>
                <a:cs typeface="Arial"/>
              </a:rPr>
              <a:t>words</a:t>
            </a:r>
            <a:endParaRPr sz="1910" dirty="0">
              <a:latin typeface="Arial"/>
              <a:cs typeface="Arial"/>
            </a:endParaRPr>
          </a:p>
          <a:p>
            <a:pPr marL="705245" marR="164904" lvl="1" indent="-242590">
              <a:lnSpc>
                <a:spcPts val="2065"/>
              </a:lnSpc>
              <a:spcBef>
                <a:spcPts val="1128"/>
              </a:spcBef>
              <a:buClr>
                <a:srgbClr val="B51700"/>
              </a:buClr>
              <a:buSzPct val="122619"/>
              <a:buChar char="■"/>
              <a:tabLst>
                <a:tab pos="705534" algn="l"/>
              </a:tabLst>
            </a:pPr>
            <a:r>
              <a:rPr sz="1910" spc="-41" dirty="0">
                <a:latin typeface="Arial"/>
                <a:cs typeface="Arial"/>
              </a:rPr>
              <a:t>This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27" dirty="0">
                <a:latin typeface="Arial"/>
                <a:cs typeface="Arial"/>
              </a:rPr>
              <a:t>means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we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14" dirty="0">
                <a:latin typeface="Arial"/>
                <a:cs typeface="Arial"/>
              </a:rPr>
              <a:t>need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to</a:t>
            </a:r>
            <a:r>
              <a:rPr sz="1910" spc="-70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find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36" dirty="0">
                <a:latin typeface="Arial"/>
                <a:cs typeface="Arial"/>
              </a:rPr>
              <a:t>clever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18" dirty="0">
                <a:latin typeface="Arial"/>
                <a:cs typeface="Arial"/>
              </a:rPr>
              <a:t>ways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to</a:t>
            </a:r>
            <a:r>
              <a:rPr sz="1910" spc="-70" dirty="0">
                <a:latin typeface="Arial"/>
                <a:cs typeface="Arial"/>
              </a:rPr>
              <a:t> </a:t>
            </a:r>
            <a:r>
              <a:rPr sz="1910" spc="-23" dirty="0">
                <a:latin typeface="Arial"/>
                <a:cs typeface="Arial"/>
              </a:rPr>
              <a:t>estimate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30" dirty="0">
                <a:latin typeface="Arial"/>
                <a:cs typeface="Arial"/>
              </a:rPr>
              <a:t>probabilities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11" dirty="0">
                <a:latin typeface="Arial"/>
                <a:cs typeface="Arial"/>
              </a:rPr>
              <a:t>for </a:t>
            </a:r>
            <a:r>
              <a:rPr sz="1910" spc="-5" dirty="0">
                <a:latin typeface="Arial"/>
                <a:cs typeface="Arial"/>
              </a:rPr>
              <a:t>things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we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57" dirty="0">
                <a:latin typeface="Arial"/>
                <a:cs typeface="Arial"/>
              </a:rPr>
              <a:t>have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59" dirty="0">
                <a:latin typeface="Arial"/>
                <a:cs typeface="Arial"/>
              </a:rPr>
              <a:t>rarely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dirty="0">
                <a:latin typeface="Arial"/>
                <a:cs typeface="Arial"/>
              </a:rPr>
              <a:t>or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41" dirty="0">
                <a:latin typeface="Arial"/>
                <a:cs typeface="Arial"/>
              </a:rPr>
              <a:t>never</a:t>
            </a:r>
            <a:r>
              <a:rPr sz="1910" spc="-73" dirty="0">
                <a:latin typeface="Arial"/>
                <a:cs typeface="Arial"/>
              </a:rPr>
              <a:t> </a:t>
            </a:r>
            <a:r>
              <a:rPr sz="1910" spc="-9" dirty="0">
                <a:latin typeface="Arial"/>
                <a:cs typeface="Arial"/>
              </a:rPr>
              <a:t>seen</a:t>
            </a:r>
            <a:endParaRPr sz="19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604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872787" y="3620940"/>
            <a:ext cx="73974" cy="317165"/>
          </a:xfrm>
          <a:prstGeom prst="rect">
            <a:avLst/>
          </a:prstGeom>
        </p:spPr>
        <p:txBody>
          <a:bodyPr vert="horz" wrap="square" lIns="0" tIns="5488" rIns="0" bIns="0" rtlCol="0">
            <a:spAutoFit/>
          </a:bodyPr>
          <a:lstStyle/>
          <a:p>
            <a:pPr marL="17328">
              <a:spcBef>
                <a:spcPts val="43"/>
              </a:spcBef>
            </a:pPr>
            <a:fld id="{81D60167-4931-47E6-BA6A-407CBD079E47}" type="slidenum">
              <a:rPr spc="-11" dirty="0"/>
              <a:pPr marL="17328">
                <a:spcBef>
                  <a:spcPts val="43"/>
                </a:spcBef>
              </a:pPr>
              <a:t>39</a:t>
            </a:fld>
            <a:endParaRPr spc="-11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2366869" cy="467789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pc="-246" dirty="0"/>
              <a:t>W</a:t>
            </a:r>
            <a:r>
              <a:rPr spc="-66" dirty="0"/>
              <a:t>o</a:t>
            </a:r>
            <a:r>
              <a:rPr spc="-123" dirty="0"/>
              <a:t>r</a:t>
            </a:r>
            <a:r>
              <a:rPr dirty="0"/>
              <a:t>d</a:t>
            </a:r>
            <a:r>
              <a:rPr spc="-127" dirty="0"/>
              <a:t> </a:t>
            </a:r>
            <a:r>
              <a:rPr spc="-57" dirty="0"/>
              <a:t>counts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7636655" cy="3136899"/>
          </a:xfrm>
          <a:prstGeom prst="rect">
            <a:avLst/>
          </a:prstGeom>
        </p:spPr>
        <p:txBody>
          <a:bodyPr vert="horz" wrap="square" lIns="0" tIns="40146" rIns="0" bIns="0" rtlCol="0">
            <a:spAutoFit/>
          </a:bodyPr>
          <a:lstStyle/>
          <a:p>
            <a:pPr marL="295152" marR="2310" indent="-289664">
              <a:lnSpc>
                <a:spcPts val="2510"/>
              </a:lnSpc>
              <a:spcBef>
                <a:spcPts val="316"/>
              </a:spcBef>
              <a:buClr>
                <a:srgbClr val="B51700"/>
              </a:buClr>
              <a:buSzPct val="123000"/>
              <a:buChar char="■"/>
              <a:tabLst>
                <a:tab pos="295440" algn="l"/>
              </a:tabLst>
            </a:pPr>
            <a:r>
              <a:rPr sz="2274" dirty="0">
                <a:latin typeface="Arial"/>
                <a:cs typeface="Arial"/>
              </a:rPr>
              <a:t>Out</a:t>
            </a:r>
            <a:r>
              <a:rPr sz="2274" spc="-70" dirty="0">
                <a:latin typeface="Arial"/>
                <a:cs typeface="Arial"/>
              </a:rPr>
              <a:t> </a:t>
            </a:r>
            <a:r>
              <a:rPr sz="2274" dirty="0">
                <a:latin typeface="Arial"/>
                <a:cs typeface="Arial"/>
              </a:rPr>
              <a:t>of</a:t>
            </a:r>
            <a:r>
              <a:rPr sz="2274" spc="-68" dirty="0">
                <a:latin typeface="Arial"/>
                <a:cs typeface="Arial"/>
              </a:rPr>
              <a:t> </a:t>
            </a:r>
            <a:r>
              <a:rPr sz="2274" dirty="0">
                <a:latin typeface="Arial"/>
                <a:cs typeface="Arial"/>
              </a:rPr>
              <a:t>93,638</a:t>
            </a:r>
            <a:r>
              <a:rPr sz="2274" spc="-68" dirty="0">
                <a:latin typeface="Arial"/>
                <a:cs typeface="Arial"/>
              </a:rPr>
              <a:t> </a:t>
            </a:r>
            <a:r>
              <a:rPr sz="2274" dirty="0">
                <a:latin typeface="Arial"/>
                <a:cs typeface="Arial"/>
              </a:rPr>
              <a:t>distinct</a:t>
            </a:r>
            <a:r>
              <a:rPr sz="2274" spc="-68" dirty="0">
                <a:latin typeface="Arial"/>
                <a:cs typeface="Arial"/>
              </a:rPr>
              <a:t> </a:t>
            </a:r>
            <a:r>
              <a:rPr sz="2274" dirty="0">
                <a:latin typeface="Arial"/>
                <a:cs typeface="Arial"/>
              </a:rPr>
              <a:t>words</a:t>
            </a:r>
            <a:r>
              <a:rPr sz="2274" spc="-68" dirty="0">
                <a:latin typeface="Arial"/>
                <a:cs typeface="Arial"/>
              </a:rPr>
              <a:t> </a:t>
            </a:r>
            <a:r>
              <a:rPr sz="2274" spc="-48" dirty="0">
                <a:latin typeface="Arial"/>
                <a:cs typeface="Arial"/>
              </a:rPr>
              <a:t>(</a:t>
            </a:r>
            <a:r>
              <a:rPr sz="2274" b="1" spc="-48" dirty="0">
                <a:solidFill>
                  <a:srgbClr val="B51700"/>
                </a:solidFill>
                <a:latin typeface="Arial"/>
                <a:cs typeface="Arial"/>
              </a:rPr>
              <a:t>types</a:t>
            </a:r>
            <a:r>
              <a:rPr sz="2274" spc="-48" dirty="0">
                <a:latin typeface="Arial"/>
                <a:cs typeface="Arial"/>
              </a:rPr>
              <a:t>),</a:t>
            </a:r>
            <a:r>
              <a:rPr sz="2274" spc="-68" dirty="0">
                <a:latin typeface="Arial"/>
                <a:cs typeface="Arial"/>
              </a:rPr>
              <a:t> </a:t>
            </a:r>
            <a:r>
              <a:rPr sz="2274" dirty="0">
                <a:latin typeface="Arial"/>
                <a:cs typeface="Arial"/>
              </a:rPr>
              <a:t>36,231</a:t>
            </a:r>
            <a:r>
              <a:rPr sz="2274" spc="-68" dirty="0">
                <a:latin typeface="Arial"/>
                <a:cs typeface="Arial"/>
              </a:rPr>
              <a:t> </a:t>
            </a:r>
            <a:r>
              <a:rPr sz="2274" spc="-45" dirty="0">
                <a:latin typeface="Arial"/>
                <a:cs typeface="Arial"/>
              </a:rPr>
              <a:t>(~40%)</a:t>
            </a:r>
            <a:r>
              <a:rPr sz="2274" spc="-68" dirty="0">
                <a:latin typeface="Arial"/>
                <a:cs typeface="Arial"/>
              </a:rPr>
              <a:t> </a:t>
            </a:r>
            <a:r>
              <a:rPr sz="2274" spc="-5" dirty="0">
                <a:latin typeface="Arial"/>
                <a:cs typeface="Arial"/>
              </a:rPr>
              <a:t>occur </a:t>
            </a:r>
            <a:r>
              <a:rPr sz="2274" spc="-20" dirty="0">
                <a:latin typeface="Arial"/>
                <a:cs typeface="Arial"/>
              </a:rPr>
              <a:t>only</a:t>
            </a:r>
            <a:r>
              <a:rPr sz="2274" spc="-127" dirty="0">
                <a:latin typeface="Arial"/>
                <a:cs typeface="Arial"/>
              </a:rPr>
              <a:t> </a:t>
            </a:r>
            <a:r>
              <a:rPr sz="2274" spc="-5" dirty="0">
                <a:latin typeface="Arial"/>
                <a:cs typeface="Arial"/>
              </a:rPr>
              <a:t>once.</a:t>
            </a:r>
            <a:endParaRPr sz="2274" dirty="0">
              <a:latin typeface="Arial"/>
              <a:cs typeface="Arial"/>
            </a:endParaRPr>
          </a:p>
          <a:p>
            <a:pPr marL="295152" indent="-289664">
              <a:spcBef>
                <a:spcPts val="1080"/>
              </a:spcBef>
              <a:buClr>
                <a:srgbClr val="B51700"/>
              </a:buClr>
              <a:buSzPct val="123000"/>
              <a:buChar char="■"/>
              <a:tabLst>
                <a:tab pos="295440" algn="l"/>
              </a:tabLst>
            </a:pPr>
            <a:r>
              <a:rPr sz="2274" spc="-5" dirty="0">
                <a:latin typeface="Arial"/>
                <a:cs typeface="Arial"/>
              </a:rPr>
              <a:t>Examples:</a:t>
            </a:r>
            <a:endParaRPr sz="2274" dirty="0">
              <a:latin typeface="Arial"/>
              <a:cs typeface="Arial"/>
            </a:endParaRPr>
          </a:p>
          <a:p>
            <a:pPr marL="752319" lvl="1" indent="-289664">
              <a:spcBef>
                <a:spcPts val="1123"/>
              </a:spcBef>
              <a:buClr>
                <a:srgbClr val="B51700"/>
              </a:buClr>
              <a:buSzPct val="123000"/>
              <a:buChar char="■"/>
              <a:tabLst>
                <a:tab pos="752608" algn="l"/>
              </a:tabLst>
            </a:pPr>
            <a:r>
              <a:rPr sz="2274" spc="-20" dirty="0">
                <a:latin typeface="Arial"/>
                <a:cs typeface="Arial"/>
              </a:rPr>
              <a:t>cornflakes,</a:t>
            </a:r>
            <a:r>
              <a:rPr sz="2274" spc="-116" dirty="0">
                <a:latin typeface="Arial"/>
                <a:cs typeface="Arial"/>
              </a:rPr>
              <a:t> </a:t>
            </a:r>
            <a:r>
              <a:rPr sz="2274" spc="-25" dirty="0">
                <a:latin typeface="Arial"/>
                <a:cs typeface="Arial"/>
              </a:rPr>
              <a:t>mathematicians,</a:t>
            </a:r>
            <a:r>
              <a:rPr sz="2274" spc="-111" dirty="0">
                <a:latin typeface="Arial"/>
                <a:cs typeface="Arial"/>
              </a:rPr>
              <a:t> </a:t>
            </a:r>
            <a:r>
              <a:rPr sz="2274" spc="-52" dirty="0">
                <a:latin typeface="Arial"/>
                <a:cs typeface="Arial"/>
              </a:rPr>
              <a:t>fuzziness,</a:t>
            </a:r>
            <a:r>
              <a:rPr sz="2274" spc="-104" dirty="0">
                <a:latin typeface="Arial"/>
                <a:cs typeface="Arial"/>
              </a:rPr>
              <a:t> </a:t>
            </a:r>
            <a:r>
              <a:rPr sz="2274" spc="-5" dirty="0">
                <a:latin typeface="Arial"/>
                <a:cs typeface="Arial"/>
              </a:rPr>
              <a:t>jumbling</a:t>
            </a:r>
            <a:endParaRPr sz="2274" dirty="0">
              <a:latin typeface="Arial"/>
              <a:cs typeface="Arial"/>
            </a:endParaRPr>
          </a:p>
          <a:p>
            <a:pPr marL="752319" lvl="1" indent="-289664">
              <a:spcBef>
                <a:spcPts val="1126"/>
              </a:spcBef>
              <a:buClr>
                <a:srgbClr val="B51700"/>
              </a:buClr>
              <a:buSzPct val="123000"/>
              <a:buChar char="■"/>
              <a:tabLst>
                <a:tab pos="752608" algn="l"/>
              </a:tabLst>
            </a:pPr>
            <a:r>
              <a:rPr sz="2274" spc="-16" dirty="0">
                <a:latin typeface="Arial"/>
                <a:cs typeface="Arial"/>
              </a:rPr>
              <a:t>pseudo-</a:t>
            </a:r>
            <a:r>
              <a:rPr sz="2274" spc="-20" dirty="0">
                <a:latin typeface="Arial"/>
                <a:cs typeface="Arial"/>
              </a:rPr>
              <a:t>rapporteur,</a:t>
            </a:r>
            <a:r>
              <a:rPr sz="2274" spc="-107" dirty="0">
                <a:latin typeface="Arial"/>
                <a:cs typeface="Arial"/>
              </a:rPr>
              <a:t> </a:t>
            </a:r>
            <a:r>
              <a:rPr sz="2274" spc="-25" dirty="0">
                <a:latin typeface="Arial"/>
                <a:cs typeface="Arial"/>
              </a:rPr>
              <a:t>lobby-</a:t>
            </a:r>
            <a:r>
              <a:rPr sz="2274" dirty="0">
                <a:latin typeface="Arial"/>
                <a:cs typeface="Arial"/>
              </a:rPr>
              <a:t>ridden,</a:t>
            </a:r>
            <a:r>
              <a:rPr sz="2274" spc="-107" dirty="0">
                <a:latin typeface="Arial"/>
                <a:cs typeface="Arial"/>
              </a:rPr>
              <a:t> </a:t>
            </a:r>
            <a:r>
              <a:rPr sz="2274" spc="-5" dirty="0">
                <a:latin typeface="Arial"/>
                <a:cs typeface="Arial"/>
              </a:rPr>
              <a:t>perfunctorily</a:t>
            </a:r>
            <a:endParaRPr sz="2274" dirty="0">
              <a:latin typeface="Arial"/>
              <a:cs typeface="Arial"/>
            </a:endParaRPr>
          </a:p>
          <a:p>
            <a:pPr marL="752319" lvl="1" indent="-289664">
              <a:spcBef>
                <a:spcPts val="1126"/>
              </a:spcBef>
              <a:buClr>
                <a:srgbClr val="B51700"/>
              </a:buClr>
              <a:buSzPct val="123000"/>
              <a:buChar char="■"/>
              <a:tabLst>
                <a:tab pos="752608" algn="l"/>
              </a:tabLst>
            </a:pPr>
            <a:r>
              <a:rPr sz="2274" spc="-9" dirty="0">
                <a:latin typeface="Arial"/>
                <a:cs typeface="Arial"/>
              </a:rPr>
              <a:t>Lycketoft,</a:t>
            </a:r>
            <a:r>
              <a:rPr sz="2274" spc="-111" dirty="0">
                <a:latin typeface="Arial"/>
                <a:cs typeface="Arial"/>
              </a:rPr>
              <a:t> </a:t>
            </a:r>
            <a:r>
              <a:rPr sz="2274" spc="-73" dirty="0">
                <a:latin typeface="Arial"/>
                <a:cs typeface="Arial"/>
              </a:rPr>
              <a:t>UNCITRAL,</a:t>
            </a:r>
            <a:r>
              <a:rPr sz="2274" spc="-86" dirty="0">
                <a:latin typeface="Arial"/>
                <a:cs typeface="Arial"/>
              </a:rPr>
              <a:t> </a:t>
            </a:r>
            <a:r>
              <a:rPr sz="2274" dirty="0">
                <a:latin typeface="Arial"/>
                <a:cs typeface="Arial"/>
              </a:rPr>
              <a:t>H-</a:t>
            </a:r>
            <a:r>
              <a:rPr sz="2274" spc="-9" dirty="0">
                <a:latin typeface="Arial"/>
                <a:cs typeface="Arial"/>
              </a:rPr>
              <a:t>0695</a:t>
            </a:r>
            <a:endParaRPr sz="2274" dirty="0">
              <a:latin typeface="Arial"/>
              <a:cs typeface="Arial"/>
            </a:endParaRPr>
          </a:p>
          <a:p>
            <a:pPr marL="752319" lvl="1" indent="-289664">
              <a:spcBef>
                <a:spcPts val="1126"/>
              </a:spcBef>
              <a:buClr>
                <a:srgbClr val="B51700"/>
              </a:buClr>
              <a:buSzPct val="123000"/>
              <a:buChar char="■"/>
              <a:tabLst>
                <a:tab pos="752608" algn="l"/>
              </a:tabLst>
            </a:pPr>
            <a:r>
              <a:rPr sz="2274" spc="-41" dirty="0">
                <a:latin typeface="Arial"/>
                <a:cs typeface="Arial"/>
              </a:rPr>
              <a:t>policyfor,</a:t>
            </a:r>
            <a:r>
              <a:rPr sz="2274" spc="-59" dirty="0">
                <a:latin typeface="Arial"/>
                <a:cs typeface="Arial"/>
              </a:rPr>
              <a:t> </a:t>
            </a:r>
            <a:r>
              <a:rPr sz="2274" spc="-39" dirty="0">
                <a:latin typeface="Arial"/>
                <a:cs typeface="Arial"/>
              </a:rPr>
              <a:t>Commissioneris,</a:t>
            </a:r>
            <a:r>
              <a:rPr sz="2274" spc="-57" dirty="0">
                <a:latin typeface="Arial"/>
                <a:cs typeface="Arial"/>
              </a:rPr>
              <a:t> </a:t>
            </a:r>
            <a:r>
              <a:rPr sz="2274" dirty="0">
                <a:latin typeface="Arial"/>
                <a:cs typeface="Arial"/>
              </a:rPr>
              <a:t>145.95,</a:t>
            </a:r>
            <a:r>
              <a:rPr sz="2274" spc="-57" dirty="0">
                <a:latin typeface="Arial"/>
                <a:cs typeface="Arial"/>
              </a:rPr>
              <a:t> </a:t>
            </a:r>
            <a:r>
              <a:rPr sz="2274" spc="-11" dirty="0">
                <a:latin typeface="Arial"/>
                <a:cs typeface="Arial"/>
              </a:rPr>
              <a:t>27a</a:t>
            </a:r>
            <a:endParaRPr sz="227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00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 objectives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learn about Regular Expressions and Text </a:t>
            </a:r>
            <a:r>
              <a:rPr lang="en-US" dirty="0" smtClean="0"/>
              <a:t>Normalization and Edit Distance. 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understand Language modeling using N-Gram and neural network models </a:t>
            </a:r>
          </a:p>
          <a:p>
            <a:r>
              <a:rPr lang="en-US" dirty="0" smtClean="0"/>
              <a:t>To </a:t>
            </a:r>
            <a:r>
              <a:rPr lang="en-US" dirty="0"/>
              <a:t>design Text classification using Naïve Bayes, logistic regression, neural networks</a:t>
            </a:r>
          </a:p>
          <a:p>
            <a:r>
              <a:rPr lang="en-US" dirty="0" smtClean="0"/>
              <a:t>To </a:t>
            </a:r>
            <a:r>
              <a:rPr lang="en-US" dirty="0"/>
              <a:t>understand vector semantics and embedding</a:t>
            </a:r>
          </a:p>
          <a:p>
            <a:r>
              <a:rPr lang="en-US" dirty="0" smtClean="0"/>
              <a:t>To </a:t>
            </a:r>
            <a:r>
              <a:rPr lang="en-US" dirty="0"/>
              <a:t>understand Deep Learning language models and </a:t>
            </a:r>
            <a:r>
              <a:rPr lang="en-US" dirty="0" err="1"/>
              <a:t>Chatbot</a:t>
            </a:r>
            <a:r>
              <a:rPr lang="en-US" dirty="0"/>
              <a:t> </a:t>
            </a:r>
            <a:endParaRPr lang="ar-S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24589-E062-4A27-A027-BA3627A04636}" type="slidenum">
              <a:rPr lang="ar-SA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4009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10" y="725516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spc="-8" dirty="0"/>
              <a:t>Variation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886" y="3712025"/>
            <a:ext cx="7483316" cy="911307"/>
          </a:xfrm>
          <a:prstGeom prst="rect">
            <a:avLst/>
          </a:prstGeom>
        </p:spPr>
        <p:txBody>
          <a:bodyPr vert="horz" wrap="square" lIns="0" tIns="170974" rIns="0" bIns="0" rtlCol="0">
            <a:spAutoFit/>
          </a:bodyPr>
          <a:lstStyle/>
          <a:p>
            <a:pPr marL="238601" indent="-229076">
              <a:spcBef>
                <a:spcPts val="1346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pc="-75" dirty="0">
                <a:latin typeface="Verdana"/>
                <a:cs typeface="Verdana"/>
              </a:rPr>
              <a:t>What</a:t>
            </a:r>
            <a:r>
              <a:rPr spc="-191" dirty="0">
                <a:latin typeface="Verdana"/>
                <a:cs typeface="Verdana"/>
              </a:rPr>
              <a:t> </a:t>
            </a:r>
            <a:r>
              <a:rPr spc="-68" dirty="0">
                <a:latin typeface="Verdana"/>
                <a:cs typeface="Verdana"/>
              </a:rPr>
              <a:t>will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158" dirty="0">
                <a:latin typeface="Verdana"/>
                <a:cs typeface="Verdana"/>
              </a:rPr>
              <a:t>happen</a:t>
            </a:r>
            <a:r>
              <a:rPr spc="-191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if</a:t>
            </a:r>
            <a:r>
              <a:rPr spc="-184" dirty="0">
                <a:latin typeface="Verdana"/>
                <a:cs typeface="Verdana"/>
              </a:rPr>
              <a:t> </a:t>
            </a:r>
            <a:r>
              <a:rPr spc="-131" dirty="0">
                <a:latin typeface="Verdana"/>
                <a:cs typeface="Verdana"/>
              </a:rPr>
              <a:t>we</a:t>
            </a:r>
            <a:r>
              <a:rPr spc="-191" dirty="0">
                <a:latin typeface="Verdana"/>
                <a:cs typeface="Verdana"/>
              </a:rPr>
              <a:t> </a:t>
            </a:r>
            <a:r>
              <a:rPr spc="-101" dirty="0">
                <a:latin typeface="Verdana"/>
                <a:cs typeface="Verdana"/>
              </a:rPr>
              <a:t>try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83" dirty="0">
                <a:latin typeface="Verdana"/>
                <a:cs typeface="Verdana"/>
              </a:rPr>
              <a:t>to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158" dirty="0">
                <a:latin typeface="Verdana"/>
                <a:cs typeface="Verdana"/>
              </a:rPr>
              <a:t>use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101" dirty="0">
                <a:latin typeface="Verdana"/>
                <a:cs typeface="Verdana"/>
              </a:rPr>
              <a:t>this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161" dirty="0">
                <a:latin typeface="Verdana"/>
                <a:cs typeface="Verdana"/>
              </a:rPr>
              <a:t>tagger/parser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86" dirty="0">
                <a:latin typeface="Verdana"/>
                <a:cs typeface="Verdana"/>
              </a:rPr>
              <a:t>for</a:t>
            </a:r>
            <a:r>
              <a:rPr spc="-203" dirty="0">
                <a:latin typeface="Verdana"/>
                <a:cs typeface="Verdana"/>
              </a:rPr>
              <a:t> </a:t>
            </a:r>
            <a:r>
              <a:rPr sz="2400" spc="-158" dirty="0">
                <a:solidFill>
                  <a:srgbClr val="C00000"/>
                </a:solidFill>
                <a:latin typeface="Verdana"/>
                <a:cs typeface="Verdana"/>
              </a:rPr>
              <a:t>social</a:t>
            </a:r>
            <a:r>
              <a:rPr sz="2400" spc="-2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spc="-217" dirty="0">
                <a:solidFill>
                  <a:srgbClr val="C00000"/>
                </a:solidFill>
                <a:latin typeface="Verdana"/>
                <a:cs typeface="Verdana"/>
              </a:rPr>
              <a:t>media</a:t>
            </a:r>
            <a:r>
              <a:rPr spc="-217" dirty="0">
                <a:latin typeface="Verdana"/>
                <a:cs typeface="Verdana"/>
              </a:rPr>
              <a:t>?</a:t>
            </a:r>
            <a:endParaRPr dirty="0">
              <a:latin typeface="Verdana"/>
              <a:cs typeface="Verdana"/>
            </a:endParaRPr>
          </a:p>
          <a:p>
            <a:pPr marL="481489" lvl="1" indent="-229076">
              <a:spcBef>
                <a:spcPts val="878"/>
              </a:spcBef>
              <a:buClr>
                <a:srgbClr val="B2B2B2"/>
              </a:buClr>
              <a:buSzPct val="90909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sz="1650" i="1" spc="-90" dirty="0">
                <a:latin typeface="Verdana"/>
                <a:cs typeface="Verdana"/>
              </a:rPr>
              <a:t>“ikr</a:t>
            </a:r>
            <a:r>
              <a:rPr sz="1650" i="1" spc="-188" dirty="0">
                <a:latin typeface="Verdana"/>
                <a:cs typeface="Verdana"/>
              </a:rPr>
              <a:t> </a:t>
            </a:r>
            <a:r>
              <a:rPr sz="1650" i="1" spc="-191" dirty="0">
                <a:latin typeface="Verdana"/>
                <a:cs typeface="Verdana"/>
              </a:rPr>
              <a:t>smh he </a:t>
            </a:r>
            <a:r>
              <a:rPr sz="1650" i="1" spc="-158" dirty="0">
                <a:latin typeface="Verdana"/>
                <a:cs typeface="Verdana"/>
              </a:rPr>
              <a:t>asked</a:t>
            </a:r>
            <a:r>
              <a:rPr sz="1650" i="1" spc="-191" dirty="0">
                <a:latin typeface="Verdana"/>
                <a:cs typeface="Verdana"/>
              </a:rPr>
              <a:t> </a:t>
            </a:r>
            <a:r>
              <a:rPr sz="1650" i="1" spc="-53" dirty="0">
                <a:latin typeface="Verdana"/>
                <a:cs typeface="Verdana"/>
              </a:rPr>
              <a:t>fir</a:t>
            </a:r>
            <a:r>
              <a:rPr sz="1650" i="1" spc="-191" dirty="0">
                <a:latin typeface="Verdana"/>
                <a:cs typeface="Verdana"/>
              </a:rPr>
              <a:t> </a:t>
            </a:r>
            <a:r>
              <a:rPr sz="1650" i="1" spc="-172" dirty="0">
                <a:latin typeface="Verdana"/>
                <a:cs typeface="Verdana"/>
              </a:rPr>
              <a:t>yo</a:t>
            </a:r>
            <a:r>
              <a:rPr sz="1650" i="1" spc="-188" dirty="0">
                <a:latin typeface="Verdana"/>
                <a:cs typeface="Verdana"/>
              </a:rPr>
              <a:t> </a:t>
            </a:r>
            <a:r>
              <a:rPr sz="1650" i="1" spc="-105" dirty="0">
                <a:latin typeface="Verdana"/>
                <a:cs typeface="Verdana"/>
              </a:rPr>
              <a:t>last</a:t>
            </a:r>
            <a:r>
              <a:rPr sz="1650" i="1" spc="-188" dirty="0">
                <a:latin typeface="Verdana"/>
                <a:cs typeface="Verdana"/>
              </a:rPr>
              <a:t> </a:t>
            </a:r>
            <a:r>
              <a:rPr sz="1650" i="1" spc="-180" dirty="0">
                <a:latin typeface="Verdana"/>
                <a:cs typeface="Verdana"/>
              </a:rPr>
              <a:t>name</a:t>
            </a:r>
            <a:r>
              <a:rPr sz="1650" i="1" spc="-191" dirty="0">
                <a:latin typeface="Verdana"/>
                <a:cs typeface="Verdana"/>
              </a:rPr>
              <a:t> </a:t>
            </a:r>
            <a:r>
              <a:rPr sz="1650" i="1" spc="-188" dirty="0">
                <a:latin typeface="Verdana"/>
                <a:cs typeface="Verdana"/>
              </a:rPr>
              <a:t>so </a:t>
            </a:r>
            <a:r>
              <a:rPr sz="1650" i="1" spc="-184" dirty="0">
                <a:latin typeface="Verdana"/>
                <a:cs typeface="Verdana"/>
              </a:rPr>
              <a:t>he</a:t>
            </a:r>
            <a:r>
              <a:rPr sz="1650" i="1" spc="-191" dirty="0">
                <a:latin typeface="Verdana"/>
                <a:cs typeface="Verdana"/>
              </a:rPr>
              <a:t> </a:t>
            </a:r>
            <a:r>
              <a:rPr sz="1650" i="1" spc="-146" dirty="0">
                <a:latin typeface="Verdana"/>
                <a:cs typeface="Verdana"/>
              </a:rPr>
              <a:t>can</a:t>
            </a:r>
            <a:r>
              <a:rPr sz="1650" i="1" spc="-195" dirty="0">
                <a:latin typeface="Verdana"/>
                <a:cs typeface="Verdana"/>
              </a:rPr>
              <a:t> </a:t>
            </a:r>
            <a:r>
              <a:rPr sz="1650" i="1" spc="-146" dirty="0">
                <a:latin typeface="Verdana"/>
                <a:cs typeface="Verdana"/>
              </a:rPr>
              <a:t>add</a:t>
            </a:r>
            <a:r>
              <a:rPr sz="1650" i="1" spc="-191" dirty="0">
                <a:latin typeface="Verdana"/>
                <a:cs typeface="Verdana"/>
              </a:rPr>
              <a:t> </a:t>
            </a:r>
            <a:r>
              <a:rPr sz="1650" i="1" spc="-150" dirty="0">
                <a:latin typeface="Verdana"/>
                <a:cs typeface="Verdana"/>
              </a:rPr>
              <a:t>u</a:t>
            </a:r>
            <a:r>
              <a:rPr sz="1650" i="1" spc="-195" dirty="0">
                <a:latin typeface="Verdana"/>
                <a:cs typeface="Verdana"/>
              </a:rPr>
              <a:t> </a:t>
            </a:r>
            <a:r>
              <a:rPr sz="1650" i="1" spc="-158" dirty="0">
                <a:latin typeface="Verdana"/>
                <a:cs typeface="Verdana"/>
              </a:rPr>
              <a:t>on</a:t>
            </a:r>
            <a:r>
              <a:rPr sz="1650" i="1" spc="-195" dirty="0">
                <a:latin typeface="Verdana"/>
                <a:cs typeface="Verdana"/>
              </a:rPr>
              <a:t> </a:t>
            </a:r>
            <a:r>
              <a:rPr sz="1650" i="1" spc="-98" dirty="0">
                <a:latin typeface="Verdana"/>
                <a:cs typeface="Verdana"/>
              </a:rPr>
              <a:t>fb</a:t>
            </a:r>
            <a:r>
              <a:rPr sz="1650" i="1" spc="-180" dirty="0">
                <a:latin typeface="Verdana"/>
                <a:cs typeface="Verdana"/>
              </a:rPr>
              <a:t> </a:t>
            </a:r>
            <a:r>
              <a:rPr sz="1650" i="1" spc="-8" dirty="0">
                <a:latin typeface="Verdana"/>
                <a:cs typeface="Verdana"/>
              </a:rPr>
              <a:t>lololol”</a:t>
            </a:r>
            <a:endParaRPr sz="16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257" y="2422858"/>
            <a:ext cx="7512573" cy="9750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40</a:t>
            </a:fld>
            <a:endParaRPr spc="-19" dirty="0"/>
          </a:p>
        </p:txBody>
      </p:sp>
      <p:pic>
        <p:nvPicPr>
          <p:cNvPr id="7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9921" y="4610914"/>
            <a:ext cx="4652506" cy="1506408"/>
          </a:xfrm>
          <a:prstGeom prst="rect">
            <a:avLst/>
          </a:prstGeom>
        </p:spPr>
      </p:pic>
      <p:pic>
        <p:nvPicPr>
          <p:cNvPr id="8" name="object 9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343" y="4648801"/>
            <a:ext cx="4539201" cy="1430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5882" y="1811991"/>
            <a:ext cx="8008078" cy="66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20"/>
              </a:spcBef>
              <a:buClr>
                <a:srgbClr val="B51700"/>
              </a:buClr>
              <a:buSzPct val="123684"/>
              <a:buChar char="■"/>
              <a:tabLst>
                <a:tab pos="498475" algn="l"/>
              </a:tabLst>
            </a:pPr>
            <a:r>
              <a:rPr lang="en-US" spc="-10" dirty="0">
                <a:latin typeface="Arial"/>
                <a:cs typeface="Arial"/>
              </a:rPr>
              <a:t>Suppose</a:t>
            </a:r>
            <a:r>
              <a:rPr lang="en-US" spc="-18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we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spc="-30" dirty="0">
                <a:latin typeface="Arial"/>
                <a:cs typeface="Arial"/>
              </a:rPr>
              <a:t>train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part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1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speech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tagger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or</a:t>
            </a:r>
            <a:r>
              <a:rPr lang="en-US" spc="-1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parser</a:t>
            </a:r>
            <a:r>
              <a:rPr lang="en-US" spc="-1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on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</a:t>
            </a:r>
            <a:r>
              <a:rPr lang="en-US" spc="-145" dirty="0">
                <a:latin typeface="Arial"/>
                <a:cs typeface="Arial"/>
              </a:rPr>
              <a:t> </a:t>
            </a:r>
            <a:r>
              <a:rPr lang="en-US" spc="-155" dirty="0">
                <a:latin typeface="Arial"/>
                <a:cs typeface="Arial"/>
              </a:rPr>
              <a:t>Wall</a:t>
            </a:r>
            <a:r>
              <a:rPr lang="en-US" spc="-10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Street</a:t>
            </a:r>
            <a:r>
              <a:rPr lang="en-US" spc="-14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Journal…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30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14" y="1318055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spc="-8" dirty="0"/>
              <a:t>Expressivity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616" y="2287905"/>
            <a:ext cx="7493794" cy="1729480"/>
          </a:xfrm>
          <a:prstGeom prst="rect">
            <a:avLst/>
          </a:prstGeom>
        </p:spPr>
        <p:txBody>
          <a:bodyPr vert="horz" wrap="square" lIns="0" tIns="26194" rIns="0" bIns="0" rtlCol="0">
            <a:spAutoFit/>
          </a:bodyPr>
          <a:lstStyle/>
          <a:p>
            <a:pPr marL="238601" marR="3810" indent="-229553">
              <a:lnSpc>
                <a:spcPts val="2085"/>
              </a:lnSpc>
              <a:spcBef>
                <a:spcPts val="206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z="2000" dirty="0"/>
              <a:t>Not only can one form have different meanings (ambiguity) but the same meaning can be expressed with different forms:</a:t>
            </a:r>
          </a:p>
          <a:p>
            <a:pPr marL="481489" lvl="1" indent="-229076">
              <a:spcBef>
                <a:spcPts val="863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i="1" spc="-217" dirty="0">
                <a:solidFill>
                  <a:srgbClr val="C00000"/>
                </a:solidFill>
                <a:latin typeface="Verdana"/>
                <a:cs typeface="Verdana"/>
              </a:rPr>
              <a:t>She </a:t>
            </a:r>
            <a:r>
              <a:rPr i="1" spc="-191" dirty="0">
                <a:solidFill>
                  <a:srgbClr val="C00000"/>
                </a:solidFill>
                <a:latin typeface="Verdana"/>
                <a:cs typeface="Verdana"/>
              </a:rPr>
              <a:t>gave</a:t>
            </a:r>
            <a:r>
              <a:rPr i="1" spc="-2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46" dirty="0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i="1" spc="-2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69" dirty="0">
                <a:solidFill>
                  <a:srgbClr val="C00000"/>
                </a:solidFill>
                <a:latin typeface="Verdana"/>
                <a:cs typeface="Verdana"/>
              </a:rPr>
              <a:t>book</a:t>
            </a:r>
            <a:r>
              <a:rPr i="1" spc="-217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24" dirty="0">
                <a:solidFill>
                  <a:srgbClr val="C00000"/>
                </a:solidFill>
                <a:latin typeface="Verdana"/>
                <a:cs typeface="Verdana"/>
              </a:rPr>
              <a:t>to</a:t>
            </a:r>
            <a:r>
              <a:rPr i="1" spc="-229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88" dirty="0">
                <a:solidFill>
                  <a:srgbClr val="C00000"/>
                </a:solidFill>
                <a:latin typeface="Verdana"/>
                <a:cs typeface="Verdana"/>
              </a:rPr>
              <a:t>Tom</a:t>
            </a:r>
            <a:r>
              <a:rPr i="1" spc="-203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214" dirty="0">
                <a:latin typeface="Verdana"/>
                <a:cs typeface="Verdana"/>
              </a:rPr>
              <a:t>vs. </a:t>
            </a:r>
            <a:r>
              <a:rPr i="1" spc="-217" dirty="0">
                <a:solidFill>
                  <a:srgbClr val="C00000"/>
                </a:solidFill>
                <a:latin typeface="Verdana"/>
                <a:cs typeface="Verdana"/>
              </a:rPr>
              <a:t>She</a:t>
            </a:r>
            <a:r>
              <a:rPr i="1" spc="-2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91" dirty="0">
                <a:solidFill>
                  <a:srgbClr val="C00000"/>
                </a:solidFill>
                <a:latin typeface="Verdana"/>
                <a:cs typeface="Verdana"/>
              </a:rPr>
              <a:t>gave</a:t>
            </a:r>
            <a:r>
              <a:rPr i="1" spc="-233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88" dirty="0">
                <a:solidFill>
                  <a:srgbClr val="C00000"/>
                </a:solidFill>
                <a:latin typeface="Verdana"/>
                <a:cs typeface="Verdana"/>
              </a:rPr>
              <a:t>Tom</a:t>
            </a:r>
            <a:r>
              <a:rPr i="1" spc="-2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46" dirty="0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i="1" spc="-2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5" dirty="0">
                <a:solidFill>
                  <a:srgbClr val="C00000"/>
                </a:solidFill>
                <a:latin typeface="Verdana"/>
                <a:cs typeface="Verdana"/>
              </a:rPr>
              <a:t>book</a:t>
            </a:r>
            <a:endParaRPr dirty="0">
              <a:latin typeface="Verdana"/>
              <a:cs typeface="Verdana"/>
            </a:endParaRPr>
          </a:p>
          <a:p>
            <a:pPr marL="481489" lvl="1" indent="-229076">
              <a:spcBef>
                <a:spcPts val="848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i="1" spc="-229" dirty="0">
                <a:solidFill>
                  <a:srgbClr val="C00000"/>
                </a:solidFill>
                <a:latin typeface="Verdana"/>
                <a:cs typeface="Verdana"/>
              </a:rPr>
              <a:t>Some</a:t>
            </a:r>
            <a:r>
              <a:rPr i="1" spc="-199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43" dirty="0">
                <a:solidFill>
                  <a:srgbClr val="C00000"/>
                </a:solidFill>
                <a:latin typeface="Verdana"/>
                <a:cs typeface="Verdana"/>
              </a:rPr>
              <a:t>kids</a:t>
            </a:r>
            <a:r>
              <a:rPr i="1" spc="-19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206" dirty="0">
                <a:solidFill>
                  <a:srgbClr val="C00000"/>
                </a:solidFill>
                <a:latin typeface="Verdana"/>
                <a:cs typeface="Verdana"/>
              </a:rPr>
              <a:t>popped</a:t>
            </a:r>
            <a:r>
              <a:rPr i="1" spc="-199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91" dirty="0">
                <a:solidFill>
                  <a:srgbClr val="C00000"/>
                </a:solidFill>
                <a:latin typeface="Verdana"/>
                <a:cs typeface="Verdana"/>
              </a:rPr>
              <a:t>by</a:t>
            </a:r>
            <a:r>
              <a:rPr i="1" spc="-1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214" dirty="0">
                <a:latin typeface="Verdana"/>
                <a:cs typeface="Verdana"/>
              </a:rPr>
              <a:t>vs.</a:t>
            </a:r>
            <a:r>
              <a:rPr i="1" spc="-199" dirty="0">
                <a:latin typeface="Verdana"/>
                <a:cs typeface="Verdana"/>
              </a:rPr>
              <a:t> </a:t>
            </a:r>
            <a:r>
              <a:rPr i="1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i="1" spc="-191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43" dirty="0">
                <a:solidFill>
                  <a:srgbClr val="C00000"/>
                </a:solidFill>
                <a:latin typeface="Verdana"/>
                <a:cs typeface="Verdana"/>
              </a:rPr>
              <a:t>few</a:t>
            </a:r>
            <a:r>
              <a:rPr i="1" spc="-1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43" dirty="0">
                <a:solidFill>
                  <a:srgbClr val="C00000"/>
                </a:solidFill>
                <a:latin typeface="Verdana"/>
                <a:cs typeface="Verdana"/>
              </a:rPr>
              <a:t>children</a:t>
            </a:r>
            <a:r>
              <a:rPr i="1" spc="-1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5" dirty="0">
                <a:solidFill>
                  <a:srgbClr val="C00000"/>
                </a:solidFill>
                <a:latin typeface="Verdana"/>
                <a:cs typeface="Verdana"/>
              </a:rPr>
              <a:t>visited</a:t>
            </a:r>
            <a:endParaRPr dirty="0">
              <a:latin typeface="Verdana"/>
              <a:cs typeface="Verdana"/>
            </a:endParaRPr>
          </a:p>
          <a:p>
            <a:pPr marL="481489" lvl="1" indent="-229076">
              <a:spcBef>
                <a:spcPts val="91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481489" algn="l"/>
                <a:tab pos="481965" algn="l"/>
              </a:tabLst>
            </a:pPr>
            <a:r>
              <a:rPr i="1" spc="-217" dirty="0">
                <a:solidFill>
                  <a:srgbClr val="C00000"/>
                </a:solidFill>
                <a:latin typeface="Verdana"/>
                <a:cs typeface="Verdana"/>
              </a:rPr>
              <a:t>Is</a:t>
            </a:r>
            <a:r>
              <a:rPr i="1" spc="-206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98" dirty="0">
                <a:solidFill>
                  <a:srgbClr val="C00000"/>
                </a:solidFill>
                <a:latin typeface="Verdana"/>
                <a:cs typeface="Verdana"/>
              </a:rPr>
              <a:t>that</a:t>
            </a:r>
            <a:r>
              <a:rPr i="1" spc="-203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46" dirty="0">
                <a:solidFill>
                  <a:srgbClr val="C00000"/>
                </a:solidFill>
                <a:latin typeface="Verdana"/>
                <a:cs typeface="Verdana"/>
              </a:rPr>
              <a:t>window</a:t>
            </a:r>
            <a:r>
              <a:rPr i="1" spc="-203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90" dirty="0">
                <a:solidFill>
                  <a:srgbClr val="C00000"/>
                </a:solidFill>
                <a:latin typeface="Verdana"/>
                <a:cs typeface="Verdana"/>
              </a:rPr>
              <a:t>still</a:t>
            </a:r>
            <a:r>
              <a:rPr i="1" spc="-199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206" dirty="0">
                <a:solidFill>
                  <a:srgbClr val="C00000"/>
                </a:solidFill>
                <a:latin typeface="Verdana"/>
                <a:cs typeface="Verdana"/>
              </a:rPr>
              <a:t>open?</a:t>
            </a:r>
            <a:r>
              <a:rPr i="1" spc="-203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214" dirty="0">
                <a:latin typeface="Verdana"/>
                <a:cs typeface="Verdana"/>
              </a:rPr>
              <a:t>vs.</a:t>
            </a:r>
            <a:r>
              <a:rPr i="1" spc="-206" dirty="0">
                <a:latin typeface="Verdana"/>
                <a:cs typeface="Verdana"/>
              </a:rPr>
              <a:t> </a:t>
            </a:r>
            <a:r>
              <a:rPr i="1" spc="-150" dirty="0">
                <a:solidFill>
                  <a:srgbClr val="C00000"/>
                </a:solidFill>
                <a:latin typeface="Verdana"/>
                <a:cs typeface="Verdana"/>
              </a:rPr>
              <a:t>Please</a:t>
            </a:r>
            <a:r>
              <a:rPr i="1" spc="-2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69" dirty="0">
                <a:solidFill>
                  <a:srgbClr val="C00000"/>
                </a:solidFill>
                <a:latin typeface="Verdana"/>
                <a:cs typeface="Verdana"/>
              </a:rPr>
              <a:t>close</a:t>
            </a:r>
            <a:r>
              <a:rPr i="1" spc="-206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146" dirty="0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i="1" spc="-206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i="1" spc="-8" dirty="0">
                <a:solidFill>
                  <a:srgbClr val="C00000"/>
                </a:solidFill>
                <a:latin typeface="Verdana"/>
                <a:cs typeface="Verdana"/>
              </a:rPr>
              <a:t>window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4419600"/>
            <a:ext cx="5219699" cy="1333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56">
              <a:lnSpc>
                <a:spcPts val="698"/>
              </a:lnSpc>
            </a:pPr>
            <a:fld id="{81D60167-4931-47E6-BA6A-407CBD079E47}" type="slidenum">
              <a:rPr spc="-19" dirty="0"/>
              <a:pPr marL="30956">
                <a:lnSpc>
                  <a:spcPts val="698"/>
                </a:lnSpc>
              </a:pPr>
              <a:t>41</a:t>
            </a:fld>
            <a:endParaRPr spc="-19" dirty="0"/>
          </a:p>
        </p:txBody>
      </p:sp>
    </p:spTree>
    <p:extLst>
      <p:ext uri="{BB962C8B-B14F-4D97-AF65-F5344CB8AC3E}">
        <p14:creationId xmlns:p14="http://schemas.microsoft.com/office/powerpoint/2010/main" val="2195247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913" y="943465"/>
            <a:ext cx="5137244" cy="467789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pc="-57" dirty="0"/>
              <a:t>Unmodeled</a:t>
            </a:r>
            <a:r>
              <a:rPr spc="-143" dirty="0"/>
              <a:t> </a:t>
            </a:r>
            <a:r>
              <a:rPr spc="-59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855" y="1879470"/>
            <a:ext cx="5065302" cy="1031415"/>
          </a:xfrm>
          <a:prstGeom prst="rect">
            <a:avLst/>
          </a:prstGeom>
        </p:spPr>
        <p:txBody>
          <a:bodyPr vert="horz" wrap="square" lIns="0" tIns="48810" rIns="0" bIns="0" rtlCol="0">
            <a:spAutoFit/>
          </a:bodyPr>
          <a:lstStyle/>
          <a:p>
            <a:pPr marL="219198" indent="-213711">
              <a:spcBef>
                <a:spcPts val="384"/>
              </a:spcBef>
              <a:buSzPct val="122972"/>
              <a:buChar char="■"/>
              <a:tabLst>
                <a:tab pos="219486" algn="l"/>
              </a:tabLst>
            </a:pPr>
            <a:r>
              <a:rPr sz="1683" spc="-20" dirty="0">
                <a:solidFill>
                  <a:srgbClr val="B51700"/>
                </a:solidFill>
                <a:latin typeface="Arial"/>
                <a:cs typeface="Arial"/>
              </a:rPr>
              <a:t>World</a:t>
            </a:r>
            <a:r>
              <a:rPr sz="1683" spc="-8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1683" spc="-5" dirty="0">
                <a:solidFill>
                  <a:srgbClr val="B51700"/>
                </a:solidFill>
                <a:latin typeface="Arial"/>
                <a:cs typeface="Arial"/>
              </a:rPr>
              <a:t>knowledge</a:t>
            </a:r>
            <a:endParaRPr sz="1683" dirty="0">
              <a:latin typeface="Arial"/>
              <a:cs typeface="Arial"/>
            </a:endParaRPr>
          </a:p>
          <a:p>
            <a:pPr marL="676365" lvl="1" indent="-213711">
              <a:spcBef>
                <a:spcPts val="802"/>
              </a:spcBef>
              <a:buClr>
                <a:srgbClr val="B51700"/>
              </a:buClr>
              <a:buSzPct val="122972"/>
              <a:buChar char="■"/>
              <a:tabLst>
                <a:tab pos="676654" algn="l"/>
              </a:tabLst>
            </a:pPr>
            <a:r>
              <a:rPr sz="1683" dirty="0">
                <a:latin typeface="Arial"/>
                <a:cs typeface="Arial"/>
              </a:rPr>
              <a:t>I</a:t>
            </a:r>
            <a:r>
              <a:rPr sz="1683" spc="-75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dropped</a:t>
            </a:r>
            <a:r>
              <a:rPr sz="1683" spc="-73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the</a:t>
            </a:r>
            <a:r>
              <a:rPr sz="1683" spc="-75" dirty="0">
                <a:latin typeface="Arial"/>
                <a:cs typeface="Arial"/>
              </a:rPr>
              <a:t> </a:t>
            </a:r>
            <a:r>
              <a:rPr sz="1683" spc="-20" dirty="0">
                <a:latin typeface="Arial"/>
                <a:cs typeface="Arial"/>
              </a:rPr>
              <a:t>glass</a:t>
            </a:r>
            <a:r>
              <a:rPr sz="1683" spc="-73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on</a:t>
            </a:r>
            <a:r>
              <a:rPr sz="1683" spc="-75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the</a:t>
            </a:r>
            <a:r>
              <a:rPr sz="1683" spc="-73" dirty="0">
                <a:latin typeface="Arial"/>
                <a:cs typeface="Arial"/>
              </a:rPr>
              <a:t> </a:t>
            </a:r>
            <a:r>
              <a:rPr sz="1683" spc="-5" dirty="0">
                <a:latin typeface="Arial"/>
                <a:cs typeface="Arial"/>
              </a:rPr>
              <a:t>floor</a:t>
            </a:r>
            <a:r>
              <a:rPr sz="1683" spc="-73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and</a:t>
            </a:r>
            <a:r>
              <a:rPr sz="1683" spc="-75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it</a:t>
            </a:r>
            <a:r>
              <a:rPr sz="1683" spc="-73" dirty="0">
                <a:latin typeface="Arial"/>
                <a:cs typeface="Arial"/>
              </a:rPr>
              <a:t> </a:t>
            </a:r>
            <a:r>
              <a:rPr sz="1683" spc="-5" dirty="0">
                <a:latin typeface="Arial"/>
                <a:cs typeface="Arial"/>
              </a:rPr>
              <a:t>broke</a:t>
            </a:r>
            <a:endParaRPr sz="1683" dirty="0">
              <a:latin typeface="Arial"/>
              <a:cs typeface="Arial"/>
            </a:endParaRPr>
          </a:p>
          <a:p>
            <a:pPr marL="676365" lvl="1" indent="-213711">
              <a:spcBef>
                <a:spcPts val="802"/>
              </a:spcBef>
              <a:buClr>
                <a:srgbClr val="B51700"/>
              </a:buClr>
              <a:buSzPct val="122972"/>
              <a:buChar char="■"/>
              <a:tabLst>
                <a:tab pos="676654" algn="l"/>
              </a:tabLst>
            </a:pPr>
            <a:r>
              <a:rPr sz="1683" dirty="0">
                <a:latin typeface="Arial"/>
                <a:cs typeface="Arial"/>
              </a:rPr>
              <a:t>I</a:t>
            </a:r>
            <a:r>
              <a:rPr sz="1683" spc="-70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dropped</a:t>
            </a:r>
            <a:r>
              <a:rPr sz="1683" spc="-70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the</a:t>
            </a:r>
            <a:r>
              <a:rPr sz="1683" spc="-68" dirty="0">
                <a:latin typeface="Arial"/>
                <a:cs typeface="Arial"/>
              </a:rPr>
              <a:t> </a:t>
            </a:r>
            <a:r>
              <a:rPr sz="1683" spc="-30" dirty="0">
                <a:latin typeface="Arial"/>
                <a:cs typeface="Arial"/>
              </a:rPr>
              <a:t>hammer</a:t>
            </a:r>
            <a:r>
              <a:rPr sz="1683" spc="-70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on</a:t>
            </a:r>
            <a:r>
              <a:rPr sz="1683" spc="-68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the</a:t>
            </a:r>
            <a:r>
              <a:rPr sz="1683" spc="-70" dirty="0">
                <a:latin typeface="Arial"/>
                <a:cs typeface="Arial"/>
              </a:rPr>
              <a:t> </a:t>
            </a:r>
            <a:r>
              <a:rPr sz="1683" spc="-20" dirty="0">
                <a:latin typeface="Arial"/>
                <a:cs typeface="Arial"/>
              </a:rPr>
              <a:t>glass</a:t>
            </a:r>
            <a:r>
              <a:rPr sz="1683" spc="-68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and</a:t>
            </a:r>
            <a:r>
              <a:rPr sz="1683" spc="-70" dirty="0">
                <a:latin typeface="Arial"/>
                <a:cs typeface="Arial"/>
              </a:rPr>
              <a:t> </a:t>
            </a:r>
            <a:r>
              <a:rPr sz="1683" dirty="0">
                <a:latin typeface="Arial"/>
                <a:cs typeface="Arial"/>
              </a:rPr>
              <a:t>it</a:t>
            </a:r>
            <a:r>
              <a:rPr sz="1683" spc="-68" dirty="0">
                <a:latin typeface="Arial"/>
                <a:cs typeface="Arial"/>
              </a:rPr>
              <a:t> </a:t>
            </a:r>
            <a:r>
              <a:rPr sz="1683" spc="-5" dirty="0">
                <a:latin typeface="Arial"/>
                <a:cs typeface="Arial"/>
              </a:rPr>
              <a:t>broke</a:t>
            </a:r>
            <a:endParaRPr sz="1683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5864" y="3816332"/>
            <a:ext cx="3415283" cy="11034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047" y="3470834"/>
            <a:ext cx="1580040" cy="11803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5269" y="3802895"/>
            <a:ext cx="1289418" cy="16096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9113" y="4737905"/>
            <a:ext cx="4078698" cy="1018495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76">
              <a:spcBef>
                <a:spcPts val="55"/>
              </a:spcBef>
            </a:pPr>
            <a:r>
              <a:rPr sz="1865" dirty="0">
                <a:latin typeface="Arial"/>
                <a:cs typeface="Arial"/>
              </a:rPr>
              <a:t>“drink</a:t>
            </a:r>
            <a:r>
              <a:rPr sz="1865" spc="-80" dirty="0">
                <a:latin typeface="Arial"/>
                <a:cs typeface="Arial"/>
              </a:rPr>
              <a:t> </a:t>
            </a:r>
            <a:r>
              <a:rPr sz="1865" dirty="0">
                <a:latin typeface="Arial"/>
                <a:cs typeface="Arial"/>
              </a:rPr>
              <a:t>this</a:t>
            </a:r>
            <a:r>
              <a:rPr sz="1865" spc="-80" dirty="0">
                <a:latin typeface="Arial"/>
                <a:cs typeface="Arial"/>
              </a:rPr>
              <a:t> </a:t>
            </a:r>
            <a:r>
              <a:rPr sz="1865" spc="-5" dirty="0">
                <a:latin typeface="Arial"/>
                <a:cs typeface="Arial"/>
              </a:rPr>
              <a:t>milk.”</a:t>
            </a:r>
            <a:endParaRPr sz="1865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2843">
              <a:latin typeface="Arial"/>
              <a:cs typeface="Arial"/>
            </a:endParaRPr>
          </a:p>
          <a:p>
            <a:pPr marL="1867079"/>
            <a:r>
              <a:rPr sz="1865" spc="-5" dirty="0">
                <a:latin typeface="Arial"/>
                <a:cs typeface="Arial"/>
              </a:rPr>
              <a:t>skater</a:t>
            </a:r>
            <a:r>
              <a:rPr sz="1865" spc="-123" dirty="0">
                <a:latin typeface="Arial"/>
                <a:cs typeface="Arial"/>
              </a:rPr>
              <a:t> </a:t>
            </a:r>
            <a:r>
              <a:rPr sz="1865" spc="-5" dirty="0">
                <a:latin typeface="Arial"/>
                <a:cs typeface="Arial"/>
              </a:rPr>
              <a:t>eats</a:t>
            </a:r>
            <a:r>
              <a:rPr sz="1865" spc="-121" dirty="0">
                <a:latin typeface="Arial"/>
                <a:cs typeface="Arial"/>
              </a:rPr>
              <a:t> </a:t>
            </a:r>
            <a:r>
              <a:rPr sz="1865" spc="-23" dirty="0">
                <a:latin typeface="Arial"/>
                <a:cs typeface="Arial"/>
              </a:rPr>
              <a:t>pavement</a:t>
            </a:r>
            <a:endParaRPr sz="1865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3872787" y="3620940"/>
            <a:ext cx="73974" cy="317165"/>
          </a:xfrm>
          <a:prstGeom prst="rect">
            <a:avLst/>
          </a:prstGeom>
        </p:spPr>
        <p:txBody>
          <a:bodyPr vert="horz" wrap="square" lIns="0" tIns="5488" rIns="0" bIns="0" rtlCol="0">
            <a:spAutoFit/>
          </a:bodyPr>
          <a:lstStyle/>
          <a:p>
            <a:pPr marL="17328">
              <a:spcBef>
                <a:spcPts val="43"/>
              </a:spcBef>
            </a:pPr>
            <a:fld id="{81D60167-4931-47E6-BA6A-407CBD079E47}" type="slidenum">
              <a:rPr spc="-11" dirty="0"/>
              <a:pPr marL="17328">
                <a:spcBef>
                  <a:spcPts val="43"/>
                </a:spcBef>
              </a:pPr>
              <a:t>42</a:t>
            </a:fld>
            <a:endParaRPr spc="-11" dirty="0"/>
          </a:p>
        </p:txBody>
      </p:sp>
    </p:spTree>
    <p:extLst>
      <p:ext uri="{BB962C8B-B14F-4D97-AF65-F5344CB8AC3E}">
        <p14:creationId xmlns:p14="http://schemas.microsoft.com/office/powerpoint/2010/main" val="897442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3872787" y="3620940"/>
            <a:ext cx="73974" cy="317165"/>
          </a:xfrm>
          <a:prstGeom prst="rect">
            <a:avLst/>
          </a:prstGeom>
        </p:spPr>
        <p:txBody>
          <a:bodyPr vert="horz" wrap="square" lIns="0" tIns="5488" rIns="0" bIns="0" rtlCol="0">
            <a:spAutoFit/>
          </a:bodyPr>
          <a:lstStyle/>
          <a:p>
            <a:pPr marL="17328">
              <a:spcBef>
                <a:spcPts val="43"/>
              </a:spcBef>
            </a:pPr>
            <a:fld id="{81D60167-4931-47E6-BA6A-407CBD079E47}" type="slidenum">
              <a:rPr spc="-11" dirty="0"/>
              <a:pPr marL="17328">
                <a:spcBef>
                  <a:spcPts val="43"/>
                </a:spcBef>
              </a:pPr>
              <a:t>43</a:t>
            </a:fld>
            <a:endParaRPr spc="-11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4888048" cy="467789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76">
              <a:spcBef>
                <a:spcPts val="48"/>
              </a:spcBef>
            </a:pPr>
            <a:r>
              <a:rPr spc="-52" dirty="0"/>
              <a:t>Unknown</a:t>
            </a:r>
            <a:r>
              <a:rPr spc="-157" dirty="0"/>
              <a:t> </a:t>
            </a:r>
            <a:r>
              <a:rPr spc="-57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532" y="2384943"/>
            <a:ext cx="7789151" cy="2057963"/>
          </a:xfrm>
          <a:prstGeom prst="rect">
            <a:avLst/>
          </a:prstGeom>
        </p:spPr>
        <p:txBody>
          <a:bodyPr vert="horz" wrap="square" lIns="0" tIns="5488" rIns="0" bIns="0" rtlCol="0">
            <a:spAutoFit/>
          </a:bodyPr>
          <a:lstStyle/>
          <a:p>
            <a:pPr marL="273492" marR="2310" indent="-268005">
              <a:lnSpc>
                <a:spcPct val="109400"/>
              </a:lnSpc>
              <a:spcBef>
                <a:spcPts val="43"/>
              </a:spcBef>
              <a:buClr>
                <a:srgbClr val="B51700"/>
              </a:buClr>
              <a:buSzPct val="123913"/>
              <a:buChar char="■"/>
              <a:tabLst>
                <a:tab pos="273781" algn="l"/>
              </a:tabLst>
            </a:pPr>
            <a:r>
              <a:rPr sz="2092" spc="-100" dirty="0">
                <a:latin typeface="Arial"/>
                <a:cs typeface="Arial"/>
              </a:rPr>
              <a:t>Very</a:t>
            </a:r>
            <a:r>
              <a:rPr sz="2092" spc="-45" dirty="0">
                <a:latin typeface="Arial"/>
                <a:cs typeface="Arial"/>
              </a:rPr>
              <a:t> </a:t>
            </a:r>
            <a:r>
              <a:rPr sz="2092" spc="-9" dirty="0">
                <a:latin typeface="Arial"/>
                <a:cs typeface="Arial"/>
              </a:rPr>
              <a:t>difficult</a:t>
            </a:r>
            <a:r>
              <a:rPr sz="2092" spc="-55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to</a:t>
            </a:r>
            <a:r>
              <a:rPr sz="2092" spc="-50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capture</a:t>
            </a:r>
            <a:r>
              <a:rPr sz="2092" spc="-50" dirty="0">
                <a:latin typeface="Arial"/>
                <a:cs typeface="Arial"/>
              </a:rPr>
              <a:t> </a:t>
            </a:r>
            <a:r>
              <a:rPr sz="2092" dirty="0">
                <a:solidFill>
                  <a:srgbClr val="B51700"/>
                </a:solidFill>
                <a:latin typeface="Arial"/>
                <a:cs typeface="Arial"/>
              </a:rPr>
              <a:t>what</a:t>
            </a:r>
            <a:r>
              <a:rPr sz="2092" spc="-5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092" dirty="0">
                <a:solidFill>
                  <a:srgbClr val="B51700"/>
                </a:solidFill>
                <a:latin typeface="Arial"/>
                <a:cs typeface="Arial"/>
              </a:rPr>
              <a:t>is</a:t>
            </a:r>
            <a:r>
              <a:rPr sz="2092" spc="-5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092" dirty="0" smtClean="0">
                <a:solidFill>
                  <a:srgbClr val="B51700"/>
                </a:solidFill>
                <a:latin typeface="Felix Titling"/>
                <a:cs typeface="Felix Titling"/>
              </a:rPr>
              <a:t>R</a:t>
            </a:r>
            <a:r>
              <a:rPr lang="en-US" sz="2092" dirty="0" smtClean="0">
                <a:solidFill>
                  <a:srgbClr val="B51700"/>
                </a:solidFill>
                <a:latin typeface="Felix Titling"/>
                <a:cs typeface="Felix Titling"/>
              </a:rPr>
              <a:t>ules</a:t>
            </a:r>
            <a:r>
              <a:rPr sz="2092" dirty="0" smtClean="0">
                <a:latin typeface="Arial"/>
                <a:cs typeface="Arial"/>
              </a:rPr>
              <a:t>,</a:t>
            </a:r>
            <a:r>
              <a:rPr sz="2092" spc="-50" dirty="0" smtClean="0">
                <a:latin typeface="Arial"/>
                <a:cs typeface="Arial"/>
              </a:rPr>
              <a:t> </a:t>
            </a:r>
            <a:r>
              <a:rPr sz="2092" spc="-14" dirty="0">
                <a:latin typeface="Arial"/>
                <a:cs typeface="Arial"/>
              </a:rPr>
              <a:t>since</a:t>
            </a:r>
            <a:r>
              <a:rPr sz="2092" spc="-48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we</a:t>
            </a:r>
            <a:r>
              <a:rPr sz="2092" spc="-50" dirty="0">
                <a:latin typeface="Arial"/>
                <a:cs typeface="Arial"/>
              </a:rPr>
              <a:t> </a:t>
            </a:r>
            <a:r>
              <a:rPr sz="2092" spc="23" dirty="0">
                <a:latin typeface="Arial"/>
                <a:cs typeface="Arial"/>
              </a:rPr>
              <a:t>don’t</a:t>
            </a:r>
            <a:r>
              <a:rPr sz="2092" spc="-50" dirty="0">
                <a:latin typeface="Arial"/>
                <a:cs typeface="Arial"/>
              </a:rPr>
              <a:t> </a:t>
            </a:r>
            <a:r>
              <a:rPr sz="2092" spc="-41" dirty="0">
                <a:latin typeface="Arial"/>
                <a:cs typeface="Arial"/>
              </a:rPr>
              <a:t>even</a:t>
            </a:r>
            <a:r>
              <a:rPr sz="2092" spc="-50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know</a:t>
            </a:r>
            <a:r>
              <a:rPr sz="2092" spc="-50" dirty="0">
                <a:latin typeface="Arial"/>
                <a:cs typeface="Arial"/>
              </a:rPr>
              <a:t> </a:t>
            </a:r>
            <a:r>
              <a:rPr sz="2092" spc="-11" dirty="0">
                <a:latin typeface="Arial"/>
                <a:cs typeface="Arial"/>
              </a:rPr>
              <a:t>how </a:t>
            </a:r>
            <a:r>
              <a:rPr sz="2092" dirty="0">
                <a:latin typeface="Arial"/>
                <a:cs typeface="Arial"/>
              </a:rPr>
              <a:t>to</a:t>
            </a:r>
            <a:r>
              <a:rPr sz="2092" spc="-73" dirty="0">
                <a:latin typeface="Arial"/>
                <a:cs typeface="Arial"/>
              </a:rPr>
              <a:t> </a:t>
            </a:r>
            <a:r>
              <a:rPr sz="2092" spc="-30" dirty="0">
                <a:latin typeface="Arial"/>
                <a:cs typeface="Arial"/>
              </a:rPr>
              <a:t>represent</a:t>
            </a:r>
            <a:r>
              <a:rPr sz="2092" spc="-73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the</a:t>
            </a:r>
            <a:r>
              <a:rPr sz="2092" spc="-70" dirty="0">
                <a:latin typeface="Arial"/>
                <a:cs typeface="Arial"/>
              </a:rPr>
              <a:t> </a:t>
            </a:r>
            <a:r>
              <a:rPr sz="2092" spc="-9" dirty="0">
                <a:latin typeface="Arial"/>
                <a:cs typeface="Arial"/>
              </a:rPr>
              <a:t>knowledge</a:t>
            </a:r>
            <a:r>
              <a:rPr sz="2092" spc="-73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a</a:t>
            </a:r>
            <a:r>
              <a:rPr sz="2092" spc="-70" dirty="0">
                <a:latin typeface="Arial"/>
                <a:cs typeface="Arial"/>
              </a:rPr>
              <a:t> </a:t>
            </a:r>
            <a:r>
              <a:rPr sz="2092" spc="-11" dirty="0">
                <a:latin typeface="Arial"/>
                <a:cs typeface="Arial"/>
              </a:rPr>
              <a:t>human</a:t>
            </a:r>
            <a:r>
              <a:rPr sz="2092" spc="-73" dirty="0">
                <a:latin typeface="Arial"/>
                <a:cs typeface="Arial"/>
              </a:rPr>
              <a:t> </a:t>
            </a:r>
            <a:r>
              <a:rPr sz="2092" spc="-5" dirty="0">
                <a:latin typeface="Arial"/>
                <a:cs typeface="Arial"/>
              </a:rPr>
              <a:t>has/needs:</a:t>
            </a:r>
            <a:endParaRPr sz="2092" dirty="0">
              <a:latin typeface="Arial"/>
              <a:cs typeface="Arial"/>
            </a:endParaRPr>
          </a:p>
          <a:p>
            <a:pPr marL="730659" lvl="1" indent="-268005">
              <a:spcBef>
                <a:spcPts val="1037"/>
              </a:spcBef>
              <a:buClr>
                <a:srgbClr val="B51700"/>
              </a:buClr>
              <a:buSzPct val="123913"/>
              <a:buChar char="■"/>
              <a:tabLst>
                <a:tab pos="730948" algn="l"/>
              </a:tabLst>
            </a:pPr>
            <a:r>
              <a:rPr sz="2092" dirty="0">
                <a:latin typeface="Arial"/>
                <a:cs typeface="Arial"/>
              </a:rPr>
              <a:t>What</a:t>
            </a:r>
            <a:r>
              <a:rPr sz="2092" spc="-80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is</a:t>
            </a:r>
            <a:r>
              <a:rPr sz="2092" spc="-77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the</a:t>
            </a:r>
            <a:r>
              <a:rPr sz="2092" spc="-77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“meaning”</a:t>
            </a:r>
            <a:r>
              <a:rPr sz="2092" spc="-77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of</a:t>
            </a:r>
            <a:r>
              <a:rPr sz="2092" spc="-77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a</a:t>
            </a:r>
            <a:r>
              <a:rPr sz="2092" spc="-77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word,</a:t>
            </a:r>
            <a:r>
              <a:rPr sz="2092" spc="-77" dirty="0">
                <a:latin typeface="Arial"/>
                <a:cs typeface="Arial"/>
              </a:rPr>
              <a:t> </a:t>
            </a:r>
            <a:r>
              <a:rPr sz="2092" spc="-16" dirty="0">
                <a:latin typeface="Arial"/>
                <a:cs typeface="Arial"/>
              </a:rPr>
              <a:t>sentence,</a:t>
            </a:r>
            <a:r>
              <a:rPr sz="2092" spc="-77" dirty="0">
                <a:latin typeface="Arial"/>
                <a:cs typeface="Arial"/>
              </a:rPr>
              <a:t> </a:t>
            </a:r>
            <a:r>
              <a:rPr sz="2092" spc="-5" dirty="0">
                <a:latin typeface="Arial"/>
                <a:cs typeface="Arial"/>
              </a:rPr>
              <a:t>utterance?</a:t>
            </a:r>
            <a:endParaRPr sz="2092" dirty="0">
              <a:latin typeface="Arial"/>
              <a:cs typeface="Arial"/>
            </a:endParaRPr>
          </a:p>
          <a:p>
            <a:pPr marL="730659" lvl="1" indent="-268005">
              <a:spcBef>
                <a:spcPts val="1039"/>
              </a:spcBef>
              <a:buClr>
                <a:srgbClr val="B51700"/>
              </a:buClr>
              <a:buSzPct val="123913"/>
              <a:buChar char="■"/>
              <a:tabLst>
                <a:tab pos="730948" algn="l"/>
              </a:tabLst>
            </a:pPr>
            <a:r>
              <a:rPr sz="2092" dirty="0">
                <a:latin typeface="Arial"/>
                <a:cs typeface="Arial"/>
              </a:rPr>
              <a:t>How</a:t>
            </a:r>
            <a:r>
              <a:rPr sz="2092" spc="-23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to</a:t>
            </a:r>
            <a:r>
              <a:rPr sz="2092" spc="-23" dirty="0">
                <a:latin typeface="Arial"/>
                <a:cs typeface="Arial"/>
              </a:rPr>
              <a:t> </a:t>
            </a:r>
            <a:r>
              <a:rPr sz="2092" dirty="0">
                <a:latin typeface="Arial"/>
                <a:cs typeface="Arial"/>
              </a:rPr>
              <a:t>model</a:t>
            </a:r>
            <a:r>
              <a:rPr sz="2092" spc="-20" dirty="0">
                <a:latin typeface="Arial"/>
                <a:cs typeface="Arial"/>
              </a:rPr>
              <a:t> </a:t>
            </a:r>
            <a:r>
              <a:rPr sz="2092" spc="-5" dirty="0">
                <a:latin typeface="Arial"/>
                <a:cs typeface="Arial"/>
              </a:rPr>
              <a:t>context?</a:t>
            </a:r>
            <a:endParaRPr sz="2092" dirty="0">
              <a:latin typeface="Arial"/>
              <a:cs typeface="Arial"/>
            </a:endParaRPr>
          </a:p>
          <a:p>
            <a:pPr marL="730659" lvl="1" indent="-268005">
              <a:spcBef>
                <a:spcPts val="1039"/>
              </a:spcBef>
              <a:buClr>
                <a:srgbClr val="B51700"/>
              </a:buClr>
              <a:buSzPct val="123913"/>
              <a:buChar char="■"/>
              <a:tabLst>
                <a:tab pos="730948" algn="l"/>
              </a:tabLst>
            </a:pPr>
            <a:r>
              <a:rPr sz="2092" spc="-5" dirty="0">
                <a:latin typeface="Arial"/>
                <a:cs typeface="Arial"/>
              </a:rPr>
              <a:t>Other</a:t>
            </a:r>
            <a:r>
              <a:rPr sz="2092" spc="-111" dirty="0">
                <a:latin typeface="Arial"/>
                <a:cs typeface="Arial"/>
              </a:rPr>
              <a:t> </a:t>
            </a:r>
            <a:r>
              <a:rPr sz="2092" spc="-36" dirty="0">
                <a:latin typeface="Arial"/>
                <a:cs typeface="Arial"/>
              </a:rPr>
              <a:t>general</a:t>
            </a:r>
            <a:r>
              <a:rPr sz="2092" spc="-109" dirty="0">
                <a:latin typeface="Arial"/>
                <a:cs typeface="Arial"/>
              </a:rPr>
              <a:t> </a:t>
            </a:r>
            <a:r>
              <a:rPr sz="2092" spc="-5" dirty="0">
                <a:latin typeface="Arial"/>
                <a:cs typeface="Arial"/>
              </a:rPr>
              <a:t>knowledge?</a:t>
            </a:r>
            <a:endParaRPr sz="209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079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8482013" cy="569387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lang="en-US" sz="2400" dirty="0"/>
              <a:t>NLP algorithms and </a:t>
            </a:r>
            <a:r>
              <a:rPr lang="en-US" sz="2400" dirty="0" smtClean="0"/>
              <a:t>methods</a:t>
            </a:r>
            <a:endParaRPr sz="2400" spc="-19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160" y="2743200"/>
            <a:ext cx="8539404" cy="30426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698"/>
              </a:lnSpc>
            </a:pPr>
            <a:fld id="{81D60167-4931-47E6-BA6A-407CBD079E47}" type="slidenum">
              <a:rPr spc="-19" dirty="0"/>
              <a:pPr marL="28575">
                <a:lnSpc>
                  <a:spcPts val="698"/>
                </a:lnSpc>
              </a:pPr>
              <a:t>44</a:t>
            </a:fld>
            <a:endParaRPr spc="-19" dirty="0"/>
          </a:p>
        </p:txBody>
      </p:sp>
      <p:sp>
        <p:nvSpPr>
          <p:cNvPr id="5" name="TextBox 4"/>
          <p:cNvSpPr txBox="1"/>
          <p:nvPr/>
        </p:nvSpPr>
        <p:spPr>
          <a:xfrm>
            <a:off x="229105" y="1953923"/>
            <a:ext cx="6172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Symbolic</a:t>
            </a:r>
            <a:r>
              <a:rPr lang="en-US" sz="2800" spc="-38" dirty="0"/>
              <a:t> </a:t>
            </a:r>
            <a:r>
              <a:rPr lang="en-US" sz="2800" dirty="0"/>
              <a:t>and</a:t>
            </a:r>
            <a:r>
              <a:rPr lang="en-US" sz="2800" spc="-34" dirty="0"/>
              <a:t> </a:t>
            </a:r>
            <a:r>
              <a:rPr lang="en-US" sz="2800" dirty="0"/>
              <a:t>Probabilistic</a:t>
            </a:r>
            <a:r>
              <a:rPr lang="en-US" sz="2800" spc="-26" dirty="0"/>
              <a:t> </a:t>
            </a:r>
            <a:r>
              <a:rPr lang="en-US" sz="2800" spc="-19" dirty="0" smtClean="0"/>
              <a:t>NLP</a:t>
            </a:r>
            <a:endParaRPr lang="en-US" sz="2800" spc="-19" dirty="0"/>
          </a:p>
        </p:txBody>
      </p:sp>
    </p:spTree>
    <p:extLst>
      <p:ext uri="{BB962C8B-B14F-4D97-AF65-F5344CB8AC3E}">
        <p14:creationId xmlns:p14="http://schemas.microsoft.com/office/powerpoint/2010/main" val="3198388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14" y="1318055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dirty="0"/>
              <a:t>Probabilistic</a:t>
            </a:r>
            <a:r>
              <a:rPr spc="4" dirty="0"/>
              <a:t> </a:t>
            </a:r>
            <a:r>
              <a:rPr dirty="0"/>
              <a:t>and</a:t>
            </a:r>
            <a:r>
              <a:rPr spc="-4" dirty="0"/>
              <a:t> </a:t>
            </a:r>
            <a:r>
              <a:rPr dirty="0"/>
              <a:t>Connectionist </a:t>
            </a:r>
            <a:r>
              <a:rPr spc="-19" dirty="0"/>
              <a:t>NLP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123" y="2476374"/>
            <a:ext cx="7919676" cy="2473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6876" y="4425292"/>
            <a:ext cx="2343582" cy="13166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698"/>
              </a:lnSpc>
            </a:pPr>
            <a:fld id="{81D60167-4931-47E6-BA6A-407CBD079E47}" type="slidenum">
              <a:rPr spc="-19" dirty="0"/>
              <a:pPr marL="28575">
                <a:lnSpc>
                  <a:spcPts val="698"/>
                </a:lnSpc>
              </a:pPr>
              <a:t>45</a:t>
            </a:fld>
            <a:endParaRPr spc="-19" dirty="0"/>
          </a:p>
        </p:txBody>
      </p:sp>
    </p:spTree>
    <p:extLst>
      <p:ext uri="{BB962C8B-B14F-4D97-AF65-F5344CB8AC3E}">
        <p14:creationId xmlns:p14="http://schemas.microsoft.com/office/powerpoint/2010/main" val="2170923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14" y="1318055"/>
            <a:ext cx="8482013" cy="6617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173831">
              <a:spcBef>
                <a:spcPts val="1560"/>
              </a:spcBef>
            </a:pPr>
            <a:r>
              <a:rPr dirty="0"/>
              <a:t>NLP</a:t>
            </a:r>
            <a:r>
              <a:rPr spc="-11" dirty="0"/>
              <a:t> </a:t>
            </a:r>
            <a:r>
              <a:rPr dirty="0"/>
              <a:t>vs.</a:t>
            </a:r>
            <a:r>
              <a:rPr spc="-4" dirty="0"/>
              <a:t> </a:t>
            </a:r>
            <a:r>
              <a:rPr dirty="0"/>
              <a:t>Machine</a:t>
            </a:r>
            <a:r>
              <a:rPr spc="8" dirty="0"/>
              <a:t> </a:t>
            </a:r>
            <a:r>
              <a:rPr spc="-8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386065" y="5414758"/>
            <a:ext cx="12197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698"/>
              </a:lnSpc>
            </a:pPr>
            <a:fld id="{81D60167-4931-47E6-BA6A-407CBD079E47}" type="slidenum">
              <a:rPr spc="-19" dirty="0"/>
              <a:pPr marL="28575">
                <a:lnSpc>
                  <a:spcPts val="698"/>
                </a:lnSpc>
              </a:pPr>
              <a:t>46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494949" y="2362201"/>
            <a:ext cx="8039451" cy="2330029"/>
          </a:xfrm>
          <a:prstGeom prst="rect">
            <a:avLst/>
          </a:prstGeom>
        </p:spPr>
        <p:txBody>
          <a:bodyPr vert="horz" wrap="square" lIns="0" tIns="26194" rIns="0" bIns="0" rtlCol="0">
            <a:spAutoFit/>
          </a:bodyPr>
          <a:lstStyle/>
          <a:p>
            <a:pPr marL="238601" marR="422910" indent="-229553">
              <a:lnSpc>
                <a:spcPts val="2085"/>
              </a:lnSpc>
              <a:spcBef>
                <a:spcPts val="206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lang="en-US" dirty="0"/>
              <a:t>NLP focuses on the understanding, processing, and generation of human language, while ML is a broader field that encompasses the development of </a:t>
            </a:r>
            <a:r>
              <a:rPr lang="en-US" b="1" dirty="0">
                <a:solidFill>
                  <a:srgbClr val="FF0000"/>
                </a:solidFill>
              </a:rPr>
              <a:t>algorithms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models</a:t>
            </a:r>
            <a:r>
              <a:rPr lang="en-US" dirty="0"/>
              <a:t> that can learn from data and make predictions or perform tasks.</a:t>
            </a:r>
            <a:endParaRPr lang="en-US" spc="-127" dirty="0" smtClean="0">
              <a:latin typeface="Verdana"/>
              <a:cs typeface="Verdana"/>
            </a:endParaRPr>
          </a:p>
          <a:p>
            <a:pPr marL="238601" marR="422910" indent="-229553">
              <a:lnSpc>
                <a:spcPts val="2085"/>
              </a:lnSpc>
              <a:spcBef>
                <a:spcPts val="206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pc="-127" dirty="0" smtClean="0">
                <a:latin typeface="Verdana"/>
                <a:cs typeface="Verdana"/>
              </a:rPr>
              <a:t>To</a:t>
            </a:r>
            <a:r>
              <a:rPr spc="-176" dirty="0" smtClean="0">
                <a:latin typeface="Verdana"/>
                <a:cs typeface="Verdana"/>
              </a:rPr>
              <a:t> </a:t>
            </a:r>
            <a:r>
              <a:rPr spc="-158" dirty="0">
                <a:latin typeface="Verdana"/>
                <a:cs typeface="Verdana"/>
              </a:rPr>
              <a:t>be</a:t>
            </a:r>
            <a:r>
              <a:rPr spc="-176" dirty="0">
                <a:latin typeface="Verdana"/>
                <a:cs typeface="Verdana"/>
              </a:rPr>
              <a:t> </a:t>
            </a:r>
            <a:r>
              <a:rPr spc="-143" dirty="0">
                <a:latin typeface="Verdana"/>
                <a:cs typeface="Verdana"/>
              </a:rPr>
              <a:t>successful,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206" dirty="0">
                <a:latin typeface="Verdana"/>
                <a:cs typeface="Verdana"/>
              </a:rPr>
              <a:t>a</a:t>
            </a:r>
            <a:r>
              <a:rPr spc="-172" dirty="0">
                <a:latin typeface="Verdana"/>
                <a:cs typeface="Verdana"/>
              </a:rPr>
              <a:t> </a:t>
            </a:r>
            <a:r>
              <a:rPr spc="-153" dirty="0">
                <a:latin typeface="Verdana"/>
                <a:cs typeface="Verdana"/>
              </a:rPr>
              <a:t>machine</a:t>
            </a:r>
            <a:r>
              <a:rPr spc="-176" dirty="0">
                <a:latin typeface="Verdana"/>
                <a:cs typeface="Verdana"/>
              </a:rPr>
              <a:t> </a:t>
            </a:r>
            <a:r>
              <a:rPr spc="-143" dirty="0">
                <a:latin typeface="Verdana"/>
                <a:cs typeface="Verdana"/>
              </a:rPr>
              <a:t>learner</a:t>
            </a:r>
            <a:r>
              <a:rPr spc="-176" dirty="0">
                <a:latin typeface="Verdana"/>
                <a:cs typeface="Verdana"/>
              </a:rPr>
              <a:t> </a:t>
            </a:r>
            <a:r>
              <a:rPr spc="-158" dirty="0">
                <a:latin typeface="Verdana"/>
                <a:cs typeface="Verdana"/>
              </a:rPr>
              <a:t>needs</a:t>
            </a:r>
            <a:r>
              <a:rPr spc="-176" dirty="0">
                <a:latin typeface="Verdana"/>
                <a:cs typeface="Verdana"/>
              </a:rPr>
              <a:t> </a:t>
            </a:r>
            <a:r>
              <a:rPr spc="-165" dirty="0">
                <a:latin typeface="Verdana"/>
                <a:cs typeface="Verdana"/>
              </a:rPr>
              <a:t>bias/assumptions;</a:t>
            </a:r>
            <a:r>
              <a:rPr spc="-176" dirty="0">
                <a:latin typeface="Verdana"/>
                <a:cs typeface="Verdana"/>
              </a:rPr>
              <a:t> </a:t>
            </a:r>
            <a:r>
              <a:rPr spc="-86" dirty="0">
                <a:latin typeface="Verdana"/>
                <a:cs typeface="Verdana"/>
              </a:rPr>
              <a:t>for</a:t>
            </a:r>
            <a:r>
              <a:rPr spc="-176" dirty="0">
                <a:latin typeface="Verdana"/>
                <a:cs typeface="Verdana"/>
              </a:rPr>
              <a:t> </a:t>
            </a:r>
            <a:r>
              <a:rPr spc="-109" dirty="0">
                <a:latin typeface="Verdana"/>
                <a:cs typeface="Verdana"/>
              </a:rPr>
              <a:t>NLP,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that </a:t>
            </a:r>
            <a:r>
              <a:rPr spc="-135" dirty="0">
                <a:latin typeface="Verdana"/>
                <a:cs typeface="Verdana"/>
              </a:rPr>
              <a:t>might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158" dirty="0">
                <a:latin typeface="Verdana"/>
                <a:cs typeface="Verdana"/>
              </a:rPr>
              <a:t>be</a:t>
            </a:r>
            <a:r>
              <a:rPr spc="-184" dirty="0">
                <a:latin typeface="Verdana"/>
                <a:cs typeface="Verdana"/>
              </a:rPr>
              <a:t> </a:t>
            </a:r>
            <a:r>
              <a:rPr spc="-105" dirty="0">
                <a:latin typeface="Verdana"/>
                <a:cs typeface="Verdana"/>
              </a:rPr>
              <a:t>linguistic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101" dirty="0">
                <a:latin typeface="Verdana"/>
                <a:cs typeface="Verdana"/>
              </a:rPr>
              <a:t>theory/representations.</a:t>
            </a:r>
            <a:endParaRPr dirty="0">
              <a:latin typeface="Verdana"/>
              <a:cs typeface="Verdana"/>
            </a:endParaRPr>
          </a:p>
          <a:p>
            <a:pPr marL="238601" marR="3810" indent="-229553">
              <a:lnSpc>
                <a:spcPct val="100800"/>
              </a:lnSpc>
              <a:spcBef>
                <a:spcPts val="829"/>
              </a:spcBef>
              <a:buClr>
                <a:srgbClr val="B2B2B2"/>
              </a:buClr>
              <a:buSzPct val="91666"/>
              <a:buFont typeface="Wingdings 2"/>
              <a:buChar char=""/>
              <a:tabLst>
                <a:tab pos="238601" algn="l"/>
                <a:tab pos="239078" algn="l"/>
              </a:tabLst>
            </a:pPr>
            <a:r>
              <a:rPr spc="-150" dirty="0" smtClean="0">
                <a:latin typeface="Verdana"/>
                <a:cs typeface="Verdana"/>
              </a:rPr>
              <a:t>Symbolic</a:t>
            </a:r>
            <a:r>
              <a:rPr spc="-150" dirty="0">
                <a:latin typeface="Verdana"/>
                <a:cs typeface="Verdana"/>
              </a:rPr>
              <a:t>,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24" dirty="0">
                <a:latin typeface="Verdana"/>
                <a:cs typeface="Verdana"/>
              </a:rPr>
              <a:t>probabilistic,</a:t>
            </a:r>
            <a:r>
              <a:rPr spc="-195" dirty="0">
                <a:latin typeface="Verdana"/>
                <a:cs typeface="Verdana"/>
              </a:rPr>
              <a:t> </a:t>
            </a:r>
            <a:r>
              <a:rPr spc="-169" dirty="0">
                <a:latin typeface="Verdana"/>
                <a:cs typeface="Verdana"/>
              </a:rPr>
              <a:t>and</a:t>
            </a:r>
            <a:r>
              <a:rPr spc="-184" dirty="0">
                <a:latin typeface="Verdana"/>
                <a:cs typeface="Verdana"/>
              </a:rPr>
              <a:t> </a:t>
            </a:r>
            <a:r>
              <a:rPr spc="-109" dirty="0">
                <a:latin typeface="Verdana"/>
                <a:cs typeface="Verdana"/>
              </a:rPr>
              <a:t>connectionist</a:t>
            </a:r>
            <a:r>
              <a:rPr spc="-191" dirty="0">
                <a:latin typeface="Verdana"/>
                <a:cs typeface="Verdana"/>
              </a:rPr>
              <a:t> </a:t>
            </a:r>
            <a:r>
              <a:rPr spc="101" dirty="0">
                <a:latin typeface="Verdana"/>
                <a:cs typeface="Verdana"/>
              </a:rPr>
              <a:t>ML</a:t>
            </a:r>
            <a:r>
              <a:rPr spc="-199" dirty="0">
                <a:latin typeface="Verdana"/>
                <a:cs typeface="Verdana"/>
              </a:rPr>
              <a:t> </a:t>
            </a:r>
            <a:r>
              <a:rPr spc="-180" dirty="0">
                <a:latin typeface="Verdana"/>
                <a:cs typeface="Verdana"/>
              </a:rPr>
              <a:t>have</a:t>
            </a:r>
            <a:r>
              <a:rPr spc="-191" dirty="0">
                <a:latin typeface="Verdana"/>
                <a:cs typeface="Verdana"/>
              </a:rPr>
              <a:t> </a:t>
            </a:r>
            <a:r>
              <a:rPr spc="-109" dirty="0">
                <a:latin typeface="Verdana"/>
                <a:cs typeface="Verdana"/>
              </a:rPr>
              <a:t>all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158" dirty="0">
                <a:latin typeface="Verdana"/>
                <a:cs typeface="Verdana"/>
              </a:rPr>
              <a:t>seen</a:t>
            </a:r>
            <a:r>
              <a:rPr spc="-191" dirty="0">
                <a:latin typeface="Verdana"/>
                <a:cs typeface="Verdana"/>
              </a:rPr>
              <a:t> </a:t>
            </a:r>
            <a:r>
              <a:rPr spc="-8" dirty="0">
                <a:latin typeface="Verdana"/>
                <a:cs typeface="Verdana"/>
              </a:rPr>
              <a:t>NLP</a:t>
            </a:r>
            <a:r>
              <a:rPr spc="-184" dirty="0">
                <a:latin typeface="Verdana"/>
                <a:cs typeface="Verdana"/>
              </a:rPr>
              <a:t> </a:t>
            </a:r>
            <a:r>
              <a:rPr spc="-180" dirty="0">
                <a:latin typeface="Verdana"/>
                <a:cs typeface="Verdana"/>
              </a:rPr>
              <a:t>as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206" dirty="0">
                <a:latin typeface="Verdana"/>
                <a:cs typeface="Verdana"/>
              </a:rPr>
              <a:t>a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143" dirty="0">
                <a:latin typeface="Verdana"/>
                <a:cs typeface="Verdana"/>
              </a:rPr>
              <a:t>source</a:t>
            </a:r>
            <a:r>
              <a:rPr spc="-188" dirty="0">
                <a:latin typeface="Verdana"/>
                <a:cs typeface="Verdana"/>
              </a:rPr>
              <a:t> </a:t>
            </a:r>
            <a:r>
              <a:rPr spc="-19" dirty="0">
                <a:latin typeface="Verdana"/>
                <a:cs typeface="Verdana"/>
              </a:rPr>
              <a:t>of </a:t>
            </a:r>
            <a:r>
              <a:rPr spc="-124" dirty="0">
                <a:latin typeface="Verdana"/>
                <a:cs typeface="Verdana"/>
              </a:rPr>
              <a:t>inspiring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-71" dirty="0">
                <a:latin typeface="Verdana"/>
                <a:cs typeface="Verdana"/>
              </a:rPr>
              <a:t>applications.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6293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533400" y="51620"/>
            <a:ext cx="8350250" cy="819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0" latinLnBrk="0" hangingPunct="0"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Course Contents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534400" y="6477000"/>
            <a:ext cx="609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latinLnBrk="0"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9C46DE-22C0-407B-B2CF-1A13C803F040}" type="slidenum">
              <a:rPr kumimoji="1" lang="ar-SA" altLang="ja-JP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L="0" marR="0" lvl="0" indent="0" defTabSz="914400" latinLnBrk="0"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ja-JP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17456"/>
              </p:ext>
            </p:extLst>
          </p:nvPr>
        </p:nvGraphicFramePr>
        <p:xfrm>
          <a:off x="802032" y="1526730"/>
          <a:ext cx="7539936" cy="4299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7022">
                  <a:extLst>
                    <a:ext uri="{9D8B030D-6E8A-4147-A177-3AD203B41FA5}">
                      <a16:colId xmlns:a16="http://schemas.microsoft.com/office/drawing/2014/main" val="2885684624"/>
                    </a:ext>
                  </a:extLst>
                </a:gridCol>
                <a:gridCol w="3462339">
                  <a:extLst>
                    <a:ext uri="{9D8B030D-6E8A-4147-A177-3AD203B41FA5}">
                      <a16:colId xmlns:a16="http://schemas.microsoft.com/office/drawing/2014/main" val="1837623178"/>
                    </a:ext>
                  </a:extLst>
                </a:gridCol>
                <a:gridCol w="1634658">
                  <a:extLst>
                    <a:ext uri="{9D8B030D-6E8A-4147-A177-3AD203B41FA5}">
                      <a16:colId xmlns:a16="http://schemas.microsoft.com/office/drawing/2014/main" val="3148246544"/>
                    </a:ext>
                  </a:extLst>
                </a:gridCol>
                <a:gridCol w="1305917">
                  <a:extLst>
                    <a:ext uri="{9D8B030D-6E8A-4147-A177-3AD203B41FA5}">
                      <a16:colId xmlns:a16="http://schemas.microsoft.com/office/drawing/2014/main" val="1695786982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Course Topics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Book’s Chapter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82486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Introduction and Overview 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9608435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Regular Expressions, Text</a:t>
                      </a:r>
                      <a:endParaRPr lang="en-US" sz="1100">
                        <a:effectLst/>
                      </a:endParaRPr>
                    </a:p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Normalization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985546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Minimum Edit Distance and Alignment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448786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N-gram Language Models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TEST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609532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 Naive Bayes and Sentiment classification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24377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spc="85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Text classification using 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991737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Midterm Exam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9925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Vector Semantics and</a:t>
                      </a:r>
                      <a:endParaRPr lang="en-US" sz="1100">
                        <a:effectLst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Embedding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47109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Neural Language Model</a:t>
                      </a:r>
                      <a:r>
                        <a:rPr lang="en-US" sz="1200">
                          <a:effectLst/>
                        </a:rPr>
                        <a:t> 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337578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Neural Language Model</a:t>
                      </a:r>
                      <a:r>
                        <a:rPr lang="en-US" sz="1200">
                          <a:effectLst/>
                        </a:rPr>
                        <a:t> I</a:t>
                      </a:r>
                      <a:r>
                        <a:rPr lang="en-US" sz="1200" kern="12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114455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Part of Speech Tagging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TEST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489050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Deep Learning Architectures</a:t>
                      </a:r>
                      <a:endParaRPr lang="en-US" sz="1100">
                        <a:effectLst/>
                      </a:endParaRPr>
                    </a:p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for Sequence Processing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10609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Chatbots</a:t>
                      </a:r>
                      <a:r>
                        <a:rPr lang="en-US" sz="1200" dirty="0">
                          <a:effectLst/>
                        </a:rPr>
                        <a:t> &amp; Dialogue Systems</a:t>
                      </a:r>
                      <a:r>
                        <a:rPr lang="en-US" sz="1200" kern="1200" dirty="0">
                          <a:effectLst/>
                        </a:rPr>
                        <a:t> 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9776975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Chatbots &amp; Dialogue Systems 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570663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pc="85" dirty="0">
                          <a:effectLst/>
                        </a:rPr>
                        <a:t>FINAL EXAM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9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6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9C46DE-22C0-407B-B2CF-1A13C803F040}" type="slidenum">
              <a:rPr kumimoji="1" lang="ar-SA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50" charset="-128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A4E88-2A08-4446-97BD-23E003677732}"/>
              </a:ext>
            </a:extLst>
          </p:cNvPr>
          <p:cNvSpPr txBox="1"/>
          <p:nvPr/>
        </p:nvSpPr>
        <p:spPr>
          <a:xfrm>
            <a:off x="406896" y="18864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50" charset="-128"/>
                <a:cs typeface="+mn-cs"/>
              </a:rPr>
              <a:t>Textbook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30561"/>
            <a:ext cx="3600450" cy="475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149" y="1066800"/>
            <a:ext cx="3638550" cy="46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33400"/>
            <a:ext cx="16003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Week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2057400"/>
            <a:ext cx="701040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 smtClean="0"/>
              <a:t>Introduction to Natural Language Processing</a:t>
            </a:r>
            <a:endParaRPr lang="ar-SA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is Natural </a:t>
            </a:r>
            <a:r>
              <a:rPr lang="en-US" sz="3200" dirty="0"/>
              <a:t>language </a:t>
            </a:r>
            <a:r>
              <a:rPr lang="en-US" sz="3200" dirty="0" smtClean="0"/>
              <a:t>processing?</a:t>
            </a:r>
            <a:endParaRPr lang="ar-S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837" y="1614588"/>
            <a:ext cx="5638800" cy="4525962"/>
          </a:xfrm>
        </p:spPr>
        <p:txBody>
          <a:bodyPr/>
          <a:lstStyle/>
          <a:p>
            <a:r>
              <a:rPr lang="en-US" sz="1800" dirty="0" smtClean="0"/>
              <a:t>Natural </a:t>
            </a:r>
            <a:r>
              <a:rPr lang="en-US" sz="1800" dirty="0"/>
              <a:t>language processing (NLP) refers to the branch </a:t>
            </a:r>
            <a:r>
              <a:rPr lang="en-US" sz="1800" dirty="0" smtClean="0"/>
              <a:t>of</a:t>
            </a:r>
            <a:r>
              <a:rPr lang="en-US" sz="1800" dirty="0"/>
              <a:t> </a:t>
            </a:r>
            <a:r>
              <a:rPr lang="en-US" sz="1800" dirty="0">
                <a:hlinkClick r:id="rId2"/>
              </a:rPr>
              <a:t>artificial intelligence or AI</a:t>
            </a:r>
            <a:r>
              <a:rPr lang="en-US" sz="1800" dirty="0" smtClean="0"/>
              <a:t>— concerned </a:t>
            </a:r>
            <a:r>
              <a:rPr lang="en-US" sz="1800" dirty="0"/>
              <a:t>with giving computers the ability to </a:t>
            </a:r>
            <a:r>
              <a:rPr lang="en-US" sz="1800" b="1" dirty="0">
                <a:solidFill>
                  <a:srgbClr val="FF0000"/>
                </a:solidFill>
              </a:rPr>
              <a:t>understand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text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FF0000"/>
                </a:solidFill>
              </a:rPr>
              <a:t>spoken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words</a:t>
            </a:r>
            <a:r>
              <a:rPr lang="en-US" sz="1800" dirty="0"/>
              <a:t> in much the same way human beings can</a:t>
            </a:r>
            <a:r>
              <a:rPr lang="en-US" sz="1800" dirty="0" smtClean="0"/>
              <a:t>.</a:t>
            </a:r>
          </a:p>
          <a:p>
            <a:r>
              <a:rPr lang="en-US" sz="2000" dirty="0"/>
              <a:t>Natural language processing has its roots in the </a:t>
            </a:r>
            <a:r>
              <a:rPr lang="en-US" sz="2000" dirty="0" smtClean="0">
                <a:solidFill>
                  <a:srgbClr val="FF0000"/>
                </a:solidFill>
              </a:rPr>
              <a:t>1950s</a:t>
            </a:r>
            <a:r>
              <a:rPr lang="en-US" sz="2000" dirty="0" smtClean="0"/>
              <a:t> when</a:t>
            </a:r>
            <a:r>
              <a:rPr lang="en-US" sz="2000" dirty="0"/>
              <a:t> </a:t>
            </a:r>
            <a:r>
              <a:rPr lang="en-US" sz="2000" dirty="0">
                <a:hlinkClick r:id="rId3" tooltip="Alan Turing"/>
              </a:rPr>
              <a:t>Alan Turing</a:t>
            </a:r>
            <a:r>
              <a:rPr lang="en-US" sz="2000" dirty="0"/>
              <a:t> </a:t>
            </a:r>
            <a:r>
              <a:rPr lang="en-US" sz="2000" dirty="0" smtClean="0"/>
              <a:t>proposed </a:t>
            </a:r>
            <a:r>
              <a:rPr lang="en-US" sz="2000" dirty="0"/>
              <a:t>what is now called the </a:t>
            </a:r>
            <a:r>
              <a:rPr lang="en-US" sz="2000" dirty="0">
                <a:hlinkClick r:id="rId4" tooltip="Turing test"/>
              </a:rPr>
              <a:t>Turing test</a:t>
            </a:r>
            <a:r>
              <a:rPr lang="en-US" sz="2000" dirty="0"/>
              <a:t> as a </a:t>
            </a:r>
            <a:r>
              <a:rPr lang="en-US" sz="2000" b="1" dirty="0"/>
              <a:t>criterion</a:t>
            </a:r>
            <a:r>
              <a:rPr lang="en-US" sz="2000" dirty="0"/>
              <a:t> of </a:t>
            </a:r>
            <a:r>
              <a:rPr lang="en-US" sz="2000" dirty="0" smtClean="0"/>
              <a:t>intelligence. </a:t>
            </a:r>
            <a:r>
              <a:rPr lang="en-US" sz="2000" dirty="0"/>
              <a:t>The proposed test includes a task that involves the automated </a:t>
            </a:r>
            <a:r>
              <a:rPr lang="en-US" sz="2000" b="1" dirty="0">
                <a:solidFill>
                  <a:srgbClr val="FF0000"/>
                </a:solidFill>
              </a:rPr>
              <a:t>interpretation</a:t>
            </a:r>
            <a:r>
              <a:rPr lang="en-US" sz="2000" dirty="0"/>
              <a:t> and </a:t>
            </a:r>
            <a:r>
              <a:rPr lang="en-US" sz="2000" b="1" u="sng" dirty="0"/>
              <a:t>generation</a:t>
            </a:r>
            <a:r>
              <a:rPr lang="en-US" sz="2000" dirty="0"/>
              <a:t> of natural language.</a:t>
            </a:r>
            <a:endParaRPr lang="ar-SA" sz="1800" dirty="0"/>
          </a:p>
        </p:txBody>
      </p:sp>
      <p:pic>
        <p:nvPicPr>
          <p:cNvPr id="1026" name="Picture 2" descr="https://upload.wikimedia.org/wikipedia/commons/5/55/Turing_test_di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7" y="2057400"/>
            <a:ext cx="3124200" cy="238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9801" y="4439544"/>
            <a:ext cx="2969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02122"/>
                </a:solidFill>
              </a:rPr>
              <a:t>Human </a:t>
            </a:r>
            <a:r>
              <a:rPr lang="en-US" dirty="0">
                <a:solidFill>
                  <a:srgbClr val="202122"/>
                </a:solidFill>
              </a:rPr>
              <a:t>evaluator </a:t>
            </a:r>
            <a:r>
              <a:rPr lang="en-US" dirty="0" smtClean="0">
                <a:solidFill>
                  <a:srgbClr val="202122"/>
                </a:solidFill>
              </a:rPr>
              <a:t>(C)  </a:t>
            </a:r>
            <a:r>
              <a:rPr lang="en-US" dirty="0">
                <a:solidFill>
                  <a:srgbClr val="202122"/>
                </a:solidFill>
              </a:rPr>
              <a:t>judge natural language conversations between a human </a:t>
            </a:r>
            <a:r>
              <a:rPr lang="en-US" dirty="0" smtClean="0">
                <a:solidFill>
                  <a:srgbClr val="202122"/>
                </a:solidFill>
              </a:rPr>
              <a:t>(A) and </a:t>
            </a:r>
            <a:r>
              <a:rPr lang="en-US" dirty="0">
                <a:solidFill>
                  <a:srgbClr val="202122"/>
                </a:solidFill>
              </a:rPr>
              <a:t>a </a:t>
            </a:r>
            <a:r>
              <a:rPr lang="en-US" dirty="0" smtClean="0">
                <a:solidFill>
                  <a:srgbClr val="202122"/>
                </a:solidFill>
              </a:rPr>
              <a:t>machine (B)  programmed </a:t>
            </a:r>
            <a:r>
              <a:rPr lang="en-US" dirty="0">
                <a:solidFill>
                  <a:srgbClr val="202122"/>
                </a:solidFill>
              </a:rPr>
              <a:t>to generate human-like responses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1581250"/>
            <a:ext cx="1600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Turing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7513"/>
            <a:ext cx="8092122" cy="744788"/>
          </a:xfrm>
          <a:prstGeom prst="rect">
            <a:avLst/>
          </a:prstGeom>
        </p:spPr>
        <p:txBody>
          <a:bodyPr vert="horz" wrap="square" lIns="0" tIns="6065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5776" algn="ctr">
              <a:spcBef>
                <a:spcPts val="48"/>
              </a:spcBef>
            </a:pPr>
            <a:r>
              <a:rPr lang="en-US" sz="2400" spc="-52" dirty="0" smtClean="0"/>
              <a:t>N</a:t>
            </a:r>
            <a:r>
              <a:rPr sz="2400" spc="-52" dirty="0" smtClean="0"/>
              <a:t>atural</a:t>
            </a:r>
            <a:r>
              <a:rPr sz="2400" spc="-146" dirty="0" smtClean="0"/>
              <a:t> </a:t>
            </a:r>
            <a:r>
              <a:rPr sz="2400" spc="-55" dirty="0"/>
              <a:t>language</a:t>
            </a:r>
            <a:r>
              <a:rPr sz="2400" spc="-146" dirty="0"/>
              <a:t> </a:t>
            </a:r>
            <a:r>
              <a:rPr lang="en-US" sz="2400" spc="-80" dirty="0" smtClean="0">
                <a:solidFill>
                  <a:srgbClr val="FF0000"/>
                </a:solidFill>
              </a:rPr>
              <a:t>P</a:t>
            </a:r>
            <a:r>
              <a:rPr sz="2400" spc="-80" dirty="0" smtClean="0">
                <a:solidFill>
                  <a:srgbClr val="FF0000"/>
                </a:solidFill>
              </a:rPr>
              <a:t>rocessing</a:t>
            </a:r>
            <a:r>
              <a:rPr lang="en-US" sz="2400" spc="-80" dirty="0" smtClean="0">
                <a:solidFill>
                  <a:srgbClr val="FF0000"/>
                </a:solidFill>
              </a:rPr>
              <a:t>/Understanding/Generation</a:t>
            </a:r>
            <a:r>
              <a:rPr lang="en-US" sz="2400" spc="-80" dirty="0" smtClean="0"/>
              <a:t> </a:t>
            </a:r>
            <a:r>
              <a:rPr sz="2400" spc="-143" dirty="0" smtClean="0"/>
              <a:t> </a:t>
            </a:r>
            <a:r>
              <a:rPr sz="2400" spc="-141" dirty="0"/>
              <a:t>(</a:t>
            </a:r>
            <a:r>
              <a:rPr sz="2400" spc="-141" dirty="0" smtClean="0"/>
              <a:t>NLP</a:t>
            </a:r>
            <a:r>
              <a:rPr lang="en-US" sz="2400" spc="-141" dirty="0" smtClean="0"/>
              <a:t>/NLU/NLG</a:t>
            </a:r>
            <a:r>
              <a:rPr sz="2400" spc="-141" dirty="0" smtClean="0"/>
              <a:t>)?</a:t>
            </a:r>
            <a:endParaRPr sz="2400" spc="-141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470547"/>
            <a:ext cx="6189674" cy="407595"/>
          </a:xfrm>
          <a:prstGeom prst="rect">
            <a:avLst/>
          </a:prstGeom>
        </p:spPr>
        <p:txBody>
          <a:bodyPr vert="horz" wrap="square" lIns="0" tIns="129968" rIns="0" bIns="0" rtlCol="0">
            <a:spAutoFit/>
          </a:bodyPr>
          <a:lstStyle/>
          <a:p>
            <a:pPr marL="239991" indent="-228728">
              <a:spcBef>
                <a:spcPts val="1023"/>
              </a:spcBef>
              <a:buClr>
                <a:srgbClr val="B51700"/>
              </a:buClr>
              <a:buSzPct val="122784"/>
              <a:buChar char="■"/>
              <a:tabLst>
                <a:tab pos="240280" algn="l"/>
              </a:tabLst>
            </a:pPr>
            <a:r>
              <a:rPr sz="1796" dirty="0">
                <a:latin typeface="Arial"/>
                <a:cs typeface="Arial"/>
              </a:rPr>
              <a:t>NL</a:t>
            </a:r>
            <a:r>
              <a:rPr sz="1796" spc="-125" dirty="0">
                <a:latin typeface="Arial"/>
                <a:cs typeface="Arial"/>
              </a:rPr>
              <a:t> </a:t>
            </a:r>
            <a:r>
              <a:rPr sz="1796" spc="-400" dirty="0">
                <a:latin typeface="Lucida Sans Unicode"/>
                <a:cs typeface="Lucida Sans Unicode"/>
              </a:rPr>
              <a:t>∈</a:t>
            </a:r>
            <a:r>
              <a:rPr sz="1796" spc="-68" dirty="0">
                <a:latin typeface="Lucida Sans Unicode"/>
                <a:cs typeface="Lucida Sans Unicode"/>
              </a:rPr>
              <a:t> </a:t>
            </a:r>
            <a:r>
              <a:rPr sz="1796" spc="-25" dirty="0" smtClean="0">
                <a:latin typeface="Arial"/>
                <a:cs typeface="Arial"/>
              </a:rPr>
              <a:t>{</a:t>
            </a:r>
            <a:r>
              <a:rPr lang="en-US" sz="1796" spc="-25" dirty="0" smtClean="0">
                <a:latin typeface="Arial"/>
                <a:cs typeface="Arial"/>
              </a:rPr>
              <a:t>Arabic</a:t>
            </a:r>
            <a:r>
              <a:rPr sz="1796" spc="-25" dirty="0" smtClean="0">
                <a:latin typeface="Arial"/>
                <a:cs typeface="Arial"/>
              </a:rPr>
              <a:t>,</a:t>
            </a:r>
            <a:r>
              <a:rPr sz="1796" spc="-73" dirty="0" smtClean="0">
                <a:latin typeface="Arial"/>
                <a:cs typeface="Arial"/>
              </a:rPr>
              <a:t> </a:t>
            </a:r>
            <a:r>
              <a:rPr sz="1796" spc="-14" dirty="0">
                <a:latin typeface="Arial"/>
                <a:cs typeface="Arial"/>
              </a:rPr>
              <a:t>Hindi,</a:t>
            </a:r>
            <a:r>
              <a:rPr sz="1796" spc="-64" dirty="0">
                <a:latin typeface="Arial"/>
                <a:cs typeface="Arial"/>
              </a:rPr>
              <a:t> </a:t>
            </a:r>
            <a:r>
              <a:rPr sz="1796" spc="-23" dirty="0">
                <a:latin typeface="Arial"/>
                <a:cs typeface="Arial"/>
              </a:rPr>
              <a:t>Spanish,</a:t>
            </a:r>
            <a:r>
              <a:rPr sz="1796" spc="-66" dirty="0">
                <a:latin typeface="Arial"/>
                <a:cs typeface="Arial"/>
              </a:rPr>
              <a:t> </a:t>
            </a:r>
            <a:r>
              <a:rPr lang="en-US" sz="1796" spc="-9" dirty="0" err="1" smtClean="0">
                <a:latin typeface="Arial"/>
                <a:cs typeface="Arial"/>
              </a:rPr>
              <a:t>Urdo</a:t>
            </a:r>
            <a:r>
              <a:rPr sz="1796" spc="-9" dirty="0" smtClean="0">
                <a:latin typeface="Arial"/>
                <a:cs typeface="Arial"/>
              </a:rPr>
              <a:t>,</a:t>
            </a:r>
            <a:r>
              <a:rPr sz="1796" spc="-66" dirty="0" smtClean="0">
                <a:latin typeface="Arial"/>
                <a:cs typeface="Arial"/>
              </a:rPr>
              <a:t> </a:t>
            </a:r>
            <a:r>
              <a:rPr sz="1796" spc="-41" dirty="0">
                <a:latin typeface="Arial"/>
                <a:cs typeface="Arial"/>
              </a:rPr>
              <a:t>English,</a:t>
            </a:r>
            <a:r>
              <a:rPr sz="1796" spc="-64" dirty="0">
                <a:latin typeface="Arial"/>
                <a:cs typeface="Arial"/>
              </a:rPr>
              <a:t> </a:t>
            </a:r>
            <a:r>
              <a:rPr sz="1796" dirty="0">
                <a:latin typeface="Arial"/>
                <a:cs typeface="Arial"/>
              </a:rPr>
              <a:t>…</a:t>
            </a:r>
            <a:r>
              <a:rPr sz="1796" spc="-66" dirty="0">
                <a:latin typeface="Arial"/>
                <a:cs typeface="Arial"/>
              </a:rPr>
              <a:t> </a:t>
            </a:r>
            <a:r>
              <a:rPr lang="en-US" sz="1796" spc="-5" dirty="0" smtClean="0">
                <a:latin typeface="Arial"/>
                <a:cs typeface="Arial"/>
              </a:rPr>
              <a:t>Turkish</a:t>
            </a:r>
            <a:r>
              <a:rPr sz="1796" spc="-5" dirty="0" smtClean="0">
                <a:latin typeface="Arial"/>
                <a:cs typeface="Arial"/>
              </a:rPr>
              <a:t>}</a:t>
            </a:r>
            <a:endParaRPr sz="1796" dirty="0">
              <a:latin typeface="Arial"/>
              <a:cs typeface="Arial"/>
            </a:endParaRPr>
          </a:p>
        </p:txBody>
      </p:sp>
      <p:pic>
        <p:nvPicPr>
          <p:cNvPr id="2050" name="Picture 2" descr="https://www.ibm.com/blogs/watson/wp-content/uploads/2020/11/Leadspace.jpg"/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4" r="22816" b="9112"/>
          <a:stretch/>
        </p:blipFill>
        <p:spPr bwMode="auto">
          <a:xfrm>
            <a:off x="5791200" y="1862902"/>
            <a:ext cx="2819400" cy="236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522" y="2175283"/>
            <a:ext cx="5319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Natural language understanding</a:t>
            </a:r>
            <a:r>
              <a:rPr lang="en-US" dirty="0">
                <a:solidFill>
                  <a:srgbClr val="323232"/>
                </a:solidFill>
                <a:latin typeface="IBM Plex Serif"/>
              </a:rPr>
              <a:t> </a:t>
            </a:r>
            <a:r>
              <a:rPr lang="en-US" dirty="0" smtClean="0">
                <a:solidFill>
                  <a:srgbClr val="323232"/>
                </a:solidFill>
                <a:latin typeface="IBM Plex Serif"/>
              </a:rPr>
              <a:t>(NLU) is </a:t>
            </a:r>
            <a:r>
              <a:rPr lang="en-US" dirty="0">
                <a:solidFill>
                  <a:srgbClr val="323232"/>
                </a:solidFill>
                <a:latin typeface="IBM Plex Serif"/>
              </a:rPr>
              <a:t>a subset of natural language processing, which uses syntactic and semantic analysis of text and speech to determine the meaning of a sentence</a:t>
            </a:r>
            <a:r>
              <a:rPr lang="en-US" dirty="0" smtClean="0">
                <a:solidFill>
                  <a:srgbClr val="323232"/>
                </a:solidFill>
                <a:latin typeface="IBM Plex Seri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Natural </a:t>
            </a:r>
            <a:r>
              <a:rPr lang="en-US" b="1" dirty="0">
                <a:solidFill>
                  <a:srgbClr val="FF0000"/>
                </a:solidFill>
              </a:rPr>
              <a:t>language </a:t>
            </a:r>
            <a:r>
              <a:rPr lang="en-US" b="1" dirty="0" smtClean="0">
                <a:solidFill>
                  <a:srgbClr val="FF0000"/>
                </a:solidFill>
              </a:rPr>
              <a:t>generation</a:t>
            </a:r>
            <a:r>
              <a:rPr lang="en-US" dirty="0" smtClean="0"/>
              <a:t> </a:t>
            </a:r>
            <a:r>
              <a:rPr lang="en-US" dirty="0"/>
              <a:t>NLG is the process of producing a human language text response based on some data input. This text can also be converted into a speech format through text-to-speech services.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323232"/>
              </a:solidFill>
              <a:latin typeface="IBM Plex Serif"/>
            </a:endParaRPr>
          </a:p>
        </p:txBody>
      </p:sp>
    </p:spTree>
    <p:extLst>
      <p:ext uri="{BB962C8B-B14F-4D97-AF65-F5344CB8AC3E}">
        <p14:creationId xmlns:p14="http://schemas.microsoft.com/office/powerpoint/2010/main" val="235796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IMU4(en) - コピー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2_LIMU4(en) - コピー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LIMU4(en) - コピ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IMU4(en) - コピー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IMU4(en) - コピー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2642</Words>
  <Application>Microsoft Office PowerPoint</Application>
  <PresentationFormat>On-screen Show (4:3)</PresentationFormat>
  <Paragraphs>415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71" baseType="lpstr">
      <vt:lpstr>微軟正黑體</vt:lpstr>
      <vt:lpstr>ＭＳ Ｐゴシック</vt:lpstr>
      <vt:lpstr>ＭＳ Ｐゴシック</vt:lpstr>
      <vt:lpstr>Arial</vt:lpstr>
      <vt:lpstr>Calibri</vt:lpstr>
      <vt:lpstr>Candara</vt:lpstr>
      <vt:lpstr>Century Gothic</vt:lpstr>
      <vt:lpstr>Felix Titling</vt:lpstr>
      <vt:lpstr>Google Sans Mono</vt:lpstr>
      <vt:lpstr>IBM Plex Serif</vt:lpstr>
      <vt:lpstr>Lucida Sans</vt:lpstr>
      <vt:lpstr>Lucida Sans Unicode</vt:lpstr>
      <vt:lpstr>NimbusRomNo9L-Regu</vt:lpstr>
      <vt:lpstr>Roboto</vt:lpstr>
      <vt:lpstr>Tahoma</vt:lpstr>
      <vt:lpstr>Times New Roman</vt:lpstr>
      <vt:lpstr>Verdana</vt:lpstr>
      <vt:lpstr>Wingdings</vt:lpstr>
      <vt:lpstr>Wingdings 2</vt:lpstr>
      <vt:lpstr>Wingdings 3</vt:lpstr>
      <vt:lpstr>Zapf Dingbats</vt:lpstr>
      <vt:lpstr>Concourse</vt:lpstr>
      <vt:lpstr>Clarity</vt:lpstr>
      <vt:lpstr>2_LIMU4(en) - コピー</vt:lpstr>
      <vt:lpstr>Office Theme</vt:lpstr>
      <vt:lpstr>CS 463 Natural Language Processing</vt:lpstr>
      <vt:lpstr>PowerPoint Presentation</vt:lpstr>
      <vt:lpstr>Evaluation and Grading Policy</vt:lpstr>
      <vt:lpstr>Course  objectives</vt:lpstr>
      <vt:lpstr>PowerPoint Presentation</vt:lpstr>
      <vt:lpstr>PowerPoint Presentation</vt:lpstr>
      <vt:lpstr>PowerPoint Presentation</vt:lpstr>
      <vt:lpstr>What is Natural language processing?</vt:lpstr>
      <vt:lpstr>Natural language Processing/Understanding/Generation  (NLP/NLU/NLG)?</vt:lpstr>
      <vt:lpstr>Applications</vt:lpstr>
      <vt:lpstr>Machine translation</vt:lpstr>
      <vt:lpstr>Virtual agents and chatbots</vt:lpstr>
      <vt:lpstr>Question Answering (QA)</vt:lpstr>
      <vt:lpstr>Sentiment analysis</vt:lpstr>
      <vt:lpstr>Text summarization</vt:lpstr>
      <vt:lpstr>Spam detection</vt:lpstr>
      <vt:lpstr>Current situation of NLP technologies</vt:lpstr>
      <vt:lpstr>How to Acquire Knowledge from Language?</vt:lpstr>
      <vt:lpstr>NLP tasks</vt:lpstr>
      <vt:lpstr>NLP tasks</vt:lpstr>
      <vt:lpstr>Common NLP tasks</vt:lpstr>
      <vt:lpstr>Part-of-speech tagging:</vt:lpstr>
      <vt:lpstr>Syntactic analysis</vt:lpstr>
      <vt:lpstr>Parse Tree</vt:lpstr>
      <vt:lpstr>Lexical semantics (of individual words in context)</vt:lpstr>
      <vt:lpstr>PowerPoint Presentation</vt:lpstr>
      <vt:lpstr>Discourse (semantics beyond individual sentences)</vt:lpstr>
      <vt:lpstr>NLP stages</vt:lpstr>
      <vt:lpstr>Why NLP is Hard?</vt:lpstr>
      <vt:lpstr>Ambiguity</vt:lpstr>
      <vt:lpstr>PowerPoint Presentation</vt:lpstr>
      <vt:lpstr>The Challenges of “Words”</vt:lpstr>
      <vt:lpstr>Part of Speech Tagging</vt:lpstr>
      <vt:lpstr>Syntax</vt:lpstr>
      <vt:lpstr>PowerPoint Presentation</vt:lpstr>
      <vt:lpstr>Syntax + Semantics</vt:lpstr>
      <vt:lpstr>Dealing with ambiguity</vt:lpstr>
      <vt:lpstr>Sparsity</vt:lpstr>
      <vt:lpstr>Word counts</vt:lpstr>
      <vt:lpstr>Variation</vt:lpstr>
      <vt:lpstr>Expressivity</vt:lpstr>
      <vt:lpstr>Unmodeled variables</vt:lpstr>
      <vt:lpstr>Unknown representation</vt:lpstr>
      <vt:lpstr>NLP algorithms and methods</vt:lpstr>
      <vt:lpstr>Probabilistic and Connectionist NLP</vt:lpstr>
      <vt:lpstr>NLP vs.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Programming I</dc:title>
  <dc:creator>Saleh Haridy</dc:creator>
  <cp:lastModifiedBy>Saleh Haridy</cp:lastModifiedBy>
  <cp:revision>233</cp:revision>
  <dcterms:created xsi:type="dcterms:W3CDTF">2020-01-27T07:55:28Z</dcterms:created>
  <dcterms:modified xsi:type="dcterms:W3CDTF">2023-08-29T19:44:51Z</dcterms:modified>
</cp:coreProperties>
</file>