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54" r:id="rId2"/>
    <p:sldMasterId id="2147483766" r:id="rId3"/>
  </p:sldMasterIdLst>
  <p:notesMasterIdLst>
    <p:notesMasterId r:id="rId64"/>
  </p:notesMasterIdLst>
  <p:sldIdLst>
    <p:sldId id="553" r:id="rId4"/>
    <p:sldId id="473" r:id="rId5"/>
    <p:sldId id="554" r:id="rId6"/>
    <p:sldId id="556" r:id="rId7"/>
    <p:sldId id="555" r:id="rId8"/>
    <p:sldId id="561" r:id="rId9"/>
    <p:sldId id="563" r:id="rId10"/>
    <p:sldId id="564" r:id="rId11"/>
    <p:sldId id="565" r:id="rId12"/>
    <p:sldId id="566" r:id="rId13"/>
    <p:sldId id="567" r:id="rId14"/>
    <p:sldId id="568" r:id="rId15"/>
    <p:sldId id="569" r:id="rId16"/>
    <p:sldId id="570" r:id="rId17"/>
    <p:sldId id="575" r:id="rId18"/>
    <p:sldId id="576" r:id="rId19"/>
    <p:sldId id="577" r:id="rId20"/>
    <p:sldId id="578" r:id="rId21"/>
    <p:sldId id="618" r:id="rId22"/>
    <p:sldId id="571" r:id="rId23"/>
    <p:sldId id="616" r:id="rId24"/>
    <p:sldId id="617" r:id="rId25"/>
    <p:sldId id="579" r:id="rId26"/>
    <p:sldId id="580" r:id="rId27"/>
    <p:sldId id="581" r:id="rId28"/>
    <p:sldId id="573" r:id="rId29"/>
    <p:sldId id="582" r:id="rId30"/>
    <p:sldId id="583" r:id="rId31"/>
    <p:sldId id="584" r:id="rId32"/>
    <p:sldId id="585" r:id="rId33"/>
    <p:sldId id="586" r:id="rId34"/>
    <p:sldId id="587" r:id="rId35"/>
    <p:sldId id="588" r:id="rId36"/>
    <p:sldId id="589" r:id="rId37"/>
    <p:sldId id="590" r:id="rId38"/>
    <p:sldId id="591" r:id="rId39"/>
    <p:sldId id="592" r:id="rId40"/>
    <p:sldId id="593" r:id="rId41"/>
    <p:sldId id="594" r:id="rId42"/>
    <p:sldId id="595" r:id="rId43"/>
    <p:sldId id="596" r:id="rId44"/>
    <p:sldId id="597" r:id="rId45"/>
    <p:sldId id="598" r:id="rId46"/>
    <p:sldId id="599" r:id="rId47"/>
    <p:sldId id="600" r:id="rId48"/>
    <p:sldId id="601" r:id="rId49"/>
    <p:sldId id="602" r:id="rId50"/>
    <p:sldId id="603" r:id="rId51"/>
    <p:sldId id="604" r:id="rId52"/>
    <p:sldId id="605" r:id="rId53"/>
    <p:sldId id="606" r:id="rId54"/>
    <p:sldId id="607" r:id="rId55"/>
    <p:sldId id="608" r:id="rId56"/>
    <p:sldId id="609" r:id="rId57"/>
    <p:sldId id="610" r:id="rId58"/>
    <p:sldId id="611" r:id="rId59"/>
    <p:sldId id="612" r:id="rId60"/>
    <p:sldId id="614" r:id="rId61"/>
    <p:sldId id="613" r:id="rId62"/>
    <p:sldId id="615"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30" autoAdjust="0"/>
    <p:restoredTop sz="95455" autoAdjust="0"/>
  </p:normalViewPr>
  <p:slideViewPr>
    <p:cSldViewPr>
      <p:cViewPr varScale="1">
        <p:scale>
          <a:sx n="52" d="100"/>
          <a:sy n="52" d="100"/>
        </p:scale>
        <p:origin x="66" y="5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4699F1-ECB9-4EF3-962C-75ACB435282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B4D8FA7-15B0-4368-A596-132E60983BD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B265A2F-7AC4-4CBE-861E-BCD7FB415742}" type="datetimeFigureOut">
              <a:rPr lang="en-US"/>
              <a:pPr>
                <a:defRPr/>
              </a:pPr>
              <a:t>8/28/2023</a:t>
            </a:fld>
            <a:endParaRPr lang="en-US"/>
          </a:p>
        </p:txBody>
      </p:sp>
      <p:sp>
        <p:nvSpPr>
          <p:cNvPr id="4" name="Slide Image Placeholder 3">
            <a:extLst>
              <a:ext uri="{FF2B5EF4-FFF2-40B4-BE49-F238E27FC236}">
                <a16:creationId xmlns:a16="http://schemas.microsoft.com/office/drawing/2014/main" id="{1D532F56-73F5-43E2-9683-436CA7A4098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D17133E-EBBD-4610-861E-80087075CC2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1CB7052-33A3-470E-AFAB-C64659AABBD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CCEEADB4-111B-4E01-846E-3DF8CC4EFA9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7C79BAC-E458-48CA-A9D8-52EDEC54CA8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100">
                <a:solidFill>
                  <a:schemeClr val="tx1"/>
                </a:solidFill>
                <a:latin typeface="Arial" panose="020B0604020202020204" pitchFamily="34" charset="0"/>
                <a:ea typeface="MS PMincho" panose="02020600040205080304" pitchFamily="18" charset="-128"/>
                <a:cs typeface="Arial" panose="020B0604020202020204" pitchFamily="34" charset="0"/>
              </a:defRPr>
            </a:lvl1pPr>
            <a:lvl2pPr marL="735618" indent="-282696">
              <a:spcBef>
                <a:spcPct val="30000"/>
              </a:spcBef>
              <a:defRPr kumimoji="1" sz="1100">
                <a:solidFill>
                  <a:schemeClr val="tx1"/>
                </a:solidFill>
                <a:latin typeface="Arial" panose="020B0604020202020204" pitchFamily="34" charset="0"/>
                <a:ea typeface="MS PMincho" panose="02020600040205080304" pitchFamily="18" charset="-128"/>
                <a:cs typeface="Arial" panose="020B0604020202020204" pitchFamily="34" charset="0"/>
              </a:defRPr>
            </a:lvl2pPr>
            <a:lvl3pPr marL="1133825" indent="-226461">
              <a:spcBef>
                <a:spcPct val="30000"/>
              </a:spcBef>
              <a:defRPr kumimoji="1" sz="1100">
                <a:solidFill>
                  <a:schemeClr val="tx1"/>
                </a:solidFill>
                <a:latin typeface="Arial" panose="020B0604020202020204" pitchFamily="34" charset="0"/>
                <a:ea typeface="MS PMincho" panose="02020600040205080304" pitchFamily="18" charset="-128"/>
                <a:cs typeface="Arial" panose="020B0604020202020204" pitchFamily="34" charset="0"/>
              </a:defRPr>
            </a:lvl3pPr>
            <a:lvl4pPr marL="1586747" indent="-226461">
              <a:spcBef>
                <a:spcPct val="30000"/>
              </a:spcBef>
              <a:defRPr kumimoji="1" sz="1100">
                <a:solidFill>
                  <a:schemeClr val="tx1"/>
                </a:solidFill>
                <a:latin typeface="Arial" panose="020B0604020202020204" pitchFamily="34" charset="0"/>
                <a:ea typeface="MS PMincho" panose="02020600040205080304" pitchFamily="18" charset="-128"/>
                <a:cs typeface="Arial" panose="020B0604020202020204" pitchFamily="34" charset="0"/>
              </a:defRPr>
            </a:lvl4pPr>
            <a:lvl5pPr marL="2041189" indent="-226461">
              <a:spcBef>
                <a:spcPct val="30000"/>
              </a:spcBef>
              <a:defRPr kumimoji="1" sz="1100">
                <a:solidFill>
                  <a:schemeClr val="tx1"/>
                </a:solidFill>
                <a:latin typeface="Arial" panose="020B0604020202020204" pitchFamily="34" charset="0"/>
                <a:ea typeface="MS PMincho" panose="02020600040205080304" pitchFamily="18" charset="-128"/>
                <a:cs typeface="Arial" panose="020B0604020202020204" pitchFamily="34" charset="0"/>
              </a:defRPr>
            </a:lvl5pPr>
            <a:lvl6pPr marL="2478913" indent="-226461" eaLnBrk="0" fontAlgn="base" hangingPunct="0">
              <a:spcBef>
                <a:spcPct val="30000"/>
              </a:spcBef>
              <a:spcAft>
                <a:spcPct val="0"/>
              </a:spcAft>
              <a:defRPr kumimoji="1" sz="1100">
                <a:solidFill>
                  <a:schemeClr val="tx1"/>
                </a:solidFill>
                <a:latin typeface="Arial" panose="020B0604020202020204" pitchFamily="34" charset="0"/>
                <a:ea typeface="MS PMincho" panose="02020600040205080304" pitchFamily="18" charset="-128"/>
                <a:cs typeface="Arial" panose="020B0604020202020204" pitchFamily="34" charset="0"/>
              </a:defRPr>
            </a:lvl6pPr>
            <a:lvl7pPr marL="2916636" indent="-226461" eaLnBrk="0" fontAlgn="base" hangingPunct="0">
              <a:spcBef>
                <a:spcPct val="30000"/>
              </a:spcBef>
              <a:spcAft>
                <a:spcPct val="0"/>
              </a:spcAft>
              <a:defRPr kumimoji="1" sz="1100">
                <a:solidFill>
                  <a:schemeClr val="tx1"/>
                </a:solidFill>
                <a:latin typeface="Arial" panose="020B0604020202020204" pitchFamily="34" charset="0"/>
                <a:ea typeface="MS PMincho" panose="02020600040205080304" pitchFamily="18" charset="-128"/>
                <a:cs typeface="Arial" panose="020B0604020202020204" pitchFamily="34" charset="0"/>
              </a:defRPr>
            </a:lvl7pPr>
            <a:lvl8pPr marL="3354359" indent="-226461" eaLnBrk="0" fontAlgn="base" hangingPunct="0">
              <a:spcBef>
                <a:spcPct val="30000"/>
              </a:spcBef>
              <a:spcAft>
                <a:spcPct val="0"/>
              </a:spcAft>
              <a:defRPr kumimoji="1" sz="1100">
                <a:solidFill>
                  <a:schemeClr val="tx1"/>
                </a:solidFill>
                <a:latin typeface="Arial" panose="020B0604020202020204" pitchFamily="34" charset="0"/>
                <a:ea typeface="MS PMincho" panose="02020600040205080304" pitchFamily="18" charset="-128"/>
                <a:cs typeface="Arial" panose="020B0604020202020204" pitchFamily="34" charset="0"/>
              </a:defRPr>
            </a:lvl8pPr>
            <a:lvl9pPr marL="3792082" indent="-226461" eaLnBrk="0" fontAlgn="base" hangingPunct="0">
              <a:spcBef>
                <a:spcPct val="30000"/>
              </a:spcBef>
              <a:spcAft>
                <a:spcPct val="0"/>
              </a:spcAft>
              <a:defRPr kumimoji="1" sz="1100">
                <a:solidFill>
                  <a:schemeClr val="tx1"/>
                </a:solidFill>
                <a:latin typeface="Arial" panose="020B0604020202020204" pitchFamily="34" charset="0"/>
                <a:ea typeface="MS PMincho" panose="02020600040205080304" pitchFamily="18" charset="-128"/>
                <a:cs typeface="Arial" panose="020B060402020202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C03ABBF6-98F3-42AD-9768-30C3065926AB}" type="slidenum">
              <a:rPr kumimoji="1" lang="ar-SA" altLang="ja-JP" sz="11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50" charset="-128"/>
                <a:cs typeface="Arial" panose="020B0604020202020204" pitchFamily="34" charset="0"/>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1" lang="en-US" altLang="ja-JP" sz="11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50" charset="-128"/>
              <a:cs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376945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24</a:t>
            </a:fld>
            <a:endParaRPr lang="en-US"/>
          </a:p>
        </p:txBody>
      </p:sp>
    </p:spTree>
    <p:extLst>
      <p:ext uri="{BB962C8B-B14F-4D97-AF65-F5344CB8AC3E}">
        <p14:creationId xmlns:p14="http://schemas.microsoft.com/office/powerpoint/2010/main" val="366462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25</a:t>
            </a:fld>
            <a:endParaRPr lang="en-US"/>
          </a:p>
        </p:txBody>
      </p:sp>
    </p:spTree>
    <p:extLst>
      <p:ext uri="{BB962C8B-B14F-4D97-AF65-F5344CB8AC3E}">
        <p14:creationId xmlns:p14="http://schemas.microsoft.com/office/powerpoint/2010/main" val="2776881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172736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942205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normAutofit fontScale="92500" lnSpcReduction="10000"/>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37570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681995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26702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2041050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33</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940095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34</a:t>
            </a:fld>
            <a:endParaRPr lang="en-US"/>
          </a:p>
        </p:txBody>
      </p:sp>
    </p:spTree>
    <p:extLst>
      <p:ext uri="{BB962C8B-B14F-4D97-AF65-F5344CB8AC3E}">
        <p14:creationId xmlns:p14="http://schemas.microsoft.com/office/powerpoint/2010/main" val="63485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F7C79BAC-E458-48CA-A9D8-52EDEC54CA80}" type="slidenum">
              <a:rPr lang="en-US" altLang="en-US" smtClean="0"/>
              <a:pPr/>
              <a:t>4</a:t>
            </a:fld>
            <a:endParaRPr lang="en-US" altLang="en-US"/>
          </a:p>
        </p:txBody>
      </p:sp>
    </p:spTree>
    <p:extLst>
      <p:ext uri="{BB962C8B-B14F-4D97-AF65-F5344CB8AC3E}">
        <p14:creationId xmlns:p14="http://schemas.microsoft.com/office/powerpoint/2010/main" val="253067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37</a:t>
            </a:fld>
            <a:endParaRPr lang="en-US"/>
          </a:p>
        </p:txBody>
      </p:sp>
    </p:spTree>
    <p:extLst>
      <p:ext uri="{BB962C8B-B14F-4D97-AF65-F5344CB8AC3E}">
        <p14:creationId xmlns:p14="http://schemas.microsoft.com/office/powerpoint/2010/main" val="3831749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38</a:t>
            </a:fld>
            <a:endParaRPr lang="en-US"/>
          </a:p>
        </p:txBody>
      </p:sp>
    </p:spTree>
    <p:extLst>
      <p:ext uri="{BB962C8B-B14F-4D97-AF65-F5344CB8AC3E}">
        <p14:creationId xmlns:p14="http://schemas.microsoft.com/office/powerpoint/2010/main" val="1005911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Information extraction </a:t>
            </a:r>
            <a:r>
              <a:rPr lang="en-US" sz="1200" b="1" i="0"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is the task of automatically extracting structured information from unstructured and/or semi-structured machine-readable documents, whereas information retrieval (IR) is the task of using queries to locate material (usually documents) of an unstructured nature</a:t>
            </a:r>
            <a:r>
              <a:rPr lang="en-US" sz="1200" b="1" i="0" kern="1200" dirty="0" smtClean="0">
                <a:solidFill>
                  <a:schemeClr val="tx1"/>
                </a:solidFill>
                <a:effectLst/>
                <a:latin typeface="+mn-lt"/>
                <a:ea typeface="+mn-ea"/>
                <a:cs typeface="+mn-cs"/>
              </a:rPr>
              <a:t> (usually text)</a:t>
            </a:r>
            <a:r>
              <a:rPr lang="en-US" sz="1200" b="0" i="0" kern="1200" dirty="0" smtClean="0">
                <a:solidFill>
                  <a:schemeClr val="tx1"/>
                </a:solidFill>
                <a:effectLst/>
                <a:latin typeface="+mn-lt"/>
                <a:ea typeface="+mn-ea"/>
                <a:cs typeface="+mn-cs"/>
              </a:rPr>
              <a:t> that meets an information need from large collections </a:t>
            </a:r>
            <a:r>
              <a:rPr lang="en-US" sz="1200" b="1" i="0" kern="1200" dirty="0" smtClean="0">
                <a:solidFill>
                  <a:schemeClr val="tx1"/>
                </a:solidFill>
                <a:effectLst/>
                <a:latin typeface="+mn-lt"/>
                <a:ea typeface="+mn-ea"/>
                <a:cs typeface="+mn-cs"/>
              </a:rPr>
              <a:t>(usually stored on computers)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51</a:t>
            </a:fld>
            <a:endParaRPr lang="en-US"/>
          </a:p>
        </p:txBody>
      </p:sp>
    </p:spTree>
    <p:extLst>
      <p:ext uri="{BB962C8B-B14F-4D97-AF65-F5344CB8AC3E}">
        <p14:creationId xmlns:p14="http://schemas.microsoft.com/office/powerpoint/2010/main" val="3889360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F7C79BAC-E458-48CA-A9D8-52EDEC54CA80}" type="slidenum">
              <a:rPr lang="en-US" altLang="en-US" smtClean="0"/>
              <a:pPr/>
              <a:t>53</a:t>
            </a:fld>
            <a:endParaRPr lang="en-US" altLang="en-US"/>
          </a:p>
        </p:txBody>
      </p:sp>
    </p:spTree>
    <p:extLst>
      <p:ext uri="{BB962C8B-B14F-4D97-AF65-F5344CB8AC3E}">
        <p14:creationId xmlns:p14="http://schemas.microsoft.com/office/powerpoint/2010/main" val="2783836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54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43556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Stemming</a:t>
            </a:r>
            <a:r>
              <a:rPr lang="en-US" sz="1200" b="0" i="0" kern="1200" dirty="0" smtClean="0">
                <a:solidFill>
                  <a:schemeClr val="tx1"/>
                </a:solidFill>
                <a:effectLst/>
                <a:latin typeface="+mn-lt"/>
                <a:ea typeface="+mn-ea"/>
                <a:cs typeface="+mn-cs"/>
              </a:rPr>
              <a:t> - Stemming is a process of reducing words to its root form even if the root has no dictionary meaning. For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beautiful</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beautifully</a:t>
            </a:r>
            <a:r>
              <a:rPr lang="en-US" sz="1200" b="0" i="0" kern="1200" dirty="0" smtClean="0">
                <a:solidFill>
                  <a:schemeClr val="tx1"/>
                </a:solidFill>
                <a:effectLst/>
                <a:latin typeface="+mn-lt"/>
                <a:ea typeface="+mn-ea"/>
                <a:cs typeface="+mn-cs"/>
              </a:rPr>
              <a:t> will be stemmed to </a:t>
            </a:r>
            <a:r>
              <a:rPr lang="en-US" sz="1200" b="1" i="0" kern="1200" dirty="0" err="1" smtClean="0">
                <a:solidFill>
                  <a:schemeClr val="tx1"/>
                </a:solidFill>
                <a:effectLst/>
                <a:latin typeface="+mn-lt"/>
                <a:ea typeface="+mn-ea"/>
                <a:cs typeface="+mn-cs"/>
              </a:rPr>
              <a:t>beauti</a:t>
            </a:r>
            <a:r>
              <a:rPr lang="en-US" sz="1200" b="0" i="0" kern="1200" dirty="0" smtClean="0">
                <a:solidFill>
                  <a:schemeClr val="tx1"/>
                </a:solidFill>
                <a:effectLst/>
                <a:latin typeface="+mn-lt"/>
                <a:ea typeface="+mn-ea"/>
                <a:cs typeface="+mn-cs"/>
              </a:rPr>
              <a:t> which has no meaning in English dictionary.</a:t>
            </a:r>
          </a:p>
          <a:p>
            <a:pPr rtl="0"/>
            <a:r>
              <a:rPr lang="en-US" sz="1200" b="1" i="0" kern="1200" dirty="0" err="1" smtClean="0">
                <a:solidFill>
                  <a:schemeClr val="tx1"/>
                </a:solidFill>
                <a:effectLst/>
                <a:latin typeface="+mn-lt"/>
                <a:ea typeface="+mn-ea"/>
                <a:cs typeface="+mn-cs"/>
              </a:rPr>
              <a:t>Lemmatisation</a:t>
            </a:r>
            <a:r>
              <a:rPr lang="en-US" sz="1200" b="1"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Lemmatisation</a:t>
            </a:r>
            <a:r>
              <a:rPr lang="en-US" sz="1200" b="0" i="0" kern="1200" dirty="0" smtClean="0">
                <a:solidFill>
                  <a:schemeClr val="tx1"/>
                </a:solidFill>
                <a:effectLst/>
                <a:latin typeface="+mn-lt"/>
                <a:ea typeface="+mn-ea"/>
                <a:cs typeface="+mn-cs"/>
              </a:rPr>
              <a:t> is a process of reducing words into their lemma or dictionary. It takes into account the meaning of the word in the sentence. For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beautiful</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beautifully</a:t>
            </a:r>
            <a:r>
              <a:rPr lang="en-US" sz="1200" b="0" i="0" kern="1200" dirty="0" smtClean="0">
                <a:solidFill>
                  <a:schemeClr val="tx1"/>
                </a:solidFill>
                <a:effectLst/>
                <a:latin typeface="+mn-lt"/>
                <a:ea typeface="+mn-ea"/>
                <a:cs typeface="+mn-cs"/>
              </a:rPr>
              <a:t> are </a:t>
            </a:r>
            <a:r>
              <a:rPr lang="en-US" sz="1200" b="0" i="0" kern="1200" dirty="0" err="1" smtClean="0">
                <a:solidFill>
                  <a:schemeClr val="tx1"/>
                </a:solidFill>
                <a:effectLst/>
                <a:latin typeface="+mn-lt"/>
                <a:ea typeface="+mn-ea"/>
                <a:cs typeface="+mn-cs"/>
              </a:rPr>
              <a:t>lemmatised</a:t>
            </a:r>
            <a:r>
              <a:rPr lang="en-US" sz="1200" b="0" i="0" kern="1200" dirty="0" smtClean="0">
                <a:solidFill>
                  <a:schemeClr val="tx1"/>
                </a:solidFill>
                <a:effectLst/>
                <a:latin typeface="+mn-lt"/>
                <a:ea typeface="+mn-ea"/>
                <a:cs typeface="+mn-cs"/>
              </a:rPr>
              <a:t> to </a:t>
            </a:r>
            <a:r>
              <a:rPr lang="en-US" sz="1200" b="1" i="0" kern="1200" dirty="0" smtClean="0">
                <a:solidFill>
                  <a:schemeClr val="tx1"/>
                </a:solidFill>
                <a:effectLst/>
                <a:latin typeface="+mn-lt"/>
                <a:ea typeface="+mn-ea"/>
                <a:cs typeface="+mn-cs"/>
              </a:rPr>
              <a:t>beautiful</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beautifully </a:t>
            </a:r>
            <a:r>
              <a:rPr lang="en-US" sz="1200" b="0" i="0" kern="1200" dirty="0" smtClean="0">
                <a:solidFill>
                  <a:schemeClr val="tx1"/>
                </a:solidFill>
                <a:effectLst/>
                <a:latin typeface="+mn-lt"/>
                <a:ea typeface="+mn-ea"/>
                <a:cs typeface="+mn-cs"/>
              </a:rPr>
              <a:t>respectively without changing the meaning of the words. But, </a:t>
            </a:r>
            <a:r>
              <a:rPr lang="en-US" sz="1200" b="1" i="0" kern="1200" dirty="0" smtClean="0">
                <a:solidFill>
                  <a:schemeClr val="tx1"/>
                </a:solidFill>
                <a:effectLst/>
                <a:latin typeface="+mn-lt"/>
                <a:ea typeface="+mn-ea"/>
                <a:cs typeface="+mn-cs"/>
              </a:rPr>
              <a:t>good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better</a:t>
            </a:r>
            <a:r>
              <a:rPr lang="en-US" sz="1200" b="0" i="0" kern="1200" dirty="0" smtClean="0">
                <a:solidFill>
                  <a:schemeClr val="tx1"/>
                </a:solidFill>
                <a:effectLst/>
                <a:latin typeface="+mn-lt"/>
                <a:ea typeface="+mn-ea"/>
                <a:cs typeface="+mn-cs"/>
              </a:rPr>
              <a:t> and</a:t>
            </a:r>
            <a:r>
              <a:rPr lang="en-US" sz="1200" b="1" i="0" kern="1200" dirty="0" smtClean="0">
                <a:solidFill>
                  <a:schemeClr val="tx1"/>
                </a:solidFill>
                <a:effectLst/>
                <a:latin typeface="+mn-lt"/>
                <a:ea typeface="+mn-ea"/>
                <a:cs typeface="+mn-cs"/>
              </a:rPr>
              <a:t> best</a:t>
            </a:r>
            <a:r>
              <a:rPr lang="en-US" sz="1200" b="0" i="0" kern="1200" dirty="0" smtClean="0">
                <a:solidFill>
                  <a:schemeClr val="tx1"/>
                </a:solidFill>
                <a:effectLst/>
                <a:latin typeface="+mn-lt"/>
                <a:ea typeface="+mn-ea"/>
                <a:cs typeface="+mn-cs"/>
              </a:rPr>
              <a:t> are </a:t>
            </a:r>
            <a:r>
              <a:rPr lang="en-US" sz="1200" b="0" i="0" kern="1200" dirty="0" err="1" smtClean="0">
                <a:solidFill>
                  <a:schemeClr val="tx1"/>
                </a:solidFill>
                <a:effectLst/>
                <a:latin typeface="+mn-lt"/>
                <a:ea typeface="+mn-ea"/>
                <a:cs typeface="+mn-cs"/>
              </a:rPr>
              <a:t>lemmatised</a:t>
            </a:r>
            <a:r>
              <a:rPr lang="en-US" sz="1200" b="0" i="0" kern="1200" dirty="0" smtClean="0">
                <a:solidFill>
                  <a:schemeClr val="tx1"/>
                </a:solidFill>
                <a:effectLst/>
                <a:latin typeface="+mn-lt"/>
                <a:ea typeface="+mn-ea"/>
                <a:cs typeface="+mn-cs"/>
              </a:rPr>
              <a:t> to </a:t>
            </a:r>
            <a:r>
              <a:rPr lang="en-US" sz="1200" b="1" i="0" kern="1200" dirty="0" smtClean="0">
                <a:solidFill>
                  <a:schemeClr val="tx1"/>
                </a:solidFill>
                <a:effectLst/>
                <a:latin typeface="+mn-lt"/>
                <a:ea typeface="+mn-ea"/>
                <a:cs typeface="+mn-cs"/>
              </a:rPr>
              <a:t>good </a:t>
            </a:r>
            <a:r>
              <a:rPr lang="en-US" sz="1200" b="0" i="0" kern="1200" dirty="0" smtClean="0">
                <a:solidFill>
                  <a:schemeClr val="tx1"/>
                </a:solidFill>
                <a:effectLst/>
                <a:latin typeface="+mn-lt"/>
                <a:ea typeface="+mn-ea"/>
                <a:cs typeface="+mn-cs"/>
              </a:rPr>
              <a:t>since all the words have similar meaning.</a:t>
            </a:r>
          </a:p>
          <a:p>
            <a:endParaRPr lang="ar-SA" dirty="0"/>
          </a:p>
        </p:txBody>
      </p:sp>
      <p:sp>
        <p:nvSpPr>
          <p:cNvPr id="4" name="Slide Number Placeholder 3"/>
          <p:cNvSpPr>
            <a:spLocks noGrp="1"/>
          </p:cNvSpPr>
          <p:nvPr>
            <p:ph type="sldNum" sz="quarter" idx="10"/>
          </p:nvPr>
        </p:nvSpPr>
        <p:spPr/>
        <p:txBody>
          <a:bodyPr/>
          <a:lstStyle/>
          <a:p>
            <a:fld id="{F7C79BAC-E458-48CA-A9D8-52EDEC54CA80}" type="slidenum">
              <a:rPr lang="en-US" altLang="en-US" smtClean="0"/>
              <a:pPr/>
              <a:t>55</a:t>
            </a:fld>
            <a:endParaRPr lang="en-US" altLang="en-US"/>
          </a:p>
        </p:txBody>
      </p:sp>
    </p:spTree>
    <p:extLst>
      <p:ext uri="{BB962C8B-B14F-4D97-AF65-F5344CB8AC3E}">
        <p14:creationId xmlns:p14="http://schemas.microsoft.com/office/powerpoint/2010/main" val="654671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57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10732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59</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729865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2525603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3811182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1397314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19566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21</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451797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22</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57686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2167312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BD25FDE2-ADBD-4DF9-B49B-02D53DD39EC8}"/>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8">
            <a:extLst>
              <a:ext uri="{FF2B5EF4-FFF2-40B4-BE49-F238E27FC236}">
                <a16:creationId xmlns:a16="http://schemas.microsoft.com/office/drawing/2014/main" id="{965A2192-06AA-4DC2-9C38-B7A4AF7B606E}"/>
              </a:ext>
            </a:extLst>
          </p:cNvPr>
          <p:cNvGrpSpPr>
            <a:grpSpLocks/>
          </p:cNvGrpSpPr>
          <p:nvPr/>
        </p:nvGrpSpPr>
        <p:grpSpPr bwMode="auto">
          <a:xfrm>
            <a:off x="-3175" y="4953000"/>
            <a:ext cx="9147175" cy="1911350"/>
            <a:chOff x="-3765" y="4832896"/>
            <a:chExt cx="9147765" cy="2032192"/>
          </a:xfrm>
        </p:grpSpPr>
        <p:sp>
          <p:nvSpPr>
            <p:cNvPr id="6" name="Freeform 19">
              <a:extLst>
                <a:ext uri="{FF2B5EF4-FFF2-40B4-BE49-F238E27FC236}">
                  <a16:creationId xmlns:a16="http://schemas.microsoft.com/office/drawing/2014/main" id="{6F71FBDD-B5AC-45D8-B83B-638E545CD2A2}"/>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20">
              <a:extLst>
                <a:ext uri="{FF2B5EF4-FFF2-40B4-BE49-F238E27FC236}">
                  <a16:creationId xmlns:a16="http://schemas.microsoft.com/office/drawing/2014/main" id="{64A36D61-692E-4257-8536-3ECD2167EB66}"/>
                </a:ext>
              </a:extLst>
            </p:cNvPr>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22">
              <a:extLst>
                <a:ext uri="{FF2B5EF4-FFF2-40B4-BE49-F238E27FC236}">
                  <a16:creationId xmlns:a16="http://schemas.microsoft.com/office/drawing/2014/main" id="{0402CD40-DCE6-498C-86AC-45A4D25EFA49}"/>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a:extLst>
                <a:ext uri="{FF2B5EF4-FFF2-40B4-BE49-F238E27FC236}">
                  <a16:creationId xmlns:a16="http://schemas.microsoft.com/office/drawing/2014/main" id="{B1CD8237-88A7-4B54-8ECB-10FD290AC721}"/>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a:extLst>
              <a:ext uri="{FF2B5EF4-FFF2-40B4-BE49-F238E27FC236}">
                <a16:creationId xmlns:a16="http://schemas.microsoft.com/office/drawing/2014/main" id="{6C7554E6-437B-4ED9-AD77-904754ED794B}"/>
              </a:ext>
            </a:extLst>
          </p:cNvPr>
          <p:cNvSpPr>
            <a:spLocks noGrp="1"/>
          </p:cNvSpPr>
          <p:nvPr>
            <p:ph type="dt" sz="half" idx="10"/>
          </p:nvPr>
        </p:nvSpPr>
        <p:spPr>
          <a:xfrm>
            <a:off x="6727825" y="6408738"/>
            <a:ext cx="1919288" cy="365125"/>
          </a:xfrm>
          <a:prstGeom prst="rect">
            <a:avLst/>
          </a:prstGeom>
        </p:spPr>
        <p:txBody>
          <a:bodyPr/>
          <a:lstStyle>
            <a:lvl1pPr>
              <a:defRPr smtClean="0">
                <a:solidFill>
                  <a:srgbClr val="FFFFFF"/>
                </a:solidFill>
              </a:defRPr>
            </a:lvl1pPr>
            <a:extLst/>
          </a:lstStyle>
          <a:p>
            <a:pPr>
              <a:defRPr/>
            </a:pPr>
            <a:fld id="{70325C5B-4E05-4BD8-9921-359D578AFB6B}" type="datetime1">
              <a:rPr lang="en-US"/>
              <a:pPr>
                <a:defRPr/>
              </a:pPr>
              <a:t>8/28/2023</a:t>
            </a:fld>
            <a:endParaRPr lang="en-US"/>
          </a:p>
        </p:txBody>
      </p:sp>
      <p:sp>
        <p:nvSpPr>
          <p:cNvPr id="13" name="Slide Number Placeholder 26">
            <a:extLst>
              <a:ext uri="{FF2B5EF4-FFF2-40B4-BE49-F238E27FC236}">
                <a16:creationId xmlns:a16="http://schemas.microsoft.com/office/drawing/2014/main" id="{9E94122A-E690-48D6-A1AB-F4505CB6B86E}"/>
              </a:ext>
            </a:extLst>
          </p:cNvPr>
          <p:cNvSpPr>
            <a:spLocks noGrp="1"/>
          </p:cNvSpPr>
          <p:nvPr>
            <p:ph type="sldNum" sz="quarter" idx="11"/>
          </p:nvPr>
        </p:nvSpPr>
        <p:spPr/>
        <p:txBody>
          <a:bodyPr/>
          <a:lstStyle>
            <a:lvl1pPr>
              <a:defRPr>
                <a:solidFill>
                  <a:srgbClr val="FFFFFF"/>
                </a:solidFill>
              </a:defRPr>
            </a:lvl1pPr>
          </a:lstStyle>
          <a:p>
            <a:fld id="{C75AE519-06ED-417B-BC0D-8E4CBAA72805}" type="slidenum">
              <a:rPr lang="en-US" altLang="en-US"/>
              <a:pPr/>
              <a:t>‹#›</a:t>
            </a:fld>
            <a:endParaRPr lang="en-US" altLang="en-US"/>
          </a:p>
        </p:txBody>
      </p:sp>
      <p:sp>
        <p:nvSpPr>
          <p:cNvPr id="14" name="Footer Placeholder 18">
            <a:extLst>
              <a:ext uri="{FF2B5EF4-FFF2-40B4-BE49-F238E27FC236}">
                <a16:creationId xmlns:a16="http://schemas.microsoft.com/office/drawing/2014/main" id="{9C31C1FA-9BDF-41E7-B753-B64C3DCE7D85}"/>
              </a:ext>
            </a:extLst>
          </p:cNvPr>
          <p:cNvSpPr>
            <a:spLocks noGrp="1"/>
          </p:cNvSpPr>
          <p:nvPr>
            <p:ph type="ftr" sz="quarter" idx="12"/>
          </p:nvPr>
        </p:nvSpPr>
        <p:spPr>
          <a:xfrm>
            <a:off x="2743200" y="6408738"/>
            <a:ext cx="3987800" cy="365125"/>
          </a:xfrm>
          <a:prstGeom prst="rect">
            <a:avLst/>
          </a:prstGeom>
        </p:spPr>
        <p:txBody>
          <a:bodyPr/>
          <a:lstStyle>
            <a:lvl1pPr>
              <a:defRPr>
                <a:solidFill>
                  <a:schemeClr val="accent1">
                    <a:tint val="20000"/>
                  </a:schemeClr>
                </a:solidFill>
              </a:defRPr>
            </a:lvl1pPr>
            <a:extLst/>
          </a:lstStyle>
          <a:p>
            <a:pPr>
              <a:defRPr/>
            </a:pPr>
            <a:r>
              <a:rPr lang="en-US"/>
              <a:t>© Copyright 1992-2014 by Pearson Education, Inc. All Rights Reserved.</a:t>
            </a:r>
          </a:p>
        </p:txBody>
      </p:sp>
    </p:spTree>
    <p:extLst>
      <p:ext uri="{BB962C8B-B14F-4D97-AF65-F5344CB8AC3E}">
        <p14:creationId xmlns:p14="http://schemas.microsoft.com/office/powerpoint/2010/main" val="27037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F3E64548-BFBA-4EEE-AAB6-8DB59F5F822C}"/>
              </a:ext>
            </a:extLst>
          </p:cNvPr>
          <p:cNvSpPr>
            <a:spLocks noGrp="1"/>
          </p:cNvSpPr>
          <p:nvPr>
            <p:ph type="dt" sz="half" idx="10"/>
          </p:nvPr>
        </p:nvSpPr>
        <p:spPr>
          <a:xfrm>
            <a:off x="6727825" y="6408738"/>
            <a:ext cx="1919288" cy="365125"/>
          </a:xfrm>
          <a:prstGeom prst="rect">
            <a:avLst/>
          </a:prstGeom>
        </p:spPr>
        <p:txBody>
          <a:bodyPr/>
          <a:lstStyle>
            <a:lvl1pPr>
              <a:defRPr/>
            </a:lvl1pPr>
          </a:lstStyle>
          <a:p>
            <a:pPr>
              <a:defRPr/>
            </a:pPr>
            <a:fld id="{CEF623B2-38AA-42FF-B446-DF77529E5CF8}" type="datetime1">
              <a:rPr lang="en-US"/>
              <a:pPr>
                <a:defRPr/>
              </a:pPr>
              <a:t>8/28/2023</a:t>
            </a:fld>
            <a:endParaRPr lang="en-US"/>
          </a:p>
        </p:txBody>
      </p:sp>
      <p:sp>
        <p:nvSpPr>
          <p:cNvPr id="5" name="Footer Placeholder 21">
            <a:extLst>
              <a:ext uri="{FF2B5EF4-FFF2-40B4-BE49-F238E27FC236}">
                <a16:creationId xmlns:a16="http://schemas.microsoft.com/office/drawing/2014/main" id="{8897E9C0-E1F2-4C15-ADDC-7215CBF61F24}"/>
              </a:ext>
            </a:extLst>
          </p:cNvPr>
          <p:cNvSpPr>
            <a:spLocks noGrp="1"/>
          </p:cNvSpPr>
          <p:nvPr>
            <p:ph type="ftr" sz="quarter" idx="11"/>
          </p:nvPr>
        </p:nvSpPr>
        <p:spPr>
          <a:xfrm>
            <a:off x="3962400" y="6408738"/>
            <a:ext cx="2768600" cy="365125"/>
          </a:xfrm>
          <a:prstGeom prst="rect">
            <a:avLst/>
          </a:prstGeom>
        </p:spPr>
        <p:txBody>
          <a:bodyPr/>
          <a:lstStyle>
            <a:lvl1pPr>
              <a:defRPr/>
            </a:lvl1pPr>
          </a:lstStyle>
          <a:p>
            <a:pPr>
              <a:defRPr/>
            </a:pPr>
            <a:r>
              <a:rPr lang="en-US" dirty="0"/>
              <a:t>© Copyright 1992-2014 </a:t>
            </a:r>
            <a:r>
              <a:rPr lang="en-US" dirty="0" smtClean="0"/>
              <a:t>b </a:t>
            </a:r>
            <a:r>
              <a:rPr lang="en-US" dirty="0"/>
              <a:t>Pearson Education, Inc. All Rights Reserved.</a:t>
            </a:r>
          </a:p>
        </p:txBody>
      </p:sp>
      <p:sp>
        <p:nvSpPr>
          <p:cNvPr id="6" name="Slide Number Placeholder 17">
            <a:extLst>
              <a:ext uri="{FF2B5EF4-FFF2-40B4-BE49-F238E27FC236}">
                <a16:creationId xmlns:a16="http://schemas.microsoft.com/office/drawing/2014/main" id="{7D18CD95-943F-4784-86C8-8A7AC2E9AF99}"/>
              </a:ext>
            </a:extLst>
          </p:cNvPr>
          <p:cNvSpPr>
            <a:spLocks noGrp="1"/>
          </p:cNvSpPr>
          <p:nvPr>
            <p:ph type="sldNum" sz="quarter" idx="12"/>
          </p:nvPr>
        </p:nvSpPr>
        <p:spPr/>
        <p:txBody>
          <a:bodyPr/>
          <a:lstStyle>
            <a:lvl1pPr>
              <a:defRPr/>
            </a:lvl1pPr>
          </a:lstStyle>
          <a:p>
            <a:fld id="{28DFA204-13E9-4A8E-8905-11188692A891}" type="slidenum">
              <a:rPr lang="en-US" altLang="en-US"/>
              <a:pPr/>
              <a:t>‹#›</a:t>
            </a:fld>
            <a:endParaRPr lang="en-US" altLang="en-US"/>
          </a:p>
        </p:txBody>
      </p:sp>
    </p:spTree>
    <p:extLst>
      <p:ext uri="{BB962C8B-B14F-4D97-AF65-F5344CB8AC3E}">
        <p14:creationId xmlns:p14="http://schemas.microsoft.com/office/powerpoint/2010/main" val="159055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1BA80D7C-9138-46A5-9B64-106D615BB48B}"/>
              </a:ext>
            </a:extLst>
          </p:cNvPr>
          <p:cNvSpPr>
            <a:spLocks noGrp="1"/>
          </p:cNvSpPr>
          <p:nvPr>
            <p:ph type="dt" sz="half" idx="10"/>
          </p:nvPr>
        </p:nvSpPr>
        <p:spPr>
          <a:xfrm>
            <a:off x="6727825" y="6408738"/>
            <a:ext cx="1919288" cy="365125"/>
          </a:xfrm>
          <a:prstGeom prst="rect">
            <a:avLst/>
          </a:prstGeom>
        </p:spPr>
        <p:txBody>
          <a:bodyPr/>
          <a:lstStyle>
            <a:lvl1pPr>
              <a:defRPr/>
            </a:lvl1pPr>
          </a:lstStyle>
          <a:p>
            <a:pPr>
              <a:defRPr/>
            </a:pPr>
            <a:fld id="{B0F44C36-3BB7-4A6F-9A9A-9B2A16B7B1AF}" type="datetime1">
              <a:rPr lang="en-US"/>
              <a:pPr>
                <a:defRPr/>
              </a:pPr>
              <a:t>8/28/2023</a:t>
            </a:fld>
            <a:endParaRPr lang="en-US"/>
          </a:p>
        </p:txBody>
      </p:sp>
      <p:sp>
        <p:nvSpPr>
          <p:cNvPr id="5" name="Footer Placeholder 21">
            <a:extLst>
              <a:ext uri="{FF2B5EF4-FFF2-40B4-BE49-F238E27FC236}">
                <a16:creationId xmlns:a16="http://schemas.microsoft.com/office/drawing/2014/main" id="{E71146DA-C285-4660-80CA-CCB9095342D3}"/>
              </a:ext>
            </a:extLst>
          </p:cNvPr>
          <p:cNvSpPr>
            <a:spLocks noGrp="1"/>
          </p:cNvSpPr>
          <p:nvPr>
            <p:ph type="ftr" sz="quarter" idx="11"/>
          </p:nvPr>
        </p:nvSpPr>
        <p:spPr>
          <a:xfrm>
            <a:off x="3962400" y="6408738"/>
            <a:ext cx="2768600" cy="365125"/>
          </a:xfrm>
          <a:prstGeom prst="rect">
            <a:avLst/>
          </a:prstGeom>
        </p:spPr>
        <p:txBody>
          <a:bodyPr/>
          <a:lstStyle>
            <a:lvl1pPr>
              <a:defRPr/>
            </a:lvl1pPr>
          </a:lstStyle>
          <a:p>
            <a:pPr>
              <a:defRPr/>
            </a:pPr>
            <a:r>
              <a:rPr lang="en-US"/>
              <a:t>© Copyright 1992-2014 by Pearson Education, Inc. All Rights Reserved.</a:t>
            </a:r>
          </a:p>
        </p:txBody>
      </p:sp>
      <p:sp>
        <p:nvSpPr>
          <p:cNvPr id="6" name="Slide Number Placeholder 17">
            <a:extLst>
              <a:ext uri="{FF2B5EF4-FFF2-40B4-BE49-F238E27FC236}">
                <a16:creationId xmlns:a16="http://schemas.microsoft.com/office/drawing/2014/main" id="{EDD82CB3-03C0-4743-BD5E-E5BE5C82A561}"/>
              </a:ext>
            </a:extLst>
          </p:cNvPr>
          <p:cNvSpPr>
            <a:spLocks noGrp="1"/>
          </p:cNvSpPr>
          <p:nvPr>
            <p:ph type="sldNum" sz="quarter" idx="12"/>
          </p:nvPr>
        </p:nvSpPr>
        <p:spPr/>
        <p:txBody>
          <a:bodyPr/>
          <a:lstStyle>
            <a:lvl1pPr>
              <a:defRPr/>
            </a:lvl1pPr>
          </a:lstStyle>
          <a:p>
            <a:fld id="{3BBD41C7-1D01-45AF-9031-415134B419BA}" type="slidenum">
              <a:rPr lang="en-US" altLang="en-US"/>
              <a:pPr/>
              <a:t>‹#›</a:t>
            </a:fld>
            <a:endParaRPr lang="en-US" altLang="en-US"/>
          </a:p>
        </p:txBody>
      </p:sp>
    </p:spTree>
    <p:extLst>
      <p:ext uri="{BB962C8B-B14F-4D97-AF65-F5344CB8AC3E}">
        <p14:creationId xmlns:p14="http://schemas.microsoft.com/office/powerpoint/2010/main" val="375488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3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160632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65108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5835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846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18288"/>
            <a:ext cx="2895600" cy="329184"/>
          </a:xfrm>
          <a:prstGeom prst="rect">
            <a:avLst/>
          </a:prstGeom>
        </p:spPr>
        <p:txBody>
          <a:bodyPr/>
          <a:lstStyle/>
          <a:p>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07720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30220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53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9" name="Slide Number Placeholder 5">
            <a:extLst>
              <a:ext uri="{FF2B5EF4-FFF2-40B4-BE49-F238E27FC236}">
                <a16:creationId xmlns:a16="http://schemas.microsoft.com/office/drawing/2014/main" id="{90005000-99DD-49C7-B436-1C4AF5505DB6}"/>
              </a:ext>
            </a:extLst>
          </p:cNvPr>
          <p:cNvSpPr>
            <a:spLocks noGrp="1"/>
          </p:cNvSpPr>
          <p:nvPr>
            <p:ph type="sldNum" sz="quarter" idx="12"/>
          </p:nvPr>
        </p:nvSpPr>
        <p:spPr/>
        <p:txBody>
          <a:bodyPr/>
          <a:lstStyle>
            <a:lvl1pPr>
              <a:defRPr/>
            </a:lvl1pPr>
          </a:lstStyle>
          <a:p>
            <a:fld id="{C9CBB6F6-A733-4962-B501-9821071239F2}" type="slidenum">
              <a:rPr lang="en-US" altLang="en-US"/>
              <a:pPr/>
              <a:t>‹#›</a:t>
            </a:fld>
            <a:endParaRPr lang="en-US" altLang="en-US"/>
          </a:p>
        </p:txBody>
      </p:sp>
    </p:spTree>
    <p:extLst>
      <p:ext uri="{BB962C8B-B14F-4D97-AF65-F5344CB8AC3E}">
        <p14:creationId xmlns:p14="http://schemas.microsoft.com/office/powerpoint/2010/main" val="26096000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15764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36962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074224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ar-EG"/>
          </a:p>
        </p:txBody>
      </p:sp>
      <p:sp>
        <p:nvSpPr>
          <p:cNvPr id="4" name="Rectangle 6"/>
          <p:cNvSpPr>
            <a:spLocks noGrp="1" noChangeArrowheads="1"/>
          </p:cNvSpPr>
          <p:nvPr>
            <p:ph type="sldNum" sz="quarter" idx="10"/>
          </p:nvPr>
        </p:nvSpPr>
        <p:spPr>
          <a:ln/>
        </p:spPr>
        <p:txBody>
          <a:bodyPr/>
          <a:lstStyle>
            <a:lvl1pPr>
              <a:defRPr/>
            </a:lvl1pPr>
          </a:lstStyle>
          <a:p>
            <a:pPr>
              <a:defRPr/>
            </a:pPr>
            <a:fld id="{7A0073FA-EB90-4B62-8CA6-77DE7C83D7C6}" type="slidenum">
              <a:rPr lang="ar-SA" altLang="ja-JP"/>
              <a:pPr>
                <a:defRPr/>
              </a:pPr>
              <a:t>‹#›</a:t>
            </a:fld>
            <a:endParaRPr lang="en-US" altLang="ja-JP"/>
          </a:p>
        </p:txBody>
      </p:sp>
    </p:spTree>
    <p:extLst>
      <p:ext uri="{BB962C8B-B14F-4D97-AF65-F5344CB8AC3E}">
        <p14:creationId xmlns:p14="http://schemas.microsoft.com/office/powerpoint/2010/main" val="10966341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51620"/>
            <a:ext cx="8350250" cy="819150"/>
          </a:xfrm>
        </p:spPr>
        <p:txBody>
          <a:bodyPr/>
          <a:lstStyle/>
          <a:p>
            <a:r>
              <a:rPr lang="en-US" dirty="0"/>
              <a:t>Click to edit Master title style</a:t>
            </a:r>
            <a:endParaRPr lang="ar-EG"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Rectangle 6"/>
          <p:cNvSpPr>
            <a:spLocks noGrp="1" noChangeArrowheads="1"/>
          </p:cNvSpPr>
          <p:nvPr>
            <p:ph type="sldNum" sz="quarter" idx="10"/>
          </p:nvPr>
        </p:nvSpPr>
        <p:spPr>
          <a:ln/>
        </p:spPr>
        <p:txBody>
          <a:bodyPr/>
          <a:lstStyle>
            <a:lvl1pPr>
              <a:defRPr/>
            </a:lvl1pPr>
          </a:lstStyle>
          <a:p>
            <a:pPr>
              <a:defRPr/>
            </a:pPr>
            <a:fld id="{CA524589-E062-4A27-A027-BA3627A04636}" type="slidenum">
              <a:rPr lang="ar-SA" altLang="ja-JP"/>
              <a:pPr>
                <a:defRPr/>
              </a:pPr>
              <a:t>‹#›</a:t>
            </a:fld>
            <a:endParaRPr lang="en-US" altLang="ja-JP"/>
          </a:p>
        </p:txBody>
      </p:sp>
    </p:spTree>
    <p:extLst>
      <p:ext uri="{BB962C8B-B14F-4D97-AF65-F5344CB8AC3E}">
        <p14:creationId xmlns:p14="http://schemas.microsoft.com/office/powerpoint/2010/main" val="6331959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739C46DE-22C0-407B-B2CF-1A13C803F040}" type="slidenum">
              <a:rPr lang="ar-SA" altLang="ja-JP"/>
              <a:pPr>
                <a:defRPr/>
              </a:pPr>
              <a:t>‹#›</a:t>
            </a:fld>
            <a:endParaRPr lang="en-US" altLang="ja-JP"/>
          </a:p>
        </p:txBody>
      </p:sp>
    </p:spTree>
    <p:extLst>
      <p:ext uri="{BB962C8B-B14F-4D97-AF65-F5344CB8AC3E}">
        <p14:creationId xmlns:p14="http://schemas.microsoft.com/office/powerpoint/2010/main" val="2869015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EG"/>
          </a:p>
        </p:txBody>
      </p:sp>
      <p:sp>
        <p:nvSpPr>
          <p:cNvPr id="3" name="Content Placeholder 2"/>
          <p:cNvSpPr>
            <a:spLocks noGrp="1"/>
          </p:cNvSpPr>
          <p:nvPr>
            <p:ph sz="half" idx="1"/>
          </p:nvPr>
        </p:nvSpPr>
        <p:spPr>
          <a:xfrm>
            <a:off x="247650" y="806450"/>
            <a:ext cx="4248150" cy="555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p:cNvSpPr>
            <a:spLocks noGrp="1"/>
          </p:cNvSpPr>
          <p:nvPr>
            <p:ph sz="half" idx="2"/>
          </p:nvPr>
        </p:nvSpPr>
        <p:spPr>
          <a:xfrm>
            <a:off x="4648200" y="806450"/>
            <a:ext cx="4248150" cy="555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Rectangle 6"/>
          <p:cNvSpPr>
            <a:spLocks noGrp="1" noChangeArrowheads="1"/>
          </p:cNvSpPr>
          <p:nvPr>
            <p:ph type="sldNum" sz="quarter" idx="10"/>
          </p:nvPr>
        </p:nvSpPr>
        <p:spPr>
          <a:ln/>
        </p:spPr>
        <p:txBody>
          <a:bodyPr/>
          <a:lstStyle>
            <a:lvl1pPr>
              <a:defRPr/>
            </a:lvl1pPr>
          </a:lstStyle>
          <a:p>
            <a:pPr>
              <a:defRPr/>
            </a:pPr>
            <a:fld id="{899BD10E-3CE7-4946-8078-87D47129396D}" type="slidenum">
              <a:rPr lang="ar-SA" altLang="ja-JP"/>
              <a:pPr>
                <a:defRPr/>
              </a:pPr>
              <a:t>‹#›</a:t>
            </a:fld>
            <a:endParaRPr lang="en-US" altLang="ja-JP"/>
          </a:p>
        </p:txBody>
      </p:sp>
    </p:spTree>
    <p:extLst>
      <p:ext uri="{BB962C8B-B14F-4D97-AF65-F5344CB8AC3E}">
        <p14:creationId xmlns:p14="http://schemas.microsoft.com/office/powerpoint/2010/main" val="2729302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936104"/>
          </a:xfrm>
        </p:spPr>
        <p:txBody>
          <a:bodyPr/>
          <a:lstStyle>
            <a:lvl1pPr>
              <a:defRPr/>
            </a:lvl1pPr>
          </a:lstStyle>
          <a:p>
            <a:r>
              <a:rPr lang="en-US"/>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Rectangle 6"/>
          <p:cNvSpPr>
            <a:spLocks noGrp="1" noChangeArrowheads="1"/>
          </p:cNvSpPr>
          <p:nvPr>
            <p:ph type="sldNum" sz="quarter" idx="10"/>
          </p:nvPr>
        </p:nvSpPr>
        <p:spPr>
          <a:ln/>
        </p:spPr>
        <p:txBody>
          <a:bodyPr/>
          <a:lstStyle>
            <a:lvl1pPr>
              <a:defRPr/>
            </a:lvl1pPr>
          </a:lstStyle>
          <a:p>
            <a:pPr>
              <a:defRPr/>
            </a:pPr>
            <a:fld id="{71D6F146-05BA-4749-BC6E-FBC1C34AE116}" type="slidenum">
              <a:rPr lang="ar-SA" altLang="ja-JP"/>
              <a:pPr>
                <a:defRPr/>
              </a:pPr>
              <a:t>‹#›</a:t>
            </a:fld>
            <a:endParaRPr lang="en-US" altLang="ja-JP"/>
          </a:p>
        </p:txBody>
      </p:sp>
    </p:spTree>
    <p:extLst>
      <p:ext uri="{BB962C8B-B14F-4D97-AF65-F5344CB8AC3E}">
        <p14:creationId xmlns:p14="http://schemas.microsoft.com/office/powerpoint/2010/main" val="42263638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EG"/>
          </a:p>
        </p:txBody>
      </p:sp>
      <p:sp>
        <p:nvSpPr>
          <p:cNvPr id="3" name="Rectangle 6"/>
          <p:cNvSpPr>
            <a:spLocks noGrp="1" noChangeArrowheads="1"/>
          </p:cNvSpPr>
          <p:nvPr>
            <p:ph type="sldNum" sz="quarter" idx="10"/>
          </p:nvPr>
        </p:nvSpPr>
        <p:spPr>
          <a:ln/>
        </p:spPr>
        <p:txBody>
          <a:bodyPr/>
          <a:lstStyle>
            <a:lvl1pPr>
              <a:defRPr/>
            </a:lvl1pPr>
          </a:lstStyle>
          <a:p>
            <a:pPr>
              <a:defRPr/>
            </a:pPr>
            <a:fld id="{47D79D4B-0281-46A7-B91B-3B870C30D353}" type="slidenum">
              <a:rPr lang="ar-SA" altLang="ja-JP"/>
              <a:pPr>
                <a:defRPr/>
              </a:pPr>
              <a:t>‹#›</a:t>
            </a:fld>
            <a:endParaRPr lang="en-US" altLang="ja-JP"/>
          </a:p>
        </p:txBody>
      </p:sp>
    </p:spTree>
    <p:extLst>
      <p:ext uri="{BB962C8B-B14F-4D97-AF65-F5344CB8AC3E}">
        <p14:creationId xmlns:p14="http://schemas.microsoft.com/office/powerpoint/2010/main" val="35419113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B0421D8-5F58-4343-A04C-B31E7B470771}" type="slidenum">
              <a:rPr lang="ar-SA" altLang="ja-JP"/>
              <a:pPr>
                <a:defRPr/>
              </a:pPr>
              <a:t>‹#›</a:t>
            </a:fld>
            <a:endParaRPr lang="en-US" altLang="ja-JP"/>
          </a:p>
        </p:txBody>
      </p:sp>
    </p:spTree>
    <p:extLst>
      <p:ext uri="{BB962C8B-B14F-4D97-AF65-F5344CB8AC3E}">
        <p14:creationId xmlns:p14="http://schemas.microsoft.com/office/powerpoint/2010/main" val="371123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6">
            <a:extLst>
              <a:ext uri="{FF2B5EF4-FFF2-40B4-BE49-F238E27FC236}">
                <a16:creationId xmlns:a16="http://schemas.microsoft.com/office/drawing/2014/main" id="{D9D20258-1276-4C90-811A-2A1D296A3541}"/>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18">
            <a:extLst>
              <a:ext uri="{FF2B5EF4-FFF2-40B4-BE49-F238E27FC236}">
                <a16:creationId xmlns:a16="http://schemas.microsoft.com/office/drawing/2014/main" id="{EAAABD35-43B2-49CD-A71A-6AFD9035CB20}"/>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8E550609-C30E-4C9E-AE7D-B50D230FD7DC}"/>
              </a:ext>
            </a:extLst>
          </p:cNvPr>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3A2B324F-7DD0-4E53-9909-8BBBD7E259A3}" type="datetime1">
              <a:rPr lang="en-US"/>
              <a:pPr>
                <a:defRPr/>
              </a:pPr>
              <a:t>8/28/2023</a:t>
            </a:fld>
            <a:endParaRPr lang="en-US"/>
          </a:p>
        </p:txBody>
      </p:sp>
      <p:sp>
        <p:nvSpPr>
          <p:cNvPr id="7" name="Footer Placeholder 4">
            <a:extLst>
              <a:ext uri="{FF2B5EF4-FFF2-40B4-BE49-F238E27FC236}">
                <a16:creationId xmlns:a16="http://schemas.microsoft.com/office/drawing/2014/main" id="{920443C0-1E29-4553-8E17-8CBB826866A9}"/>
              </a:ext>
            </a:extLst>
          </p:cNvPr>
          <p:cNvSpPr>
            <a:spLocks noGrp="1"/>
          </p:cNvSpPr>
          <p:nvPr>
            <p:ph type="ftr" sz="quarter" idx="11"/>
          </p:nvPr>
        </p:nvSpPr>
        <p:spPr>
          <a:xfrm>
            <a:off x="3962400" y="6408738"/>
            <a:ext cx="2768600" cy="365125"/>
          </a:xfrm>
          <a:prstGeom prst="rect">
            <a:avLst/>
          </a:prstGeom>
        </p:spPr>
        <p:txBody>
          <a:bodyPr/>
          <a:lstStyle>
            <a:lvl1pPr>
              <a:defRPr/>
            </a:lvl1pPr>
            <a:extLst/>
          </a:lstStyle>
          <a:p>
            <a:pPr>
              <a:defRPr/>
            </a:pPr>
            <a:r>
              <a:rPr lang="en-US"/>
              <a:t>© Copyright 1992-2014 by Pearson Education, Inc. All Rights Reserved.</a:t>
            </a:r>
          </a:p>
        </p:txBody>
      </p:sp>
      <p:sp>
        <p:nvSpPr>
          <p:cNvPr id="8" name="Slide Number Placeholder 5">
            <a:extLst>
              <a:ext uri="{FF2B5EF4-FFF2-40B4-BE49-F238E27FC236}">
                <a16:creationId xmlns:a16="http://schemas.microsoft.com/office/drawing/2014/main" id="{3D2E521F-B8E9-4C80-A86A-5D62F916F0DC}"/>
              </a:ext>
            </a:extLst>
          </p:cNvPr>
          <p:cNvSpPr>
            <a:spLocks noGrp="1"/>
          </p:cNvSpPr>
          <p:nvPr>
            <p:ph type="sldNum" sz="quarter" idx="12"/>
          </p:nvPr>
        </p:nvSpPr>
        <p:spPr/>
        <p:txBody>
          <a:bodyPr/>
          <a:lstStyle>
            <a:lvl1pPr>
              <a:defRPr/>
            </a:lvl1pPr>
          </a:lstStyle>
          <a:p>
            <a:fld id="{84A1345C-B63E-4368-8275-624EB3E9FF48}" type="slidenum">
              <a:rPr lang="en-US" altLang="en-US"/>
              <a:pPr/>
              <a:t>‹#›</a:t>
            </a:fld>
            <a:endParaRPr lang="en-US" altLang="en-US"/>
          </a:p>
        </p:txBody>
      </p:sp>
    </p:spTree>
    <p:extLst>
      <p:ext uri="{BB962C8B-B14F-4D97-AF65-F5344CB8AC3E}">
        <p14:creationId xmlns:p14="http://schemas.microsoft.com/office/powerpoint/2010/main" val="258357578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B797F5E-9858-415D-B437-B71D8FBC26E3}" type="slidenum">
              <a:rPr lang="ar-SA" altLang="ja-JP"/>
              <a:pPr>
                <a:defRPr/>
              </a:pPr>
              <a:t>‹#›</a:t>
            </a:fld>
            <a:endParaRPr lang="en-US" altLang="ja-JP"/>
          </a:p>
        </p:txBody>
      </p:sp>
    </p:spTree>
    <p:extLst>
      <p:ext uri="{BB962C8B-B14F-4D97-AF65-F5344CB8AC3E}">
        <p14:creationId xmlns:p14="http://schemas.microsoft.com/office/powerpoint/2010/main" val="36092845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E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ED6CF6E-1A62-4F32-AA20-325BD91289AE}" type="slidenum">
              <a:rPr lang="ar-SA" altLang="ja-JP"/>
              <a:pPr>
                <a:defRPr/>
              </a:pPr>
              <a:t>‹#›</a:t>
            </a:fld>
            <a:endParaRPr lang="en-US" altLang="ja-JP"/>
          </a:p>
        </p:txBody>
      </p:sp>
    </p:spTree>
    <p:extLst>
      <p:ext uri="{BB962C8B-B14F-4D97-AF65-F5344CB8AC3E}">
        <p14:creationId xmlns:p14="http://schemas.microsoft.com/office/powerpoint/2010/main" val="4309482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Rectangle 6"/>
          <p:cNvSpPr>
            <a:spLocks noGrp="1" noChangeArrowheads="1"/>
          </p:cNvSpPr>
          <p:nvPr>
            <p:ph type="sldNum" sz="quarter" idx="10"/>
          </p:nvPr>
        </p:nvSpPr>
        <p:spPr>
          <a:ln/>
        </p:spPr>
        <p:txBody>
          <a:bodyPr/>
          <a:lstStyle>
            <a:lvl1pPr>
              <a:defRPr/>
            </a:lvl1pPr>
          </a:lstStyle>
          <a:p>
            <a:pPr>
              <a:defRPr/>
            </a:pPr>
            <a:fld id="{FE76112E-6F9C-40CB-AD9B-E0F7F91E29AF}" type="slidenum">
              <a:rPr lang="ar-SA" altLang="ja-JP"/>
              <a:pPr>
                <a:defRPr/>
              </a:pPr>
              <a:t>‹#›</a:t>
            </a:fld>
            <a:endParaRPr lang="en-US" altLang="ja-JP"/>
          </a:p>
        </p:txBody>
      </p:sp>
    </p:spTree>
    <p:extLst>
      <p:ext uri="{BB962C8B-B14F-4D97-AF65-F5344CB8AC3E}">
        <p14:creationId xmlns:p14="http://schemas.microsoft.com/office/powerpoint/2010/main" val="22328796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4175" y="95250"/>
            <a:ext cx="2162175" cy="6267450"/>
          </a:xfrm>
        </p:spPr>
        <p:txBody>
          <a:bodyPr vert="eaVert"/>
          <a:lstStyle/>
          <a:p>
            <a:r>
              <a:rPr lang="en-US"/>
              <a:t>Click to edit Master title style</a:t>
            </a:r>
            <a:endParaRPr lang="ar-EG"/>
          </a:p>
        </p:txBody>
      </p:sp>
      <p:sp>
        <p:nvSpPr>
          <p:cNvPr id="3" name="Vertical Text Placeholder 2"/>
          <p:cNvSpPr>
            <a:spLocks noGrp="1"/>
          </p:cNvSpPr>
          <p:nvPr>
            <p:ph type="body" orient="vert" idx="1"/>
          </p:nvPr>
        </p:nvSpPr>
        <p:spPr>
          <a:xfrm>
            <a:off x="247650" y="95250"/>
            <a:ext cx="6334125" cy="6267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Rectangle 6"/>
          <p:cNvSpPr>
            <a:spLocks noGrp="1" noChangeArrowheads="1"/>
          </p:cNvSpPr>
          <p:nvPr>
            <p:ph type="sldNum" sz="quarter" idx="10"/>
          </p:nvPr>
        </p:nvSpPr>
        <p:spPr>
          <a:ln/>
        </p:spPr>
        <p:txBody>
          <a:bodyPr/>
          <a:lstStyle>
            <a:lvl1pPr>
              <a:defRPr/>
            </a:lvl1pPr>
          </a:lstStyle>
          <a:p>
            <a:pPr>
              <a:defRPr/>
            </a:pPr>
            <a:fld id="{0BE8005B-ADAB-4FC5-8428-2539F74F7A36}" type="slidenum">
              <a:rPr lang="ar-SA" altLang="ja-JP"/>
              <a:pPr>
                <a:defRPr/>
              </a:pPr>
              <a:t>‹#›</a:t>
            </a:fld>
            <a:endParaRPr lang="en-US" altLang="ja-JP"/>
          </a:p>
        </p:txBody>
      </p:sp>
    </p:spTree>
    <p:extLst>
      <p:ext uri="{BB962C8B-B14F-4D97-AF65-F5344CB8AC3E}">
        <p14:creationId xmlns:p14="http://schemas.microsoft.com/office/powerpoint/2010/main" val="11083404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350" y="95250"/>
            <a:ext cx="8223250" cy="577850"/>
          </a:xfrm>
        </p:spPr>
        <p:txBody>
          <a:bodyPr/>
          <a:lstStyle/>
          <a:p>
            <a:r>
              <a:rPr lang="en-US"/>
              <a:t>Click to edit Master title style</a:t>
            </a:r>
            <a:endParaRPr lang="ar-EG"/>
          </a:p>
        </p:txBody>
      </p:sp>
      <p:sp>
        <p:nvSpPr>
          <p:cNvPr id="3" name="Text Placeholder 2"/>
          <p:cNvSpPr>
            <a:spLocks noGrp="1"/>
          </p:cNvSpPr>
          <p:nvPr>
            <p:ph type="body" sz="half" idx="1"/>
          </p:nvPr>
        </p:nvSpPr>
        <p:spPr>
          <a:xfrm>
            <a:off x="247650" y="806450"/>
            <a:ext cx="4248150" cy="555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p:cNvSpPr>
            <a:spLocks noGrp="1"/>
          </p:cNvSpPr>
          <p:nvPr>
            <p:ph sz="half" idx="2"/>
          </p:nvPr>
        </p:nvSpPr>
        <p:spPr>
          <a:xfrm>
            <a:off x="4648200" y="806450"/>
            <a:ext cx="4248150" cy="555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Rectangle 6"/>
          <p:cNvSpPr>
            <a:spLocks noGrp="1" noChangeArrowheads="1"/>
          </p:cNvSpPr>
          <p:nvPr>
            <p:ph type="sldNum" sz="quarter" idx="10"/>
          </p:nvPr>
        </p:nvSpPr>
        <p:spPr>
          <a:ln/>
        </p:spPr>
        <p:txBody>
          <a:bodyPr/>
          <a:lstStyle>
            <a:lvl1pPr>
              <a:defRPr/>
            </a:lvl1pPr>
          </a:lstStyle>
          <a:p>
            <a:pPr>
              <a:defRPr/>
            </a:pPr>
            <a:fld id="{F56A25D0-0B84-4BC7-8FA0-5A8BF76CF2A3}" type="slidenum">
              <a:rPr lang="ar-SA" altLang="ja-JP"/>
              <a:pPr>
                <a:defRPr/>
              </a:pPr>
              <a:t>‹#›</a:t>
            </a:fld>
            <a:endParaRPr lang="en-US" altLang="ja-JP"/>
          </a:p>
        </p:txBody>
      </p:sp>
    </p:spTree>
    <p:extLst>
      <p:ext uri="{BB962C8B-B14F-4D97-AF65-F5344CB8AC3E}">
        <p14:creationId xmlns:p14="http://schemas.microsoft.com/office/powerpoint/2010/main" val="38736073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447800" y="1295400"/>
            <a:ext cx="6932613" cy="2114550"/>
          </a:xfrm>
        </p:spPr>
        <p:txBody>
          <a:bodyPr/>
          <a:lstStyle/>
          <a:p>
            <a:r>
              <a:rPr lang="en-US"/>
              <a:t>Click to edit Master title style</a:t>
            </a:r>
          </a:p>
        </p:txBody>
      </p:sp>
      <p:sp>
        <p:nvSpPr>
          <p:cNvPr id="3" name="Rectangle 2"/>
          <p:cNvSpPr>
            <a:spLocks noGrp="1" noChangeArrowheads="1"/>
          </p:cNvSpPr>
          <p:nvPr>
            <p:ph type="dt" idx="10"/>
          </p:nvPr>
        </p:nvSpPr>
        <p:spPr>
          <a:ln/>
        </p:spPr>
        <p:txBody>
          <a:bodyPr/>
          <a:lstStyle>
            <a:lvl1pPr>
              <a:defRPr/>
            </a:lvl1pPr>
          </a:lstStyle>
          <a:p>
            <a:pPr>
              <a:defRPr/>
            </a:pPr>
            <a:endParaRPr lang="en-GB" dirty="0"/>
          </a:p>
        </p:txBody>
      </p:sp>
      <p:sp>
        <p:nvSpPr>
          <p:cNvPr id="4" name="Rectangle 3"/>
          <p:cNvSpPr>
            <a:spLocks noGrp="1" noChangeArrowheads="1"/>
          </p:cNvSpPr>
          <p:nvPr>
            <p:ph type="ftr" idx="11"/>
          </p:nvPr>
        </p:nvSpPr>
        <p:spPr>
          <a:ln/>
        </p:spPr>
        <p:txBody>
          <a:bodyPr/>
          <a:lstStyle>
            <a:lvl1pPr>
              <a:defRPr/>
            </a:lvl1pPr>
          </a:lstStyle>
          <a:p>
            <a:pPr>
              <a:defRPr/>
            </a:pPr>
            <a:endParaRPr lang="en-GB" dirty="0"/>
          </a:p>
        </p:txBody>
      </p:sp>
      <p:sp>
        <p:nvSpPr>
          <p:cNvPr id="5" name="Rectangle 4"/>
          <p:cNvSpPr>
            <a:spLocks noGrp="1" noChangeArrowheads="1"/>
          </p:cNvSpPr>
          <p:nvPr>
            <p:ph type="sldNum" idx="12"/>
          </p:nvPr>
        </p:nvSpPr>
        <p:spPr>
          <a:ln/>
        </p:spPr>
        <p:txBody>
          <a:bodyPr/>
          <a:lstStyle>
            <a:lvl1pPr>
              <a:defRPr/>
            </a:lvl1pPr>
          </a:lstStyle>
          <a:p>
            <a:fld id="{ED1A932D-9458-453E-9B13-28249827DA9A}" type="slidenum">
              <a:rPr lang="en-GB" altLang="en-US"/>
              <a:pPr/>
              <a:t>‹#›</a:t>
            </a:fld>
            <a:endParaRPr lang="en-GB" altLang="en-US"/>
          </a:p>
        </p:txBody>
      </p:sp>
    </p:spTree>
    <p:extLst>
      <p:ext uri="{BB962C8B-B14F-4D97-AF65-F5344CB8AC3E}">
        <p14:creationId xmlns:p14="http://schemas.microsoft.com/office/powerpoint/2010/main" val="98217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88AD2BB2-57EE-4BC5-B4A3-79B78E8559AE}"/>
              </a:ext>
            </a:extLst>
          </p:cNvPr>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95513E44-648A-4E70-92B9-7DFC05BFFF14}" type="datetime1">
              <a:rPr lang="en-US"/>
              <a:pPr>
                <a:defRPr/>
              </a:pPr>
              <a:t>8/28/2023</a:t>
            </a:fld>
            <a:endParaRPr lang="en-US"/>
          </a:p>
        </p:txBody>
      </p:sp>
      <p:sp>
        <p:nvSpPr>
          <p:cNvPr id="6" name="Footer Placeholder 5">
            <a:extLst>
              <a:ext uri="{FF2B5EF4-FFF2-40B4-BE49-F238E27FC236}">
                <a16:creationId xmlns:a16="http://schemas.microsoft.com/office/drawing/2014/main" id="{4CA17B79-9248-439F-8956-44249D50136F}"/>
              </a:ext>
            </a:extLst>
          </p:cNvPr>
          <p:cNvSpPr>
            <a:spLocks noGrp="1"/>
          </p:cNvSpPr>
          <p:nvPr>
            <p:ph type="ftr" sz="quarter" idx="11"/>
          </p:nvPr>
        </p:nvSpPr>
        <p:spPr>
          <a:xfrm>
            <a:off x="3962400" y="6408738"/>
            <a:ext cx="2768600" cy="365125"/>
          </a:xfrm>
          <a:prstGeom prst="rect">
            <a:avLst/>
          </a:prstGeom>
        </p:spPr>
        <p:txBody>
          <a:bodyPr/>
          <a:lstStyle>
            <a:lvl1pPr>
              <a:defRPr/>
            </a:lvl1pPr>
            <a:extLst/>
          </a:lstStyle>
          <a:p>
            <a:pPr>
              <a:defRPr/>
            </a:pPr>
            <a:r>
              <a:rPr lang="en-US"/>
              <a:t>© Copyright 1992-2014 by Pearson Education, Inc. All Rights Reserved.</a:t>
            </a:r>
          </a:p>
        </p:txBody>
      </p:sp>
      <p:sp>
        <p:nvSpPr>
          <p:cNvPr id="7" name="Slide Number Placeholder 6">
            <a:extLst>
              <a:ext uri="{FF2B5EF4-FFF2-40B4-BE49-F238E27FC236}">
                <a16:creationId xmlns:a16="http://schemas.microsoft.com/office/drawing/2014/main" id="{1DA14FD7-2763-454B-B458-B3858EEA9357}"/>
              </a:ext>
            </a:extLst>
          </p:cNvPr>
          <p:cNvSpPr>
            <a:spLocks noGrp="1"/>
          </p:cNvSpPr>
          <p:nvPr>
            <p:ph type="sldNum" sz="quarter" idx="12"/>
          </p:nvPr>
        </p:nvSpPr>
        <p:spPr/>
        <p:txBody>
          <a:bodyPr/>
          <a:lstStyle>
            <a:lvl1pPr>
              <a:defRPr/>
            </a:lvl1pPr>
          </a:lstStyle>
          <a:p>
            <a:fld id="{19855D8A-A903-462E-A441-2290E5BC366B}" type="slidenum">
              <a:rPr lang="en-US" altLang="en-US"/>
              <a:pPr/>
              <a:t>‹#›</a:t>
            </a:fld>
            <a:endParaRPr lang="en-US" altLang="en-US"/>
          </a:p>
        </p:txBody>
      </p:sp>
    </p:spTree>
    <p:extLst>
      <p:ext uri="{BB962C8B-B14F-4D97-AF65-F5344CB8AC3E}">
        <p14:creationId xmlns:p14="http://schemas.microsoft.com/office/powerpoint/2010/main" val="217999398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83F6E9-398D-454F-8D19-198056021329}"/>
              </a:ext>
            </a:extLst>
          </p:cNvPr>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D01E4843-B0B6-4611-9415-067AD40D6BF3}" type="datetime1">
              <a:rPr lang="en-US"/>
              <a:pPr>
                <a:defRPr/>
              </a:pPr>
              <a:t>8/28/2023</a:t>
            </a:fld>
            <a:endParaRPr lang="en-US"/>
          </a:p>
        </p:txBody>
      </p:sp>
      <p:sp>
        <p:nvSpPr>
          <p:cNvPr id="9" name="Slide Number Placeholder 8">
            <a:extLst>
              <a:ext uri="{FF2B5EF4-FFF2-40B4-BE49-F238E27FC236}">
                <a16:creationId xmlns:a16="http://schemas.microsoft.com/office/drawing/2014/main" id="{C0AD5E64-0AD1-45FA-9DE0-A203B947E40B}"/>
              </a:ext>
            </a:extLst>
          </p:cNvPr>
          <p:cNvSpPr>
            <a:spLocks noGrp="1"/>
          </p:cNvSpPr>
          <p:nvPr>
            <p:ph type="sldNum" sz="quarter" idx="12"/>
          </p:nvPr>
        </p:nvSpPr>
        <p:spPr/>
        <p:txBody>
          <a:bodyPr/>
          <a:lstStyle>
            <a:lvl1pPr>
              <a:defRPr/>
            </a:lvl1pPr>
          </a:lstStyle>
          <a:p>
            <a:fld id="{311DCD9A-B6AE-4FBE-83DA-6939BD2C149D}" type="slidenum">
              <a:rPr lang="en-US" altLang="en-US"/>
              <a:pPr/>
              <a:t>‹#›</a:t>
            </a:fld>
            <a:endParaRPr lang="en-US" altLang="en-US"/>
          </a:p>
        </p:txBody>
      </p:sp>
    </p:spTree>
    <p:extLst>
      <p:ext uri="{BB962C8B-B14F-4D97-AF65-F5344CB8AC3E}">
        <p14:creationId xmlns:p14="http://schemas.microsoft.com/office/powerpoint/2010/main" val="128838692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A13D6138-F871-4C47-AC8B-BEEE56B03D35}"/>
              </a:ext>
            </a:extLst>
          </p:cNvPr>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938EE717-B75C-4E51-A322-3A8E1DB32937}" type="datetime1">
              <a:rPr lang="en-US"/>
              <a:pPr>
                <a:defRPr/>
              </a:pPr>
              <a:t>8/28/2023</a:t>
            </a:fld>
            <a:endParaRPr lang="en-US"/>
          </a:p>
        </p:txBody>
      </p:sp>
      <p:sp>
        <p:nvSpPr>
          <p:cNvPr id="4" name="Footer Placeholder 3">
            <a:extLst>
              <a:ext uri="{FF2B5EF4-FFF2-40B4-BE49-F238E27FC236}">
                <a16:creationId xmlns:a16="http://schemas.microsoft.com/office/drawing/2014/main" id="{DF81A1EF-8965-4D45-8AAD-7159388406E6}"/>
              </a:ext>
            </a:extLst>
          </p:cNvPr>
          <p:cNvSpPr>
            <a:spLocks noGrp="1"/>
          </p:cNvSpPr>
          <p:nvPr>
            <p:ph type="ftr" sz="quarter" idx="11"/>
          </p:nvPr>
        </p:nvSpPr>
        <p:spPr>
          <a:xfrm>
            <a:off x="3962400" y="6408738"/>
            <a:ext cx="2768600" cy="365125"/>
          </a:xfrm>
          <a:prstGeom prst="rect">
            <a:avLst/>
          </a:prstGeom>
        </p:spPr>
        <p:txBody>
          <a:bodyPr/>
          <a:lstStyle>
            <a:lvl1pPr>
              <a:defRPr/>
            </a:lvl1pPr>
            <a:extLst/>
          </a:lstStyle>
          <a:p>
            <a:pPr>
              <a:defRPr/>
            </a:pPr>
            <a:r>
              <a:rPr lang="en-US"/>
              <a:t>© Copyright 1992-2014 by Pearson Education, Inc. All Rights Reserved.</a:t>
            </a:r>
          </a:p>
        </p:txBody>
      </p:sp>
      <p:sp>
        <p:nvSpPr>
          <p:cNvPr id="5" name="Slide Number Placeholder 4">
            <a:extLst>
              <a:ext uri="{FF2B5EF4-FFF2-40B4-BE49-F238E27FC236}">
                <a16:creationId xmlns:a16="http://schemas.microsoft.com/office/drawing/2014/main" id="{85134201-6FD2-4A37-A926-E536C03FC123}"/>
              </a:ext>
            </a:extLst>
          </p:cNvPr>
          <p:cNvSpPr>
            <a:spLocks noGrp="1"/>
          </p:cNvSpPr>
          <p:nvPr>
            <p:ph type="sldNum" sz="quarter" idx="12"/>
          </p:nvPr>
        </p:nvSpPr>
        <p:spPr/>
        <p:txBody>
          <a:bodyPr/>
          <a:lstStyle>
            <a:lvl1pPr>
              <a:defRPr/>
            </a:lvl1pPr>
          </a:lstStyle>
          <a:p>
            <a:fld id="{A9D47BF3-DB78-4172-8A13-FB7BF58FD83C}" type="slidenum">
              <a:rPr lang="en-US" altLang="en-US"/>
              <a:pPr/>
              <a:t>‹#›</a:t>
            </a:fld>
            <a:endParaRPr lang="en-US" altLang="en-US"/>
          </a:p>
        </p:txBody>
      </p:sp>
    </p:spTree>
    <p:extLst>
      <p:ext uri="{BB962C8B-B14F-4D97-AF65-F5344CB8AC3E}">
        <p14:creationId xmlns:p14="http://schemas.microsoft.com/office/powerpoint/2010/main" val="33733975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D6CF5A6-B96C-446E-81A8-FB1E6E22B993}"/>
              </a:ext>
            </a:extLst>
          </p:cNvPr>
          <p:cNvSpPr>
            <a:spLocks noGrp="1"/>
          </p:cNvSpPr>
          <p:nvPr>
            <p:ph type="sldNum" sz="quarter" idx="12"/>
          </p:nvPr>
        </p:nvSpPr>
        <p:spPr/>
        <p:txBody>
          <a:bodyPr/>
          <a:lstStyle>
            <a:lvl1pPr>
              <a:defRPr/>
            </a:lvl1pPr>
          </a:lstStyle>
          <a:p>
            <a:fld id="{60940066-17C5-4C1C-837B-3144FA92FF82}" type="slidenum">
              <a:rPr lang="en-US" altLang="en-US"/>
              <a:pPr/>
              <a:t>‹#›</a:t>
            </a:fld>
            <a:endParaRPr lang="en-US" altLang="en-US"/>
          </a:p>
        </p:txBody>
      </p:sp>
    </p:spTree>
    <p:extLst>
      <p:ext uri="{BB962C8B-B14F-4D97-AF65-F5344CB8AC3E}">
        <p14:creationId xmlns:p14="http://schemas.microsoft.com/office/powerpoint/2010/main" val="349428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929958DB-84D6-4FB7-B1FB-7431BE81C9BC}"/>
              </a:ext>
            </a:extLst>
          </p:cNvPr>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46E6775F-41D3-4D6B-A084-EC58E058EBEC}" type="datetime1">
              <a:rPr lang="en-US"/>
              <a:pPr>
                <a:defRPr/>
              </a:pPr>
              <a:t>8/28/2023</a:t>
            </a:fld>
            <a:endParaRPr lang="en-US"/>
          </a:p>
        </p:txBody>
      </p:sp>
      <p:sp>
        <p:nvSpPr>
          <p:cNvPr id="6" name="Footer Placeholder 5">
            <a:extLst>
              <a:ext uri="{FF2B5EF4-FFF2-40B4-BE49-F238E27FC236}">
                <a16:creationId xmlns:a16="http://schemas.microsoft.com/office/drawing/2014/main" id="{0EAD9626-81BA-405F-9F24-170985BF45A5}"/>
              </a:ext>
            </a:extLst>
          </p:cNvPr>
          <p:cNvSpPr>
            <a:spLocks noGrp="1"/>
          </p:cNvSpPr>
          <p:nvPr>
            <p:ph type="ftr" sz="quarter" idx="11"/>
          </p:nvPr>
        </p:nvSpPr>
        <p:spPr>
          <a:xfrm>
            <a:off x="3962400" y="6408738"/>
            <a:ext cx="2768600" cy="365125"/>
          </a:xfrm>
          <a:prstGeom prst="rect">
            <a:avLst/>
          </a:prstGeom>
        </p:spPr>
        <p:txBody>
          <a:bodyPr/>
          <a:lstStyle>
            <a:lvl1pPr>
              <a:defRPr/>
            </a:lvl1pPr>
            <a:extLst/>
          </a:lstStyle>
          <a:p>
            <a:pPr>
              <a:defRPr/>
            </a:pPr>
            <a:r>
              <a:rPr lang="en-US"/>
              <a:t>© Copyright 1992-2014 by Pearson Education, Inc. All Rights Reserved.</a:t>
            </a:r>
          </a:p>
        </p:txBody>
      </p:sp>
      <p:sp>
        <p:nvSpPr>
          <p:cNvPr id="7" name="Slide Number Placeholder 6">
            <a:extLst>
              <a:ext uri="{FF2B5EF4-FFF2-40B4-BE49-F238E27FC236}">
                <a16:creationId xmlns:a16="http://schemas.microsoft.com/office/drawing/2014/main" id="{813BAE21-D40C-430C-B8E0-C75C96616FF6}"/>
              </a:ext>
            </a:extLst>
          </p:cNvPr>
          <p:cNvSpPr>
            <a:spLocks noGrp="1"/>
          </p:cNvSpPr>
          <p:nvPr>
            <p:ph type="sldNum" sz="quarter" idx="12"/>
          </p:nvPr>
        </p:nvSpPr>
        <p:spPr/>
        <p:txBody>
          <a:bodyPr/>
          <a:lstStyle>
            <a:lvl1pPr>
              <a:defRPr/>
            </a:lvl1pPr>
          </a:lstStyle>
          <a:p>
            <a:fld id="{2B17013B-B915-49E3-BF9A-76BAC133CA07}" type="slidenum">
              <a:rPr lang="en-US" altLang="en-US"/>
              <a:pPr/>
              <a:t>‹#›</a:t>
            </a:fld>
            <a:endParaRPr lang="en-US" altLang="en-US"/>
          </a:p>
        </p:txBody>
      </p:sp>
    </p:spTree>
    <p:extLst>
      <p:ext uri="{BB962C8B-B14F-4D97-AF65-F5344CB8AC3E}">
        <p14:creationId xmlns:p14="http://schemas.microsoft.com/office/powerpoint/2010/main" val="317756038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6">
            <a:extLst>
              <a:ext uri="{FF2B5EF4-FFF2-40B4-BE49-F238E27FC236}">
                <a16:creationId xmlns:a16="http://schemas.microsoft.com/office/drawing/2014/main" id="{47EE4CB1-E421-4A7A-BF17-E768B6C0E6B0}"/>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8">
            <a:extLst>
              <a:ext uri="{FF2B5EF4-FFF2-40B4-BE49-F238E27FC236}">
                <a16:creationId xmlns:a16="http://schemas.microsoft.com/office/drawing/2014/main" id="{24426E58-0209-4FD3-B370-EC4D6A698B37}"/>
              </a:ext>
            </a:extLst>
          </p:cNvPr>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a:extLst>
              <a:ext uri="{FF2B5EF4-FFF2-40B4-BE49-F238E27FC236}">
                <a16:creationId xmlns:a16="http://schemas.microsoft.com/office/drawing/2014/main" id="{94414BF0-D884-449D-8026-D6C4E9D569F4}"/>
              </a:ext>
            </a:extLst>
          </p:cNvPr>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1A3D6D6E-2608-4017-9481-006C9208386E}"/>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a:extLst>
              <a:ext uri="{FF2B5EF4-FFF2-40B4-BE49-F238E27FC236}">
                <a16:creationId xmlns:a16="http://schemas.microsoft.com/office/drawing/2014/main" id="{08E16FCA-A445-47C2-9687-97264D32853E}"/>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23">
            <a:extLst>
              <a:ext uri="{FF2B5EF4-FFF2-40B4-BE49-F238E27FC236}">
                <a16:creationId xmlns:a16="http://schemas.microsoft.com/office/drawing/2014/main" id="{6943D51B-F65D-4B9A-BC61-5ED80B01FF9A}"/>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36E30BD4-0713-41F0-9F14-47FD649E4647}"/>
              </a:ext>
            </a:extLst>
          </p:cNvPr>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fld id="{04E44951-9209-426F-A08B-2D02DE618D38}" type="datetime1">
              <a:rPr lang="en-US"/>
              <a:pPr>
                <a:defRPr/>
              </a:pPr>
              <a:t>8/28/2023</a:t>
            </a:fld>
            <a:endParaRPr lang="en-US"/>
          </a:p>
        </p:txBody>
      </p:sp>
      <p:sp>
        <p:nvSpPr>
          <p:cNvPr id="12" name="Footer Placeholder 5">
            <a:extLst>
              <a:ext uri="{FF2B5EF4-FFF2-40B4-BE49-F238E27FC236}">
                <a16:creationId xmlns:a16="http://schemas.microsoft.com/office/drawing/2014/main" id="{2CABDBB9-6645-4965-8014-EECEAD3FD40B}"/>
              </a:ext>
            </a:extLst>
          </p:cNvPr>
          <p:cNvSpPr>
            <a:spLocks noGrp="1"/>
          </p:cNvSpPr>
          <p:nvPr>
            <p:ph type="ftr" sz="quarter" idx="11"/>
          </p:nvPr>
        </p:nvSpPr>
        <p:spPr>
          <a:xfrm>
            <a:off x="4379913" y="6408738"/>
            <a:ext cx="2351087" cy="365125"/>
          </a:xfrm>
          <a:prstGeom prst="rect">
            <a:avLst/>
          </a:prstGeom>
        </p:spPr>
        <p:txBody>
          <a:bodyPr/>
          <a:lstStyle>
            <a:lvl1pPr>
              <a:defRPr>
                <a:solidFill>
                  <a:schemeClr val="tx1"/>
                </a:solidFill>
              </a:defRPr>
            </a:lvl1pPr>
            <a:extLst/>
          </a:lstStyle>
          <a:p>
            <a:pPr>
              <a:defRPr/>
            </a:pPr>
            <a:r>
              <a:rPr lang="en-US"/>
              <a:t>© Copyright 1992-2014 by Pearson Education, Inc. All Rights Reserved.</a:t>
            </a:r>
          </a:p>
        </p:txBody>
      </p:sp>
      <p:sp>
        <p:nvSpPr>
          <p:cNvPr id="13" name="Slide Number Placeholder 6">
            <a:extLst>
              <a:ext uri="{FF2B5EF4-FFF2-40B4-BE49-F238E27FC236}">
                <a16:creationId xmlns:a16="http://schemas.microsoft.com/office/drawing/2014/main" id="{C170C99D-8F00-4B65-9B8E-4A0100DD3D58}"/>
              </a:ext>
            </a:extLst>
          </p:cNvPr>
          <p:cNvSpPr>
            <a:spLocks noGrp="1"/>
          </p:cNvSpPr>
          <p:nvPr>
            <p:ph type="sldNum" sz="quarter" idx="12"/>
          </p:nvPr>
        </p:nvSpPr>
        <p:spPr/>
        <p:txBody>
          <a:bodyPr/>
          <a:lstStyle>
            <a:lvl1pPr>
              <a:defRPr/>
            </a:lvl1pPr>
          </a:lstStyle>
          <a:p>
            <a:fld id="{98C208BA-57FA-45A3-85E9-51C11D5B46F8}" type="slidenum">
              <a:rPr lang="en-US" altLang="en-US"/>
              <a:pPr/>
              <a:t>‹#›</a:t>
            </a:fld>
            <a:endParaRPr lang="en-US" altLang="en-US"/>
          </a:p>
        </p:txBody>
      </p:sp>
    </p:spTree>
    <p:extLst>
      <p:ext uri="{BB962C8B-B14F-4D97-AF65-F5344CB8AC3E}">
        <p14:creationId xmlns:p14="http://schemas.microsoft.com/office/powerpoint/2010/main" val="370949761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D900DCC5-190A-439C-B4B0-C8CB5FABD64D}"/>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7" name="Freeform 11">
            <a:extLst>
              <a:ext uri="{FF2B5EF4-FFF2-40B4-BE49-F238E27FC236}">
                <a16:creationId xmlns:a16="http://schemas.microsoft.com/office/drawing/2014/main" id="{97C957EB-5BE5-474A-A83C-5D5B7DA3675A}"/>
              </a:ext>
            </a:extLst>
          </p:cNvPr>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a:extLst>
              <a:ext uri="{FF2B5EF4-FFF2-40B4-BE49-F238E27FC236}">
                <a16:creationId xmlns:a16="http://schemas.microsoft.com/office/drawing/2014/main" id="{F381C3EC-397E-4337-AE01-6F5C24FA69CC}"/>
              </a:ext>
            </a:extLst>
          </p:cNvPr>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a:extLst>
              <a:ext uri="{FF2B5EF4-FFF2-40B4-BE49-F238E27FC236}">
                <a16:creationId xmlns:a16="http://schemas.microsoft.com/office/drawing/2014/main" id="{96A92946-828D-4040-A7B3-9E9DF504743B}"/>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699F59E1-02E3-431E-8C9F-79D1096A0703}"/>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A4512E88-2E26-4CFE-8AAB-8CF1E9EEBFBF}"/>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 name="Slide Number Placeholder 17">
            <a:extLst>
              <a:ext uri="{FF2B5EF4-FFF2-40B4-BE49-F238E27FC236}">
                <a16:creationId xmlns:a16="http://schemas.microsoft.com/office/drawing/2014/main" id="{0947CF49-CB39-4996-B231-A7C852AD4D38}"/>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DC1A3759-424A-40EC-8E99-23D64786736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42" r:id="rId7"/>
    <p:sldLayoutId id="2147483752" r:id="rId8"/>
    <p:sldLayoutId id="2147483753" r:id="rId9"/>
    <p:sldLayoutId id="2147483743" r:id="rId10"/>
    <p:sldLayoutId id="2147483744" r:id="rId11"/>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196957102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spcBef>
          <a:spcPct val="0"/>
        </a:spcBef>
        <a:buNone/>
        <a:defRPr sz="36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9"/>
          <p:cNvSpPr>
            <a:spLocks noChangeArrowheads="1"/>
          </p:cNvSpPr>
          <p:nvPr/>
        </p:nvSpPr>
        <p:spPr bwMode="auto">
          <a:xfrm>
            <a:off x="0" y="0"/>
            <a:ext cx="9144000" cy="914400"/>
          </a:xfrm>
          <a:prstGeom prst="rect">
            <a:avLst/>
          </a:prstGeom>
          <a:solidFill>
            <a:srgbClr val="4A5D29"/>
          </a:solidFill>
          <a:ln w="9525">
            <a:noFill/>
            <a:miter lim="800000"/>
            <a:headEnd/>
            <a:tailEnd/>
          </a:ln>
        </p:spPr>
        <p:txBody>
          <a:bodyPr wrap="none" anchor="ctr"/>
          <a:lstStyle>
            <a:lvl1pPr eaLnBrk="0" hangingPunct="0">
              <a:defRPr kumimoji="1">
                <a:solidFill>
                  <a:schemeClr val="tx1"/>
                </a:solidFill>
                <a:latin typeface="Arial" panose="020B0604020202020204" pitchFamily="34" charset="0"/>
                <a:ea typeface="MS PGothic" panose="020B0600070205080204" pitchFamily="50" charset="-128"/>
              </a:defRPr>
            </a:lvl1pPr>
            <a:lvl2pPr marL="742950" indent="-285750" eaLnBrk="0" hangingPunct="0">
              <a:defRPr kumimoji="1">
                <a:solidFill>
                  <a:schemeClr val="tx1"/>
                </a:solidFill>
                <a:latin typeface="Arial" panose="020B0604020202020204" pitchFamily="34" charset="0"/>
                <a:ea typeface="MS PGothic" panose="020B0600070205080204" pitchFamily="50" charset="-128"/>
              </a:defRPr>
            </a:lvl2pPr>
            <a:lvl3pPr marL="1143000" indent="-228600" eaLnBrk="0" hangingPunct="0">
              <a:defRPr kumimoji="1">
                <a:solidFill>
                  <a:schemeClr val="tx1"/>
                </a:solidFill>
                <a:latin typeface="Arial" panose="020B0604020202020204" pitchFamily="34" charset="0"/>
                <a:ea typeface="MS PGothic" panose="020B0600070205080204" pitchFamily="50" charset="-128"/>
              </a:defRPr>
            </a:lvl3pPr>
            <a:lvl4pPr marL="1600200" indent="-228600" eaLnBrk="0" hangingPunct="0">
              <a:defRPr kumimoji="1">
                <a:solidFill>
                  <a:schemeClr val="tx1"/>
                </a:solidFill>
                <a:latin typeface="Arial" panose="020B0604020202020204" pitchFamily="34" charset="0"/>
                <a:ea typeface="MS PGothic" panose="020B0600070205080204" pitchFamily="50" charset="-128"/>
              </a:defRPr>
            </a:lvl4pPr>
            <a:lvl5pPr marL="2057400" indent="-228600" eaLnBrk="0" hangingPunct="0">
              <a:defRPr kumimoji="1">
                <a:solidFill>
                  <a:schemeClr val="tx1"/>
                </a:solidFill>
                <a:latin typeface="Arial" panose="020B0604020202020204" pitchFamily="34" charset="0"/>
                <a:ea typeface="MS PGothic"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50" charset="-128"/>
              </a:defRPr>
            </a:lvl9pPr>
          </a:lstStyle>
          <a:p>
            <a:pPr eaLnBrk="1" hangingPunct="1">
              <a:defRPr/>
            </a:pPr>
            <a:endParaRPr kumimoji="0" lang="en-US" sz="2400"/>
          </a:p>
        </p:txBody>
      </p:sp>
      <p:sp>
        <p:nvSpPr>
          <p:cNvPr id="2052" name="Rectangle 2"/>
          <p:cNvSpPr>
            <a:spLocks noGrp="1" noChangeArrowheads="1"/>
          </p:cNvSpPr>
          <p:nvPr>
            <p:ph type="title"/>
          </p:nvPr>
        </p:nvSpPr>
        <p:spPr bwMode="auto">
          <a:xfrm>
            <a:off x="381000" y="51620"/>
            <a:ext cx="83502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2053" name="Rectangle 3"/>
          <p:cNvSpPr>
            <a:spLocks noGrp="1" noChangeArrowheads="1"/>
          </p:cNvSpPr>
          <p:nvPr>
            <p:ph type="body" idx="1"/>
          </p:nvPr>
        </p:nvSpPr>
        <p:spPr bwMode="auto">
          <a:xfrm>
            <a:off x="247650" y="990600"/>
            <a:ext cx="86487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4" name="Rectangle 6"/>
          <p:cNvSpPr>
            <a:spLocks noGrp="1" noChangeArrowheads="1"/>
          </p:cNvSpPr>
          <p:nvPr>
            <p:ph type="sldNum" sz="quarter" idx="4"/>
          </p:nvPr>
        </p:nvSpPr>
        <p:spPr bwMode="auto">
          <a:xfrm>
            <a:off x="8534400" y="6477000"/>
            <a:ext cx="609600" cy="3810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solidFill>
                  <a:schemeClr val="tx1"/>
                </a:solidFill>
                <a:cs typeface="Arial" panose="020B0604020202020204" pitchFamily="34" charset="0"/>
              </a:defRPr>
            </a:lvl1pPr>
          </a:lstStyle>
          <a:p>
            <a:pPr>
              <a:defRPr/>
            </a:pPr>
            <a:fld id="{09D9D7DC-64E0-4CB6-A746-DD461219138C}" type="slidenum">
              <a:rPr lang="ar-SA" altLang="ja-JP" smtClean="0"/>
              <a:pPr>
                <a:defRPr/>
              </a:pPr>
              <a:t>‹#›</a:t>
            </a:fld>
            <a:endParaRPr lang="en-US" altLang="ja-JP" dirty="0"/>
          </a:p>
        </p:txBody>
      </p:sp>
      <p:sp>
        <p:nvSpPr>
          <p:cNvPr id="6" name="Rectangle 7"/>
          <p:cNvSpPr>
            <a:spLocks noChangeArrowheads="1"/>
          </p:cNvSpPr>
          <p:nvPr/>
        </p:nvSpPr>
        <p:spPr bwMode="auto">
          <a:xfrm>
            <a:off x="152400" y="6400800"/>
            <a:ext cx="838004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sz="1200" kern="1200" dirty="0">
                <a:solidFill>
                  <a:schemeClr val="tx1"/>
                </a:solidFill>
                <a:latin typeface="Arial" panose="020B0604020202020204" pitchFamily="34" charset="0"/>
                <a:ea typeface="MS PGothic" panose="020B0600070205080204" pitchFamily="50" charset="-128"/>
                <a:cs typeface="+mn-cs"/>
              </a:rPr>
              <a:t>CCIS,</a:t>
            </a:r>
            <a:r>
              <a:rPr kumimoji="1" lang="en-US" sz="1200" kern="1200" baseline="0" dirty="0">
                <a:solidFill>
                  <a:schemeClr val="tx1"/>
                </a:solidFill>
                <a:latin typeface="Arial" panose="020B0604020202020204" pitchFamily="34" charset="0"/>
                <a:ea typeface="MS PGothic" panose="020B0600070205080204" pitchFamily="50" charset="-128"/>
                <a:cs typeface="+mn-cs"/>
              </a:rPr>
              <a:t> </a:t>
            </a:r>
            <a:r>
              <a:rPr kumimoji="1" lang="en-US" sz="1200" kern="1200" dirty="0">
                <a:solidFill>
                  <a:schemeClr val="tx1"/>
                </a:solidFill>
                <a:latin typeface="Arial" panose="020B0604020202020204" pitchFamily="34" charset="0"/>
                <a:ea typeface="MS PGothic" panose="020B0600070205080204" pitchFamily="50" charset="-128"/>
                <a:cs typeface="+mn-cs"/>
              </a:rPr>
              <a:t>Majmaah University</a:t>
            </a:r>
            <a:r>
              <a:rPr lang="en-US" altLang="en-US" sz="1200" dirty="0">
                <a:solidFill>
                  <a:schemeClr val="tx1"/>
                </a:solidFill>
              </a:rPr>
              <a:t>					</a:t>
            </a:r>
            <a:r>
              <a:rPr lang="en-US" altLang="en-US" sz="1200" dirty="0" smtClean="0">
                <a:solidFill>
                  <a:schemeClr val="tx1"/>
                </a:solidFill>
              </a:rPr>
              <a:t>	</a:t>
            </a:r>
            <a:r>
              <a:rPr lang="en-US" altLang="en-US" sz="1200" baseline="0" dirty="0" smtClean="0">
                <a:solidFill>
                  <a:schemeClr val="tx1"/>
                </a:solidFill>
              </a:rPr>
              <a:t>CS 464: NLP</a:t>
            </a:r>
            <a:endParaRPr kumimoji="1" lang="en-US" altLang="en-US" sz="1200" kern="1200" dirty="0">
              <a:solidFill>
                <a:schemeClr val="tx1"/>
              </a:solidFill>
              <a:latin typeface="Arial" panose="020B0604020202020204" pitchFamily="34" charset="0"/>
              <a:ea typeface="MS PGothic" panose="020B0600070205080204" pitchFamily="50" charset="-128"/>
              <a:cs typeface="+mn-cs"/>
            </a:endParaRPr>
          </a:p>
        </p:txBody>
      </p:sp>
      <p:sp>
        <p:nvSpPr>
          <p:cNvPr id="8" name="Rectangle 9"/>
          <p:cNvSpPr>
            <a:spLocks noChangeArrowheads="1"/>
          </p:cNvSpPr>
          <p:nvPr/>
        </p:nvSpPr>
        <p:spPr bwMode="auto">
          <a:xfrm>
            <a:off x="0" y="0"/>
            <a:ext cx="381000" cy="914400"/>
          </a:xfrm>
          <a:prstGeom prst="rect">
            <a:avLst/>
          </a:prstGeom>
          <a:solidFill>
            <a:srgbClr val="D4BC66"/>
          </a:solidFill>
          <a:ln w="9525">
            <a:noFill/>
            <a:miter lim="800000"/>
            <a:headEnd/>
            <a:tailEnd/>
          </a:ln>
        </p:spPr>
        <p:txBody>
          <a:bodyPr wrap="none" anchor="ctr"/>
          <a:lstStyle>
            <a:lvl1pPr eaLnBrk="0" hangingPunct="0">
              <a:defRPr kumimoji="1">
                <a:solidFill>
                  <a:schemeClr val="tx1"/>
                </a:solidFill>
                <a:latin typeface="Arial" panose="020B0604020202020204" pitchFamily="34" charset="0"/>
                <a:ea typeface="MS PGothic" panose="020B0600070205080204" pitchFamily="50" charset="-128"/>
              </a:defRPr>
            </a:lvl1pPr>
            <a:lvl2pPr marL="742950" indent="-285750" eaLnBrk="0" hangingPunct="0">
              <a:defRPr kumimoji="1">
                <a:solidFill>
                  <a:schemeClr val="tx1"/>
                </a:solidFill>
                <a:latin typeface="Arial" panose="020B0604020202020204" pitchFamily="34" charset="0"/>
                <a:ea typeface="MS PGothic" panose="020B0600070205080204" pitchFamily="50" charset="-128"/>
              </a:defRPr>
            </a:lvl2pPr>
            <a:lvl3pPr marL="1143000" indent="-228600" eaLnBrk="0" hangingPunct="0">
              <a:defRPr kumimoji="1">
                <a:solidFill>
                  <a:schemeClr val="tx1"/>
                </a:solidFill>
                <a:latin typeface="Arial" panose="020B0604020202020204" pitchFamily="34" charset="0"/>
                <a:ea typeface="MS PGothic" panose="020B0600070205080204" pitchFamily="50" charset="-128"/>
              </a:defRPr>
            </a:lvl3pPr>
            <a:lvl4pPr marL="1600200" indent="-228600" eaLnBrk="0" hangingPunct="0">
              <a:defRPr kumimoji="1">
                <a:solidFill>
                  <a:schemeClr val="tx1"/>
                </a:solidFill>
                <a:latin typeface="Arial" panose="020B0604020202020204" pitchFamily="34" charset="0"/>
                <a:ea typeface="MS PGothic" panose="020B0600070205080204" pitchFamily="50" charset="-128"/>
              </a:defRPr>
            </a:lvl4pPr>
            <a:lvl5pPr marL="2057400" indent="-228600" eaLnBrk="0" hangingPunct="0">
              <a:defRPr kumimoji="1">
                <a:solidFill>
                  <a:schemeClr val="tx1"/>
                </a:solidFill>
                <a:latin typeface="Arial" panose="020B0604020202020204" pitchFamily="34" charset="0"/>
                <a:ea typeface="MS PGothic"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50" charset="-128"/>
              </a:defRPr>
            </a:lvl9pPr>
          </a:lstStyle>
          <a:p>
            <a:pPr eaLnBrk="1" hangingPunct="1">
              <a:defRPr/>
            </a:pPr>
            <a:endParaRPr kumimoji="0" lang="en-US" sz="2400"/>
          </a:p>
        </p:txBody>
      </p:sp>
    </p:spTree>
    <p:extLst>
      <p:ext uri="{BB962C8B-B14F-4D97-AF65-F5344CB8AC3E}">
        <p14:creationId xmlns:p14="http://schemas.microsoft.com/office/powerpoint/2010/main" val="195052500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Lst>
  <p:hf hd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a:solidFill>
            <a:schemeClr val="bg1"/>
          </a:solidFill>
          <a:latin typeface="Arial" pitchFamily="34" charset="0"/>
          <a:ea typeface="MS PGothic" pitchFamily="34" charset="-128"/>
        </a:defRPr>
      </a:lvl2pPr>
      <a:lvl3pPr algn="l" rtl="0" eaLnBrk="0" fontAlgn="base" hangingPunct="0">
        <a:spcBef>
          <a:spcPct val="0"/>
        </a:spcBef>
        <a:spcAft>
          <a:spcPct val="0"/>
        </a:spcAft>
        <a:defRPr kumimoji="1" sz="2800">
          <a:solidFill>
            <a:schemeClr val="bg1"/>
          </a:solidFill>
          <a:latin typeface="Arial" pitchFamily="34" charset="0"/>
          <a:ea typeface="MS PGothic" pitchFamily="34" charset="-128"/>
        </a:defRPr>
      </a:lvl3pPr>
      <a:lvl4pPr algn="l" rtl="0" eaLnBrk="0" fontAlgn="base" hangingPunct="0">
        <a:spcBef>
          <a:spcPct val="0"/>
        </a:spcBef>
        <a:spcAft>
          <a:spcPct val="0"/>
        </a:spcAft>
        <a:defRPr kumimoji="1" sz="2800">
          <a:solidFill>
            <a:schemeClr val="bg1"/>
          </a:solidFill>
          <a:latin typeface="Arial" pitchFamily="34" charset="0"/>
          <a:ea typeface="MS PGothic" pitchFamily="34" charset="-128"/>
        </a:defRPr>
      </a:lvl4pPr>
      <a:lvl5pPr algn="l" rtl="0" eaLnBrk="0" fontAlgn="base" hangingPunct="0">
        <a:spcBef>
          <a:spcPct val="0"/>
        </a:spcBef>
        <a:spcAft>
          <a:spcPct val="0"/>
        </a:spcAft>
        <a:defRPr kumimoji="1" sz="2800">
          <a:solidFill>
            <a:schemeClr val="bg1"/>
          </a:solidFill>
          <a:latin typeface="Arial" pitchFamily="34" charset="0"/>
          <a:ea typeface="MS PGothic" pitchFamily="34" charset="-128"/>
        </a:defRPr>
      </a:lvl5pPr>
      <a:lvl6pPr marL="457200" algn="l" rtl="0" fontAlgn="base">
        <a:spcBef>
          <a:spcPct val="0"/>
        </a:spcBef>
        <a:spcAft>
          <a:spcPct val="0"/>
        </a:spcAft>
        <a:defRPr kumimoji="1" sz="2800">
          <a:solidFill>
            <a:schemeClr val="bg1"/>
          </a:solidFill>
          <a:latin typeface="Arial" pitchFamily="34" charset="0"/>
          <a:ea typeface="MS PGothic" pitchFamily="34" charset="-128"/>
        </a:defRPr>
      </a:lvl6pPr>
      <a:lvl7pPr marL="914400" algn="l" rtl="0" fontAlgn="base">
        <a:spcBef>
          <a:spcPct val="0"/>
        </a:spcBef>
        <a:spcAft>
          <a:spcPct val="0"/>
        </a:spcAft>
        <a:defRPr kumimoji="1" sz="2800">
          <a:solidFill>
            <a:schemeClr val="bg1"/>
          </a:solidFill>
          <a:latin typeface="Arial" pitchFamily="34" charset="0"/>
          <a:ea typeface="MS PGothic" pitchFamily="34" charset="-128"/>
        </a:defRPr>
      </a:lvl7pPr>
      <a:lvl8pPr marL="1371600" algn="l" rtl="0" fontAlgn="base">
        <a:spcBef>
          <a:spcPct val="0"/>
        </a:spcBef>
        <a:spcAft>
          <a:spcPct val="0"/>
        </a:spcAft>
        <a:defRPr kumimoji="1" sz="2800">
          <a:solidFill>
            <a:schemeClr val="bg1"/>
          </a:solidFill>
          <a:latin typeface="Arial" pitchFamily="34" charset="0"/>
          <a:ea typeface="MS PGothic" pitchFamily="34" charset="-128"/>
        </a:defRPr>
      </a:lvl8pPr>
      <a:lvl9pPr marL="1828800" algn="l" rtl="0" fontAlgn="base">
        <a:spcBef>
          <a:spcPct val="0"/>
        </a:spcBef>
        <a:spcAft>
          <a:spcPct val="0"/>
        </a:spcAft>
        <a:defRPr kumimoji="1" sz="2800">
          <a:solidFill>
            <a:schemeClr val="bg1"/>
          </a:solidFill>
          <a:latin typeface="Arial" pitchFamily="34" charset="0"/>
          <a:ea typeface="MS PGothic" pitchFamily="34" charset="-128"/>
        </a:defRPr>
      </a:lvl9pPr>
    </p:titleStyle>
    <p:bodyStyle>
      <a:lvl1pPr marL="342900" indent="-342900" algn="l" rtl="0" eaLnBrk="0" fontAlgn="base" hangingPunct="0">
        <a:spcBef>
          <a:spcPct val="20000"/>
        </a:spcBef>
        <a:spcAft>
          <a:spcPct val="0"/>
        </a:spcAft>
        <a:buClr>
          <a:srgbClr val="6B0029"/>
        </a:buClr>
        <a:buFont typeface="Wingdings" panose="05000000000000000000" pitchFamily="2" charset="2"/>
        <a:buChar char="§"/>
        <a:defRPr kumimoji="1"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lumMod val="75000"/>
          </a:schemeClr>
        </a:buClr>
        <a:buFont typeface="Arial" panose="020B0604020202020204" pitchFamily="34" charset="0"/>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Arial" panose="020B0604020202020204" pitchFamily="34" charset="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Arial" panose="020B0604020202020204" pitchFamily="34" charset="0"/>
        <a:buChar char="▫"/>
        <a:defRPr kumimoji="1" sz="1800">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Arial" panose="020B0604020202020204" pitchFamily="34" charset="0"/>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sych.fullerton.edu/mbirnbaum/psych101/eliza.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python/python_regex.as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huggingface.co/course/chapter6/5?fw=p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plit.com/languages/python3"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bwMode="auto">
          <a:xfrm>
            <a:off x="457200" y="838200"/>
            <a:ext cx="8229600" cy="23762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4800" b="1" dirty="0"/>
              <a:t>CS </a:t>
            </a:r>
            <a:r>
              <a:rPr lang="en-US" sz="4800" b="1" dirty="0" smtClean="0"/>
              <a:t>463</a:t>
            </a:r>
            <a:r>
              <a:rPr lang="en-US" sz="4800" b="1" dirty="0"/>
              <a:t/>
            </a:r>
            <a:br>
              <a:rPr lang="en-US" sz="4800" b="1" dirty="0"/>
            </a:br>
            <a:r>
              <a:rPr lang="en-US" sz="4800" b="1" dirty="0" smtClean="0"/>
              <a:t>Natural Language Processing</a:t>
            </a:r>
            <a:endParaRPr lang="en-US" sz="4800" b="1" dirty="0"/>
          </a:p>
        </p:txBody>
      </p:sp>
      <p:sp>
        <p:nvSpPr>
          <p:cNvPr id="5123" name="Rectangle 3"/>
          <p:cNvSpPr>
            <a:spLocks noGrp="1" noChangeArrowheads="1"/>
          </p:cNvSpPr>
          <p:nvPr>
            <p:ph type="subTitle" idx="1"/>
          </p:nvPr>
        </p:nvSpPr>
        <p:spPr>
          <a:xfrm>
            <a:off x="381000" y="5037100"/>
            <a:ext cx="8382000" cy="960263"/>
          </a:xfrm>
        </p:spPr>
        <p:txBody>
          <a:bodyPr>
            <a:spAutoFit/>
          </a:bodyPr>
          <a:lstStyle/>
          <a:p>
            <a:pPr algn="ctr" eaLnBrk="1" hangingPunct="1"/>
            <a:r>
              <a:rPr lang="en-US" sz="2400" dirty="0">
                <a:solidFill>
                  <a:srgbClr val="002060"/>
                </a:solidFill>
              </a:rPr>
              <a:t>Dr. Saleh Haridy </a:t>
            </a:r>
          </a:p>
          <a:p>
            <a:pPr algn="ctr" eaLnBrk="1" hangingPunct="1"/>
            <a:endParaRPr lang="en-US" sz="900" dirty="0"/>
          </a:p>
          <a:p>
            <a:pPr algn="ctr" eaLnBrk="1" hangingPunct="1"/>
            <a:r>
              <a:rPr lang="en-US" sz="1800" smtClean="0"/>
              <a:t>2023-2024</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3624262"/>
          </a:xfrm>
        </p:spPr>
        <p:txBody>
          <a:bodyPr/>
          <a:lstStyle/>
          <a:p>
            <a:r>
              <a:rPr lang="en-US" dirty="0"/>
              <a:t>How can we talk about optional elements, like an optional s in woodchuck </a:t>
            </a:r>
            <a:r>
              <a:rPr lang="en-US" dirty="0" smtClean="0"/>
              <a:t>and woodchucks</a:t>
            </a:r>
            <a:r>
              <a:rPr lang="en-US" dirty="0"/>
              <a:t>? We can’t use the square brackets, because while they allow us to </a:t>
            </a:r>
            <a:r>
              <a:rPr lang="en-US" dirty="0" smtClean="0"/>
              <a:t>say “s </a:t>
            </a:r>
            <a:r>
              <a:rPr lang="en-US" dirty="0"/>
              <a:t>or S”, they don’t allow us to say “s or nothing</a:t>
            </a:r>
            <a:r>
              <a:rPr lang="en-US" dirty="0" smtClean="0"/>
              <a:t>”</a:t>
            </a:r>
          </a:p>
          <a:p>
            <a:r>
              <a:rPr lang="en-US" dirty="0"/>
              <a:t>we use the question </a:t>
            </a:r>
            <a:r>
              <a:rPr lang="en-US" dirty="0" smtClean="0"/>
              <a:t>mark /?/, </a:t>
            </a:r>
            <a:r>
              <a:rPr lang="en-US" dirty="0"/>
              <a:t>which means “the preceding character or nothing”,</a:t>
            </a:r>
            <a:endParaRPr lang="ar-SA" sz="2400" dirty="0"/>
          </a:p>
        </p:txBody>
      </p:sp>
      <p:sp>
        <p:nvSpPr>
          <p:cNvPr id="3" name="Title 2"/>
          <p:cNvSpPr>
            <a:spLocks noGrp="1"/>
          </p:cNvSpPr>
          <p:nvPr>
            <p:ph type="title"/>
          </p:nvPr>
        </p:nvSpPr>
        <p:spPr/>
        <p:txBody>
          <a:bodyPr>
            <a:normAutofit/>
          </a:bodyPr>
          <a:lstStyle/>
          <a:p>
            <a:r>
              <a:rPr lang="en-US" b="0" dirty="0" smtClean="0"/>
              <a:t>Regular Expression (optionality)</a:t>
            </a:r>
            <a:endParaRPr lang="ar-SA" dirty="0"/>
          </a:p>
        </p:txBody>
      </p:sp>
      <p:pic>
        <p:nvPicPr>
          <p:cNvPr id="4" name="Picture 3"/>
          <p:cNvPicPr>
            <a:picLocks noChangeAspect="1"/>
          </p:cNvPicPr>
          <p:nvPr/>
        </p:nvPicPr>
        <p:blipFill>
          <a:blip r:embed="rId2"/>
          <a:stretch>
            <a:fillRect/>
          </a:stretch>
        </p:blipFill>
        <p:spPr>
          <a:xfrm>
            <a:off x="838200" y="4476712"/>
            <a:ext cx="7051002" cy="733500"/>
          </a:xfrm>
          <a:prstGeom prst="rect">
            <a:avLst/>
          </a:prstGeom>
        </p:spPr>
      </p:pic>
    </p:spTree>
    <p:extLst>
      <p:ext uri="{BB962C8B-B14F-4D97-AF65-F5344CB8AC3E}">
        <p14:creationId xmlns:p14="http://schemas.microsoft.com/office/powerpoint/2010/main" val="1140563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305800" cy="3581400"/>
          </a:xfrm>
        </p:spPr>
        <p:txBody>
          <a:bodyPr/>
          <a:lstStyle/>
          <a:p>
            <a:r>
              <a:rPr lang="en-US" sz="2400" dirty="0" smtClean="0"/>
              <a:t>These words consists </a:t>
            </a:r>
            <a:r>
              <a:rPr lang="en-US" sz="2400" dirty="0"/>
              <a:t>of strings with </a:t>
            </a:r>
            <a:r>
              <a:rPr lang="en-US" sz="2400" dirty="0" smtClean="0"/>
              <a:t>letter </a:t>
            </a:r>
            <a:r>
              <a:rPr lang="en-US" sz="2400" dirty="0"/>
              <a:t>b, followed by at least two a’s, </a:t>
            </a:r>
            <a:r>
              <a:rPr lang="en-US" sz="2400" dirty="0" smtClean="0"/>
              <a:t>followed by </a:t>
            </a:r>
            <a:r>
              <a:rPr lang="en-US" sz="2400" dirty="0"/>
              <a:t>an exclamation </a:t>
            </a:r>
            <a:r>
              <a:rPr lang="en-US" sz="2400" dirty="0" smtClean="0"/>
              <a:t>point.</a:t>
            </a:r>
          </a:p>
          <a:p>
            <a:r>
              <a:rPr lang="en-US" sz="2400" dirty="0"/>
              <a:t>The set of operators that allows us to say things like “</a:t>
            </a:r>
            <a:r>
              <a:rPr lang="en-US" sz="2400" dirty="0" smtClean="0"/>
              <a:t>some Kleene </a:t>
            </a:r>
            <a:r>
              <a:rPr lang="en-US" sz="2400" dirty="0"/>
              <a:t>* number of as” are based on the asterisk or </a:t>
            </a:r>
            <a:r>
              <a:rPr lang="en-US" sz="2400" dirty="0" smtClean="0"/>
              <a:t>*,</a:t>
            </a:r>
          </a:p>
          <a:p>
            <a:r>
              <a:rPr lang="en-US" sz="2400" dirty="0"/>
              <a:t>The Kleene star means “</a:t>
            </a:r>
            <a:r>
              <a:rPr lang="en-US" sz="2400" dirty="0">
                <a:solidFill>
                  <a:srgbClr val="FF0000"/>
                </a:solidFill>
              </a:rPr>
              <a:t>zero or more </a:t>
            </a:r>
            <a:r>
              <a:rPr lang="en-US" sz="2400" dirty="0" smtClean="0">
                <a:solidFill>
                  <a:srgbClr val="FF0000"/>
                </a:solidFill>
              </a:rPr>
              <a:t>occurrences </a:t>
            </a:r>
            <a:r>
              <a:rPr lang="en-US" sz="2400" dirty="0" smtClean="0"/>
              <a:t>of </a:t>
            </a:r>
            <a:r>
              <a:rPr lang="en-US" sz="2400" dirty="0"/>
              <a:t>the immediately </a:t>
            </a:r>
            <a:r>
              <a:rPr lang="en-US" sz="2400" dirty="0" smtClean="0"/>
              <a:t>previous </a:t>
            </a:r>
            <a:r>
              <a:rPr lang="en-US" sz="2400" dirty="0"/>
              <a:t>character or regular expression</a:t>
            </a:r>
            <a:endParaRPr lang="ar-SA" sz="2000" dirty="0"/>
          </a:p>
        </p:txBody>
      </p:sp>
      <p:sp>
        <p:nvSpPr>
          <p:cNvPr id="3" name="Title 2"/>
          <p:cNvSpPr>
            <a:spLocks noGrp="1"/>
          </p:cNvSpPr>
          <p:nvPr>
            <p:ph type="title"/>
          </p:nvPr>
        </p:nvSpPr>
        <p:spPr/>
        <p:txBody>
          <a:bodyPr>
            <a:normAutofit/>
          </a:bodyPr>
          <a:lstStyle/>
          <a:p>
            <a:r>
              <a:rPr lang="en-US" b="0" dirty="0" smtClean="0"/>
              <a:t>Regular Expression (Kleene *)</a:t>
            </a:r>
            <a:endParaRPr lang="ar-SA" dirty="0"/>
          </a:p>
        </p:txBody>
      </p:sp>
      <p:sp>
        <p:nvSpPr>
          <p:cNvPr id="5" name="Rectangle 4"/>
          <p:cNvSpPr/>
          <p:nvPr/>
        </p:nvSpPr>
        <p:spPr>
          <a:xfrm>
            <a:off x="7661492" y="1161871"/>
            <a:ext cx="1101508" cy="1200329"/>
          </a:xfrm>
          <a:prstGeom prst="rect">
            <a:avLst/>
          </a:prstGeom>
          <a:solidFill>
            <a:srgbClr val="FFFF00"/>
          </a:solidFill>
        </p:spPr>
        <p:txBody>
          <a:bodyPr wrap="square">
            <a:spAutoFit/>
          </a:bodyPr>
          <a:lstStyle/>
          <a:p>
            <a:r>
              <a:rPr lang="en-US" dirty="0">
                <a:latin typeface="NimbusRomNo9L-Regu"/>
              </a:rPr>
              <a:t>baa!</a:t>
            </a:r>
          </a:p>
          <a:p>
            <a:r>
              <a:rPr lang="en-US" dirty="0" err="1">
                <a:latin typeface="NimbusRomNo9L-Regu"/>
              </a:rPr>
              <a:t>baaa</a:t>
            </a:r>
            <a:r>
              <a:rPr lang="en-US" dirty="0">
                <a:latin typeface="NimbusRomNo9L-Regu"/>
              </a:rPr>
              <a:t>!</a:t>
            </a:r>
          </a:p>
          <a:p>
            <a:r>
              <a:rPr lang="en-US" dirty="0" err="1">
                <a:latin typeface="NimbusRomNo9L-Regu"/>
              </a:rPr>
              <a:t>baaaa</a:t>
            </a:r>
            <a:r>
              <a:rPr lang="en-US" dirty="0">
                <a:latin typeface="NimbusRomNo9L-Regu"/>
              </a:rPr>
              <a:t>!</a:t>
            </a:r>
          </a:p>
          <a:p>
            <a:r>
              <a:rPr lang="en-US" dirty="0" err="1">
                <a:latin typeface="NimbusRomNo9L-Regu"/>
              </a:rPr>
              <a:t>baaaaa</a:t>
            </a:r>
            <a:r>
              <a:rPr lang="en-US" dirty="0">
                <a:latin typeface="NimbusRomNo9L-Regu"/>
              </a:rPr>
              <a:t>!</a:t>
            </a:r>
            <a:endParaRPr lang="ar-SA" dirty="0"/>
          </a:p>
        </p:txBody>
      </p:sp>
      <p:graphicFrame>
        <p:nvGraphicFramePr>
          <p:cNvPr id="6" name="Table 5"/>
          <p:cNvGraphicFramePr>
            <a:graphicFrameLocks noGrp="1"/>
          </p:cNvGraphicFramePr>
          <p:nvPr>
            <p:extLst>
              <p:ext uri="{D42A27DB-BD31-4B8C-83A1-F6EECF244321}">
                <p14:modId xmlns:p14="http://schemas.microsoft.com/office/powerpoint/2010/main" val="4054959392"/>
              </p:ext>
            </p:extLst>
          </p:nvPr>
        </p:nvGraphicFramePr>
        <p:xfrm>
          <a:off x="1447800" y="4724400"/>
          <a:ext cx="7315200" cy="1849120"/>
        </p:xfrm>
        <a:graphic>
          <a:graphicData uri="http://schemas.openxmlformats.org/drawingml/2006/table">
            <a:tbl>
              <a:tblPr rtl="1" firstRow="1" bandRow="1">
                <a:tableStyleId>{5C22544A-7EE6-4342-B048-85BDC9FD1C3A}</a:tableStyleId>
              </a:tblPr>
              <a:tblGrid>
                <a:gridCol w="5447121">
                  <a:extLst>
                    <a:ext uri="{9D8B030D-6E8A-4147-A177-3AD203B41FA5}">
                      <a16:colId xmlns:a16="http://schemas.microsoft.com/office/drawing/2014/main" val="666878352"/>
                    </a:ext>
                  </a:extLst>
                </a:gridCol>
                <a:gridCol w="1868079">
                  <a:extLst>
                    <a:ext uri="{9D8B030D-6E8A-4147-A177-3AD203B41FA5}">
                      <a16:colId xmlns:a16="http://schemas.microsoft.com/office/drawing/2014/main" val="2805385696"/>
                    </a:ext>
                  </a:extLst>
                </a:gridCol>
              </a:tblGrid>
              <a:tr h="142240">
                <a:tc>
                  <a:txBody>
                    <a:bodyPr/>
                    <a:lstStyle/>
                    <a:p>
                      <a:pPr rtl="1"/>
                      <a:r>
                        <a:rPr lang="en-US" dirty="0" smtClean="0"/>
                        <a:t>Meaning</a:t>
                      </a:r>
                      <a:endParaRPr lang="ar-SA" dirty="0"/>
                    </a:p>
                  </a:txBody>
                  <a:tcPr/>
                </a:tc>
                <a:tc>
                  <a:txBody>
                    <a:bodyPr/>
                    <a:lstStyle/>
                    <a:p>
                      <a:pPr rtl="1"/>
                      <a:r>
                        <a:rPr lang="en-US" dirty="0" smtClean="0"/>
                        <a:t>RE</a:t>
                      </a:r>
                      <a:endParaRPr lang="ar-SA" dirty="0"/>
                    </a:p>
                  </a:txBody>
                  <a:tcPr/>
                </a:tc>
                <a:extLst>
                  <a:ext uri="{0D108BD9-81ED-4DB2-BD59-A6C34878D82A}">
                    <a16:rowId xmlns:a16="http://schemas.microsoft.com/office/drawing/2014/main" val="590215986"/>
                  </a:ext>
                </a:extLst>
              </a:tr>
              <a:tr h="370840">
                <a:tc>
                  <a:txBody>
                    <a:bodyPr/>
                    <a:lstStyle/>
                    <a:p>
                      <a:r>
                        <a:rPr kumimoji="0" lang="en-US" sz="1800" b="0" i="0" u="none" strike="noStrike" kern="1200" baseline="0" dirty="0" smtClean="0">
                          <a:solidFill>
                            <a:schemeClr val="dk1"/>
                          </a:solidFill>
                          <a:latin typeface="+mn-lt"/>
                          <a:ea typeface="+mn-ea"/>
                          <a:cs typeface="+mn-cs"/>
                        </a:rPr>
                        <a:t>Any string of zero or more a</a:t>
                      </a:r>
                      <a:endParaRPr lang="ar-SA" dirty="0">
                        <a:solidFill>
                          <a:schemeClr val="tx1"/>
                        </a:solidFill>
                      </a:endParaRP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/a*/</a:t>
                      </a:r>
                      <a:endParaRPr lang="ar-SA" dirty="0" smtClean="0">
                        <a:solidFill>
                          <a:schemeClr val="tx1"/>
                        </a:solidFill>
                      </a:endParaRPr>
                    </a:p>
                  </a:txBody>
                  <a:tcPr/>
                </a:tc>
                <a:extLst>
                  <a:ext uri="{0D108BD9-81ED-4DB2-BD59-A6C34878D82A}">
                    <a16:rowId xmlns:a16="http://schemas.microsoft.com/office/drawing/2014/main" val="1082662656"/>
                  </a:ext>
                </a:extLst>
              </a:tr>
              <a:tr h="370840">
                <a:tc>
                  <a:txBody>
                    <a:bodyPr/>
                    <a:lstStyle/>
                    <a:p>
                      <a:pPr rtl="1"/>
                      <a:r>
                        <a:rPr kumimoji="0" lang="en-US" sz="1800" b="0" i="0" u="none" strike="noStrike" kern="1200" baseline="0" dirty="0" smtClean="0">
                          <a:solidFill>
                            <a:schemeClr val="dk1"/>
                          </a:solidFill>
                          <a:latin typeface="+mn-lt"/>
                          <a:ea typeface="+mn-ea"/>
                          <a:cs typeface="+mn-cs"/>
                        </a:rPr>
                        <a:t>one a followed by zero or more as</a:t>
                      </a:r>
                      <a:endParaRPr lang="ar-SA" dirty="0">
                        <a:solidFill>
                          <a:schemeClr val="tx1"/>
                        </a:solidFill>
                      </a:endParaRPr>
                    </a:p>
                  </a:txBody>
                  <a:tcPr/>
                </a:tc>
                <a:tc>
                  <a:txBody>
                    <a:bodyPr/>
                    <a:lstStyle/>
                    <a:p>
                      <a:pPr rtl="1"/>
                      <a:r>
                        <a:rPr kumimoji="0" lang="en-US" sz="1800" b="0" i="0" u="none" strike="noStrike" kern="1200" baseline="0" dirty="0" smtClean="0">
                          <a:solidFill>
                            <a:schemeClr val="dk1"/>
                          </a:solidFill>
                          <a:latin typeface="+mn-lt"/>
                          <a:ea typeface="+mn-ea"/>
                          <a:cs typeface="+mn-cs"/>
                        </a:rPr>
                        <a:t>/aa*/</a:t>
                      </a:r>
                      <a:endParaRPr lang="ar-SA" dirty="0">
                        <a:solidFill>
                          <a:schemeClr val="tx1"/>
                        </a:solidFill>
                      </a:endParaRPr>
                    </a:p>
                  </a:txBody>
                  <a:tcPr/>
                </a:tc>
                <a:extLst>
                  <a:ext uri="{0D108BD9-81ED-4DB2-BD59-A6C34878D82A}">
                    <a16:rowId xmlns:a16="http://schemas.microsoft.com/office/drawing/2014/main" val="931722781"/>
                  </a:ext>
                </a:extLst>
              </a:tr>
              <a:tr h="370840">
                <a:tc>
                  <a:txBody>
                    <a:bodyPr/>
                    <a:lstStyle/>
                    <a:p>
                      <a:pPr rtl="1"/>
                      <a:r>
                        <a:rPr kumimoji="0" lang="en-US" sz="1800" b="0" i="0" u="none" strike="noStrike" kern="1200" baseline="0" dirty="0" smtClean="0">
                          <a:solidFill>
                            <a:schemeClr val="dk1"/>
                          </a:solidFill>
                          <a:latin typeface="+mn-lt"/>
                          <a:ea typeface="+mn-ea"/>
                          <a:cs typeface="+mn-cs"/>
                        </a:rPr>
                        <a:t>zero or more a’s or b’s</a:t>
                      </a:r>
                      <a:endParaRPr lang="ar-SA" dirty="0">
                        <a:solidFill>
                          <a:schemeClr val="tx1"/>
                        </a:solidFill>
                      </a:endParaRPr>
                    </a:p>
                  </a:txBody>
                  <a:tcPr/>
                </a:tc>
                <a:tc>
                  <a:txBody>
                    <a:bodyPr/>
                    <a:lstStyle/>
                    <a:p>
                      <a:pPr rtl="1"/>
                      <a:r>
                        <a:rPr kumimoji="0" lang="en-US" sz="1800" b="0" i="0" u="none" strike="noStrike" kern="1200" baseline="0" dirty="0" smtClean="0">
                          <a:solidFill>
                            <a:schemeClr val="dk1"/>
                          </a:solidFill>
                          <a:latin typeface="+mn-lt"/>
                          <a:ea typeface="+mn-ea"/>
                          <a:cs typeface="+mn-cs"/>
                        </a:rPr>
                        <a:t>/[ab]*/</a:t>
                      </a:r>
                      <a:endParaRPr lang="ar-SA" dirty="0">
                        <a:solidFill>
                          <a:schemeClr val="tx1"/>
                        </a:solidFill>
                      </a:endParaRPr>
                    </a:p>
                  </a:txBody>
                  <a:tcPr/>
                </a:tc>
                <a:extLst>
                  <a:ext uri="{0D108BD9-81ED-4DB2-BD59-A6C34878D82A}">
                    <a16:rowId xmlns:a16="http://schemas.microsoft.com/office/drawing/2014/main" val="3870904151"/>
                  </a:ext>
                </a:extLst>
              </a:tr>
              <a:tr h="370840">
                <a:tc>
                  <a:txBody>
                    <a:bodyPr/>
                    <a:lstStyle/>
                    <a:p>
                      <a:pPr rtl="1"/>
                      <a:r>
                        <a:rPr kumimoji="0" lang="en-US" sz="1800" b="0" i="0" u="none" strike="noStrike" kern="1200" baseline="0" dirty="0" smtClean="0">
                          <a:solidFill>
                            <a:schemeClr val="dk1"/>
                          </a:solidFill>
                          <a:latin typeface="+mn-lt"/>
                          <a:ea typeface="+mn-ea"/>
                          <a:cs typeface="+mn-cs"/>
                        </a:rPr>
                        <a:t>An integer (a string of digits) is</a:t>
                      </a:r>
                      <a:endParaRPr lang="ar-SA" dirty="0">
                        <a:solidFill>
                          <a:schemeClr val="tx1"/>
                        </a:solidFill>
                      </a:endParaRPr>
                    </a:p>
                  </a:txBody>
                  <a:tcPr/>
                </a:tc>
                <a:tc>
                  <a:txBody>
                    <a:bodyPr/>
                    <a:lstStyle/>
                    <a:p>
                      <a:pPr rtl="1"/>
                      <a:r>
                        <a:rPr kumimoji="0" lang="ar-SA" sz="1800" b="0" i="0" u="none" strike="noStrike" kern="1200" baseline="0" dirty="0" smtClean="0">
                          <a:solidFill>
                            <a:schemeClr val="dk1"/>
                          </a:solidFill>
                          <a:latin typeface="+mn-lt"/>
                          <a:ea typeface="+mn-ea"/>
                          <a:cs typeface="+mn-cs"/>
                        </a:rPr>
                        <a:t>/*[0-9][0-9] /</a:t>
                      </a:r>
                      <a:endParaRPr lang="ar-SA" dirty="0">
                        <a:solidFill>
                          <a:schemeClr val="tx1"/>
                        </a:solidFill>
                      </a:endParaRPr>
                    </a:p>
                  </a:txBody>
                  <a:tcPr/>
                </a:tc>
                <a:extLst>
                  <a:ext uri="{0D108BD9-81ED-4DB2-BD59-A6C34878D82A}">
                    <a16:rowId xmlns:a16="http://schemas.microsoft.com/office/drawing/2014/main" val="1076667146"/>
                  </a:ext>
                </a:extLst>
              </a:tr>
            </a:tbl>
          </a:graphicData>
        </a:graphic>
      </p:graphicFrame>
    </p:spTree>
    <p:extLst>
      <p:ext uri="{BB962C8B-B14F-4D97-AF65-F5344CB8AC3E}">
        <p14:creationId xmlns:p14="http://schemas.microsoft.com/office/powerpoint/2010/main" val="4175740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305800" cy="3581400"/>
          </a:xfrm>
        </p:spPr>
        <p:txBody>
          <a:bodyPr/>
          <a:lstStyle/>
          <a:p>
            <a:r>
              <a:rPr lang="en-US" dirty="0"/>
              <a:t>Kleene +, </a:t>
            </a:r>
            <a:r>
              <a:rPr lang="en-US" dirty="0" smtClean="0"/>
              <a:t>means </a:t>
            </a:r>
            <a:r>
              <a:rPr lang="en-US" dirty="0"/>
              <a:t>“one or more occurrences of the immediately </a:t>
            </a:r>
            <a:r>
              <a:rPr lang="en-US" dirty="0" smtClean="0"/>
              <a:t>preceding character </a:t>
            </a:r>
            <a:r>
              <a:rPr lang="en-US" dirty="0"/>
              <a:t>or regular expression</a:t>
            </a:r>
            <a:r>
              <a:rPr lang="en-US" dirty="0" smtClean="0"/>
              <a:t>”.</a:t>
            </a:r>
          </a:p>
          <a:p>
            <a:r>
              <a:rPr lang="en-US" dirty="0" smtClean="0"/>
              <a:t>The </a:t>
            </a:r>
            <a:r>
              <a:rPr lang="en-US" dirty="0"/>
              <a:t>expression /[0-9]+/ is the normal </a:t>
            </a:r>
            <a:r>
              <a:rPr lang="en-US" dirty="0" smtClean="0"/>
              <a:t>way to </a:t>
            </a:r>
            <a:r>
              <a:rPr lang="en-US" dirty="0"/>
              <a:t>specify “a sequence of digits</a:t>
            </a:r>
            <a:r>
              <a:rPr lang="en-US" dirty="0" smtClean="0"/>
              <a:t>”.</a:t>
            </a:r>
          </a:p>
          <a:p>
            <a:r>
              <a:rPr lang="en-US" dirty="0"/>
              <a:t>One very important special character is the period (/./), a wildcard </a:t>
            </a:r>
            <a:r>
              <a:rPr lang="en-US" dirty="0" smtClean="0"/>
              <a:t>expression that </a:t>
            </a:r>
            <a:r>
              <a:rPr lang="en-US" dirty="0"/>
              <a:t>matches any single character</a:t>
            </a:r>
            <a:endParaRPr lang="ar-SA" sz="2400" dirty="0"/>
          </a:p>
        </p:txBody>
      </p:sp>
      <p:sp>
        <p:nvSpPr>
          <p:cNvPr id="3" name="Title 2"/>
          <p:cNvSpPr>
            <a:spLocks noGrp="1"/>
          </p:cNvSpPr>
          <p:nvPr>
            <p:ph type="title"/>
          </p:nvPr>
        </p:nvSpPr>
        <p:spPr/>
        <p:txBody>
          <a:bodyPr>
            <a:normAutofit/>
          </a:bodyPr>
          <a:lstStyle/>
          <a:p>
            <a:r>
              <a:rPr lang="en-US" b="0" dirty="0" smtClean="0"/>
              <a:t>Regular Expression (Kleene +)</a:t>
            </a:r>
            <a:endParaRPr lang="ar-SA" dirty="0"/>
          </a:p>
        </p:txBody>
      </p:sp>
      <p:pic>
        <p:nvPicPr>
          <p:cNvPr id="4" name="Picture 3"/>
          <p:cNvPicPr>
            <a:picLocks noChangeAspect="1"/>
          </p:cNvPicPr>
          <p:nvPr/>
        </p:nvPicPr>
        <p:blipFill>
          <a:blip r:embed="rId2"/>
          <a:stretch>
            <a:fillRect/>
          </a:stretch>
        </p:blipFill>
        <p:spPr>
          <a:xfrm>
            <a:off x="304800" y="5022402"/>
            <a:ext cx="8001000" cy="745724"/>
          </a:xfrm>
          <a:prstGeom prst="rect">
            <a:avLst/>
          </a:prstGeom>
        </p:spPr>
      </p:pic>
    </p:spTree>
    <p:extLst>
      <p:ext uri="{BB962C8B-B14F-4D97-AF65-F5344CB8AC3E}">
        <p14:creationId xmlns:p14="http://schemas.microsoft.com/office/powerpoint/2010/main" val="1600949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839200" cy="3581400"/>
          </a:xfrm>
        </p:spPr>
        <p:txBody>
          <a:bodyPr/>
          <a:lstStyle/>
          <a:p>
            <a:r>
              <a:rPr lang="en-US" sz="2400" dirty="0"/>
              <a:t>Anchors are special characters that anchor regular expressions to particular </a:t>
            </a:r>
            <a:r>
              <a:rPr lang="en-US" sz="2400" dirty="0" smtClean="0"/>
              <a:t>places in </a:t>
            </a:r>
            <a:r>
              <a:rPr lang="en-US" sz="2400" dirty="0"/>
              <a:t>a string</a:t>
            </a:r>
            <a:r>
              <a:rPr lang="en-US" sz="2400" dirty="0" smtClean="0"/>
              <a:t>.</a:t>
            </a:r>
          </a:p>
          <a:p>
            <a:r>
              <a:rPr lang="en-US" sz="2400" dirty="0"/>
              <a:t>the caret ^ has three uses: to match the start of a line, to </a:t>
            </a:r>
            <a:r>
              <a:rPr lang="en-US" sz="2400" dirty="0" smtClean="0"/>
              <a:t>indicate a </a:t>
            </a:r>
            <a:r>
              <a:rPr lang="en-US" sz="2400" dirty="0"/>
              <a:t>negation inside of square brackets, and just to mean a caret</a:t>
            </a:r>
            <a:endParaRPr lang="ar-SA" sz="2000" dirty="0"/>
          </a:p>
        </p:txBody>
      </p:sp>
      <p:sp>
        <p:nvSpPr>
          <p:cNvPr id="3" name="Title 2"/>
          <p:cNvSpPr>
            <a:spLocks noGrp="1"/>
          </p:cNvSpPr>
          <p:nvPr>
            <p:ph type="title"/>
          </p:nvPr>
        </p:nvSpPr>
        <p:spPr/>
        <p:txBody>
          <a:bodyPr>
            <a:normAutofit fontScale="90000"/>
          </a:bodyPr>
          <a:lstStyle/>
          <a:p>
            <a:r>
              <a:rPr lang="en-US" b="0" dirty="0" smtClean="0"/>
              <a:t>Regular Expression (anchors ^ $)</a:t>
            </a:r>
            <a:endParaRPr lang="ar-SA" dirty="0"/>
          </a:p>
        </p:txBody>
      </p:sp>
      <p:pic>
        <p:nvPicPr>
          <p:cNvPr id="5" name="Picture 4"/>
          <p:cNvPicPr>
            <a:picLocks noChangeAspect="1"/>
          </p:cNvPicPr>
          <p:nvPr/>
        </p:nvPicPr>
        <p:blipFill>
          <a:blip r:embed="rId2"/>
          <a:stretch>
            <a:fillRect/>
          </a:stretch>
        </p:blipFill>
        <p:spPr>
          <a:xfrm>
            <a:off x="1371600" y="3124200"/>
            <a:ext cx="6945293" cy="13096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004500380"/>
              </p:ext>
            </p:extLst>
          </p:nvPr>
        </p:nvGraphicFramePr>
        <p:xfrm>
          <a:off x="457200" y="4433800"/>
          <a:ext cx="8436474" cy="2219960"/>
        </p:xfrm>
        <a:graphic>
          <a:graphicData uri="http://schemas.openxmlformats.org/drawingml/2006/table">
            <a:tbl>
              <a:tblPr rtl="1" firstRow="1" bandRow="1">
                <a:tableStyleId>{5C22544A-7EE6-4342-B048-85BDC9FD1C3A}</a:tableStyleId>
              </a:tblPr>
              <a:tblGrid>
                <a:gridCol w="6455548">
                  <a:extLst>
                    <a:ext uri="{9D8B030D-6E8A-4147-A177-3AD203B41FA5}">
                      <a16:colId xmlns:a16="http://schemas.microsoft.com/office/drawing/2014/main" val="666878352"/>
                    </a:ext>
                  </a:extLst>
                </a:gridCol>
                <a:gridCol w="1980926">
                  <a:extLst>
                    <a:ext uri="{9D8B030D-6E8A-4147-A177-3AD203B41FA5}">
                      <a16:colId xmlns:a16="http://schemas.microsoft.com/office/drawing/2014/main" val="2805385696"/>
                    </a:ext>
                  </a:extLst>
                </a:gridCol>
              </a:tblGrid>
              <a:tr h="142240">
                <a:tc>
                  <a:txBody>
                    <a:bodyPr/>
                    <a:lstStyle/>
                    <a:p>
                      <a:pPr rtl="1"/>
                      <a:r>
                        <a:rPr lang="en-US" dirty="0" smtClean="0"/>
                        <a:t>Meaning</a:t>
                      </a:r>
                      <a:endParaRPr lang="ar-SA" dirty="0"/>
                    </a:p>
                  </a:txBody>
                  <a:tcPr/>
                </a:tc>
                <a:tc>
                  <a:txBody>
                    <a:bodyPr/>
                    <a:lstStyle/>
                    <a:p>
                      <a:pPr rtl="1"/>
                      <a:r>
                        <a:rPr lang="en-US" dirty="0" smtClean="0"/>
                        <a:t>RE</a:t>
                      </a:r>
                      <a:endParaRPr lang="ar-SA" dirty="0"/>
                    </a:p>
                  </a:txBody>
                  <a:tcPr/>
                </a:tc>
                <a:extLst>
                  <a:ext uri="{0D108BD9-81ED-4DB2-BD59-A6C34878D82A}">
                    <a16:rowId xmlns:a16="http://schemas.microsoft.com/office/drawing/2014/main" val="590215986"/>
                  </a:ext>
                </a:extLst>
              </a:tr>
              <a:tr h="370840">
                <a:tc>
                  <a:txBody>
                    <a:bodyPr/>
                    <a:lstStyle/>
                    <a:p>
                      <a:r>
                        <a:rPr kumimoji="0" lang="en-US" sz="1800" b="0" i="0" u="none" strike="noStrike" kern="1200" baseline="0" dirty="0" smtClean="0">
                          <a:solidFill>
                            <a:schemeClr val="dk1"/>
                          </a:solidFill>
                          <a:latin typeface="+mn-lt"/>
                          <a:ea typeface="+mn-ea"/>
                          <a:cs typeface="+mn-cs"/>
                        </a:rPr>
                        <a:t>matches the word The only at the</a:t>
                      </a:r>
                      <a:r>
                        <a:rPr kumimoji="0" lang="ar-SA" sz="1800" b="0" i="0" u="none" strike="noStrike" kern="1200" baseline="0" dirty="0" smtClean="0">
                          <a:solidFill>
                            <a:schemeClr val="dk1"/>
                          </a:solidFill>
                          <a:latin typeface="+mn-lt"/>
                          <a:ea typeface="+mn-ea"/>
                          <a:cs typeface="+mn-cs"/>
                        </a:rPr>
                        <a:t>  </a:t>
                      </a:r>
                      <a:r>
                        <a:rPr kumimoji="0" lang="en-US" sz="1800" b="0" i="0" u="none" strike="noStrike" kern="1200" baseline="0" dirty="0" smtClean="0">
                          <a:solidFill>
                            <a:schemeClr val="dk1"/>
                          </a:solidFill>
                          <a:latin typeface="+mn-lt"/>
                          <a:ea typeface="+mn-ea"/>
                          <a:cs typeface="+mn-cs"/>
                        </a:rPr>
                        <a:t>start of a line.</a:t>
                      </a:r>
                      <a:endParaRPr lang="ar-SA" dirty="0">
                        <a:solidFill>
                          <a:schemeClr val="tx1"/>
                        </a:solidFill>
                      </a:endParaRP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^The/</a:t>
                      </a:r>
                      <a:endParaRPr lang="ar-SA" dirty="0" smtClean="0">
                        <a:solidFill>
                          <a:schemeClr val="tx1"/>
                        </a:solidFill>
                      </a:endParaRPr>
                    </a:p>
                  </a:txBody>
                  <a:tcPr/>
                </a:tc>
                <a:extLst>
                  <a:ext uri="{0D108BD9-81ED-4DB2-BD59-A6C34878D82A}">
                    <a16:rowId xmlns:a16="http://schemas.microsoft.com/office/drawing/2014/main" val="1082662656"/>
                  </a:ext>
                </a:extLst>
              </a:tr>
              <a:tr h="370840">
                <a:tc>
                  <a:txBody>
                    <a:bodyPr/>
                    <a:lstStyle/>
                    <a:p>
                      <a:pPr rtl="1"/>
                      <a:r>
                        <a:rPr kumimoji="0" lang="en-US" sz="1800" b="0" i="0" u="none" strike="noStrike" kern="1200" baseline="0" dirty="0" smtClean="0">
                          <a:solidFill>
                            <a:schemeClr val="dk1"/>
                          </a:solidFill>
                          <a:latin typeface="+mn-lt"/>
                          <a:ea typeface="+mn-ea"/>
                          <a:cs typeface="+mn-cs"/>
                        </a:rPr>
                        <a:t>match a . at the end of a line</a:t>
                      </a:r>
                      <a:endParaRPr lang="ar-SA" dirty="0">
                        <a:solidFill>
                          <a:schemeClr val="tx1"/>
                        </a:solidFill>
                      </a:endParaRPr>
                    </a:p>
                  </a:txBody>
                  <a:tcPr/>
                </a:tc>
                <a:tc>
                  <a:txBody>
                    <a:bodyPr/>
                    <a:lstStyle/>
                    <a:p>
                      <a:pPr rtl="1"/>
                      <a:r>
                        <a:rPr kumimoji="0" lang="en-US" sz="1800" b="0" i="0" u="none" strike="noStrike" kern="1200" baseline="0" dirty="0" smtClean="0">
                          <a:solidFill>
                            <a:schemeClr val="dk1"/>
                          </a:solidFill>
                          <a:latin typeface="+mn-lt"/>
                          <a:ea typeface="+mn-ea"/>
                          <a:cs typeface="+mn-cs"/>
                        </a:rPr>
                        <a:t>\.$ </a:t>
                      </a:r>
                      <a:endParaRPr lang="ar-SA" dirty="0">
                        <a:solidFill>
                          <a:schemeClr val="tx1"/>
                        </a:solidFill>
                      </a:endParaRPr>
                    </a:p>
                  </a:txBody>
                  <a:tcPr/>
                </a:tc>
                <a:extLst>
                  <a:ext uri="{0D108BD9-81ED-4DB2-BD59-A6C34878D82A}">
                    <a16:rowId xmlns:a16="http://schemas.microsoft.com/office/drawing/2014/main" val="931722781"/>
                  </a:ext>
                </a:extLst>
              </a:tr>
              <a:tr h="370840">
                <a:tc>
                  <a:txBody>
                    <a:bodyPr/>
                    <a:lstStyle/>
                    <a:p>
                      <a:r>
                        <a:rPr kumimoji="0" lang="en-US" sz="1800" b="0" i="0" u="none" strike="noStrike" kern="1200" baseline="0" dirty="0" smtClean="0">
                          <a:solidFill>
                            <a:schemeClr val="dk1"/>
                          </a:solidFill>
                          <a:latin typeface="+mn-lt"/>
                          <a:ea typeface="+mn-ea"/>
                          <a:cs typeface="+mn-cs"/>
                        </a:rPr>
                        <a:t>matches a line that contains only the phrase The dog.</a:t>
                      </a:r>
                      <a:endParaRPr lang="ar-SA" dirty="0">
                        <a:solidFill>
                          <a:schemeClr val="tx1"/>
                        </a:solidFill>
                      </a:endParaRPr>
                    </a:p>
                  </a:txBody>
                  <a:tcPr/>
                </a:tc>
                <a:tc>
                  <a:txBody>
                    <a:bodyPr/>
                    <a:lstStyle/>
                    <a:p>
                      <a:pPr rtl="1"/>
                      <a:r>
                        <a:rPr kumimoji="0" lang="en-US" sz="1800" b="0" i="0" u="none" strike="noStrike" kern="1200" baseline="0" dirty="0" smtClean="0">
                          <a:solidFill>
                            <a:schemeClr val="dk1"/>
                          </a:solidFill>
                          <a:latin typeface="+mn-lt"/>
                          <a:ea typeface="+mn-ea"/>
                          <a:cs typeface="+mn-cs"/>
                        </a:rPr>
                        <a:t>/^The dog\.$/</a:t>
                      </a:r>
                      <a:endParaRPr lang="ar-SA" dirty="0">
                        <a:solidFill>
                          <a:schemeClr val="tx1"/>
                        </a:solidFill>
                      </a:endParaRPr>
                    </a:p>
                  </a:txBody>
                  <a:tcPr/>
                </a:tc>
                <a:extLst>
                  <a:ext uri="{0D108BD9-81ED-4DB2-BD59-A6C34878D82A}">
                    <a16:rowId xmlns:a16="http://schemas.microsoft.com/office/drawing/2014/main" val="3870904151"/>
                  </a:ext>
                </a:extLst>
              </a:tr>
              <a:tr h="370840">
                <a:tc>
                  <a:txBody>
                    <a:bodyPr/>
                    <a:lstStyle/>
                    <a:p>
                      <a:pPr rtl="1"/>
                      <a:r>
                        <a:rPr kumimoji="0" lang="en-US" sz="1800" b="0" i="0" u="none" strike="noStrike" kern="1200" baseline="0" dirty="0" smtClean="0">
                          <a:solidFill>
                            <a:schemeClr val="dk1"/>
                          </a:solidFill>
                          <a:latin typeface="+mn-lt"/>
                          <a:ea typeface="+mn-ea"/>
                          <a:cs typeface="+mn-cs"/>
                        </a:rPr>
                        <a:t>matches the word the but not the word other</a:t>
                      </a:r>
                      <a:endParaRPr lang="ar-SA" dirty="0">
                        <a:solidFill>
                          <a:schemeClr val="tx1"/>
                        </a:solidFill>
                      </a:endParaRPr>
                    </a:p>
                  </a:txBody>
                  <a:tcPr/>
                </a:tc>
                <a:tc>
                  <a:txBody>
                    <a:bodyPr/>
                    <a:lstStyle/>
                    <a:p>
                      <a:pPr rtl="1"/>
                      <a:r>
                        <a:rPr kumimoji="0" lang="en-US" sz="1800" b="0" i="0" u="none" strike="noStrike" kern="1200" baseline="0" dirty="0" smtClean="0">
                          <a:solidFill>
                            <a:schemeClr val="dk1"/>
                          </a:solidFill>
                          <a:latin typeface="+mn-lt"/>
                          <a:ea typeface="+mn-ea"/>
                          <a:cs typeface="+mn-cs"/>
                        </a:rPr>
                        <a:t>/\</a:t>
                      </a:r>
                      <a:r>
                        <a:rPr kumimoji="0" lang="en-US" sz="1800" b="0" i="0" u="none" strike="noStrike" kern="1200" baseline="0" dirty="0" err="1" smtClean="0">
                          <a:solidFill>
                            <a:schemeClr val="dk1"/>
                          </a:solidFill>
                          <a:latin typeface="+mn-lt"/>
                          <a:ea typeface="+mn-ea"/>
                          <a:cs typeface="+mn-cs"/>
                        </a:rPr>
                        <a:t>bthe</a:t>
                      </a:r>
                      <a:r>
                        <a:rPr kumimoji="0" lang="en-US" sz="1800" b="0" i="0" u="none" strike="noStrike" kern="1200" baseline="0" dirty="0" smtClean="0">
                          <a:solidFill>
                            <a:schemeClr val="dk1"/>
                          </a:solidFill>
                          <a:latin typeface="+mn-lt"/>
                          <a:ea typeface="+mn-ea"/>
                          <a:cs typeface="+mn-cs"/>
                        </a:rPr>
                        <a:t>\b/</a:t>
                      </a:r>
                      <a:endParaRPr lang="ar-SA" dirty="0">
                        <a:solidFill>
                          <a:schemeClr val="tx1"/>
                        </a:solidFill>
                      </a:endParaRPr>
                    </a:p>
                  </a:txBody>
                  <a:tcPr/>
                </a:tc>
                <a:extLst>
                  <a:ext uri="{0D108BD9-81ED-4DB2-BD59-A6C34878D82A}">
                    <a16:rowId xmlns:a16="http://schemas.microsoft.com/office/drawing/2014/main" val="1076667146"/>
                  </a:ext>
                </a:extLst>
              </a:tr>
              <a:tr h="370840">
                <a:tc>
                  <a:txBody>
                    <a:bodyPr/>
                    <a:lstStyle/>
                    <a:p>
                      <a:r>
                        <a:rPr kumimoji="0" lang="en-US" sz="1800" b="0" i="0" u="none" strike="noStrike" kern="1200" baseline="0" dirty="0" smtClean="0">
                          <a:solidFill>
                            <a:schemeClr val="dk1"/>
                          </a:solidFill>
                          <a:latin typeface="+mn-lt"/>
                          <a:ea typeface="+mn-ea"/>
                          <a:cs typeface="+mn-cs"/>
                        </a:rPr>
                        <a:t>match the string 99 in There are 99 bottles of beer on</a:t>
                      </a:r>
                      <a:endParaRPr lang="ar-SA" dirty="0">
                        <a:solidFill>
                          <a:schemeClr val="tx1"/>
                        </a:solidFill>
                      </a:endParaRPr>
                    </a:p>
                  </a:txBody>
                  <a:tcPr/>
                </a:tc>
                <a:tc>
                  <a:txBody>
                    <a:bodyPr/>
                    <a:lstStyle/>
                    <a:p>
                      <a:pPr rtl="1"/>
                      <a:r>
                        <a:rPr kumimoji="0" lang="en-US" sz="1800" b="0" i="0" u="none" strike="noStrike" kern="1200" baseline="0" dirty="0" smtClean="0">
                          <a:solidFill>
                            <a:schemeClr val="dk1"/>
                          </a:solidFill>
                          <a:latin typeface="+mn-lt"/>
                          <a:ea typeface="+mn-ea"/>
                          <a:cs typeface="+mn-cs"/>
                        </a:rPr>
                        <a:t>/\b99\b</a:t>
                      </a:r>
                      <a:endParaRPr lang="ar-SA" dirty="0">
                        <a:solidFill>
                          <a:schemeClr val="tx1"/>
                        </a:solidFill>
                      </a:endParaRPr>
                    </a:p>
                  </a:txBody>
                  <a:tcPr/>
                </a:tc>
                <a:extLst>
                  <a:ext uri="{0D108BD9-81ED-4DB2-BD59-A6C34878D82A}">
                    <a16:rowId xmlns:a16="http://schemas.microsoft.com/office/drawing/2014/main" val="4053575349"/>
                  </a:ext>
                </a:extLst>
              </a:tr>
            </a:tbl>
          </a:graphicData>
        </a:graphic>
      </p:graphicFrame>
    </p:spTree>
    <p:extLst>
      <p:ext uri="{BB962C8B-B14F-4D97-AF65-F5344CB8AC3E}">
        <p14:creationId xmlns:p14="http://schemas.microsoft.com/office/powerpoint/2010/main" val="4102753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Suppose we need to search for texts </a:t>
            </a:r>
            <a:r>
              <a:rPr lang="en-US" dirty="0" smtClean="0"/>
              <a:t>about </a:t>
            </a:r>
            <a:r>
              <a:rPr lang="en-US" dirty="0"/>
              <a:t>cats and dogs</a:t>
            </a:r>
            <a:r>
              <a:rPr lang="en-US" dirty="0" smtClean="0"/>
              <a:t>. We </a:t>
            </a:r>
            <a:r>
              <a:rPr lang="en-US" dirty="0"/>
              <a:t>can’t </a:t>
            </a:r>
            <a:r>
              <a:rPr lang="en-US" dirty="0" smtClean="0"/>
              <a:t>use/[</a:t>
            </a:r>
            <a:r>
              <a:rPr lang="en-US" dirty="0" err="1"/>
              <a:t>catdog</a:t>
            </a:r>
            <a:r>
              <a:rPr lang="en-US" dirty="0" smtClean="0"/>
              <a:t>]/)</a:t>
            </a:r>
          </a:p>
          <a:p>
            <a:r>
              <a:rPr lang="en-US" dirty="0" smtClean="0"/>
              <a:t>The </a:t>
            </a:r>
            <a:r>
              <a:rPr lang="en-US" dirty="0"/>
              <a:t>disjunction </a:t>
            </a:r>
            <a:r>
              <a:rPr lang="en-US" dirty="0" smtClean="0"/>
              <a:t>operator (the </a:t>
            </a:r>
            <a:r>
              <a:rPr lang="en-US" dirty="0"/>
              <a:t>pipe </a:t>
            </a:r>
            <a:r>
              <a:rPr lang="en-US" dirty="0" smtClean="0"/>
              <a:t>|) can be used. </a:t>
            </a:r>
            <a:r>
              <a:rPr lang="en-US" dirty="0"/>
              <a:t>The pattern /</a:t>
            </a:r>
            <a:r>
              <a:rPr lang="en-US" dirty="0" err="1"/>
              <a:t>cat|dog</a:t>
            </a:r>
            <a:r>
              <a:rPr lang="en-US" dirty="0"/>
              <a:t>/ matches either the string cat </a:t>
            </a:r>
            <a:r>
              <a:rPr lang="en-US" dirty="0" smtClean="0"/>
              <a:t>or the </a:t>
            </a:r>
            <a:r>
              <a:rPr lang="en-US" dirty="0"/>
              <a:t>string dog.</a:t>
            </a:r>
            <a:endParaRPr lang="ar-SA" dirty="0"/>
          </a:p>
        </p:txBody>
      </p:sp>
      <p:sp>
        <p:nvSpPr>
          <p:cNvPr id="3" name="Title 2"/>
          <p:cNvSpPr>
            <a:spLocks noGrp="1"/>
          </p:cNvSpPr>
          <p:nvPr>
            <p:ph type="title"/>
          </p:nvPr>
        </p:nvSpPr>
        <p:spPr>
          <a:xfrm>
            <a:off x="457200" y="274638"/>
            <a:ext cx="8686800" cy="1143000"/>
          </a:xfrm>
        </p:spPr>
        <p:txBody>
          <a:bodyPr>
            <a:noAutofit/>
          </a:bodyPr>
          <a:lstStyle/>
          <a:p>
            <a:r>
              <a:rPr lang="en-US" sz="3200" b="0" dirty="0" smtClean="0"/>
              <a:t>Disjunction “|”, Grouping, and Precedence</a:t>
            </a:r>
            <a:endParaRPr lang="ar-SA" sz="3200" dirty="0"/>
          </a:p>
        </p:txBody>
      </p:sp>
      <p:graphicFrame>
        <p:nvGraphicFramePr>
          <p:cNvPr id="4" name="Table 3"/>
          <p:cNvGraphicFramePr>
            <a:graphicFrameLocks noGrp="1"/>
          </p:cNvGraphicFramePr>
          <p:nvPr>
            <p:extLst>
              <p:ext uri="{D42A27DB-BD31-4B8C-83A1-F6EECF244321}">
                <p14:modId xmlns:p14="http://schemas.microsoft.com/office/powerpoint/2010/main" val="3254225063"/>
              </p:ext>
            </p:extLst>
          </p:nvPr>
        </p:nvGraphicFramePr>
        <p:xfrm>
          <a:off x="1219200" y="4051996"/>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36743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t>
            </a:r>
          </a:p>
          <a:p>
            <a:r>
              <a:rPr lang="en-US" b="1" i="1" dirty="0" smtClean="0"/>
              <a:t> </a:t>
            </a:r>
            <a:r>
              <a:rPr lang="en-US" i="1" dirty="0"/>
              <a:t> </a:t>
            </a:r>
            <a:r>
              <a:rPr lang="en-US" sz="2400" i="1" dirty="0" err="1" smtClean="0"/>
              <a:t>re.sub</a:t>
            </a:r>
            <a:r>
              <a:rPr lang="en-US" sz="2400" i="1" dirty="0" smtClean="0"/>
              <a:t>(</a:t>
            </a:r>
            <a:r>
              <a:rPr lang="en-US" sz="2400" i="1" dirty="0" err="1" smtClean="0"/>
              <a:t>patern</a:t>
            </a:r>
            <a:r>
              <a:rPr lang="en-US" sz="2400" i="1" dirty="0"/>
              <a:t>, </a:t>
            </a:r>
            <a:r>
              <a:rPr lang="en-US" sz="2400" i="1" dirty="0" err="1"/>
              <a:t>repl</a:t>
            </a:r>
            <a:r>
              <a:rPr lang="en-US" sz="2400" i="1" dirty="0"/>
              <a:t>, string, </a:t>
            </a:r>
            <a:r>
              <a:rPr lang="en-US" sz="2400" i="1" dirty="0" smtClean="0"/>
              <a:t>count=0, </a:t>
            </a:r>
            <a:r>
              <a:rPr lang="en-US" sz="2400" i="1" dirty="0"/>
              <a:t>flags=0</a:t>
            </a:r>
            <a:r>
              <a:rPr lang="en-US" sz="2400" i="1" dirty="0" smtClean="0"/>
              <a:t>)</a:t>
            </a:r>
          </a:p>
        </p:txBody>
      </p:sp>
      <p:sp>
        <p:nvSpPr>
          <p:cNvPr id="6" name="Rectangle 5"/>
          <p:cNvSpPr/>
          <p:nvPr/>
        </p:nvSpPr>
        <p:spPr>
          <a:xfrm>
            <a:off x="1066800" y="2479395"/>
            <a:ext cx="7391400" cy="2308324"/>
          </a:xfrm>
          <a:prstGeom prst="rect">
            <a:avLst/>
          </a:prstGeom>
        </p:spPr>
        <p:txBody>
          <a:bodyPr wrap="square">
            <a:spAutoFit/>
          </a:bodyPr>
          <a:lstStyle/>
          <a:p>
            <a:r>
              <a:rPr lang="en-US" dirty="0"/>
              <a:t>pattern – the pattern which is to be searched and substituted</a:t>
            </a:r>
          </a:p>
          <a:p>
            <a:r>
              <a:rPr lang="en-US" dirty="0" err="1"/>
              <a:t>repl</a:t>
            </a:r>
            <a:r>
              <a:rPr lang="en-US" dirty="0"/>
              <a:t> – the string with which the pattern is to be replaced</a:t>
            </a:r>
          </a:p>
          <a:p>
            <a:r>
              <a:rPr lang="en-US" dirty="0"/>
              <a:t>string – the name of the variable in which the pattern is stored</a:t>
            </a:r>
          </a:p>
          <a:p>
            <a:r>
              <a:rPr lang="en-US" dirty="0"/>
              <a:t>count – number of characters up to which substitution will be performed</a:t>
            </a:r>
          </a:p>
          <a:p>
            <a:r>
              <a:rPr lang="en-US" dirty="0"/>
              <a:t>flags – it is used to modify the meaning of the regex pattern</a:t>
            </a:r>
          </a:p>
          <a:p>
            <a:endParaRPr lang="en-US" dirty="0"/>
          </a:p>
          <a:p>
            <a:r>
              <a:rPr lang="en-US" dirty="0"/>
              <a:t>count and flags are optional arguments.</a:t>
            </a:r>
            <a:endParaRPr lang="ar-SA" dirty="0"/>
          </a:p>
        </p:txBody>
      </p:sp>
      <p:sp>
        <p:nvSpPr>
          <p:cNvPr id="11" name="Rectangle 10"/>
          <p:cNvSpPr/>
          <p:nvPr/>
        </p:nvSpPr>
        <p:spPr>
          <a:xfrm>
            <a:off x="2362255" y="5863585"/>
            <a:ext cx="2095445" cy="369332"/>
          </a:xfrm>
          <a:prstGeom prst="rect">
            <a:avLst/>
          </a:prstGeom>
          <a:solidFill>
            <a:schemeClr val="tx1"/>
          </a:solidFill>
        </p:spPr>
        <p:txBody>
          <a:bodyPr wrap="none">
            <a:spAutoFit/>
          </a:bodyPr>
          <a:lstStyle/>
          <a:p>
            <a:r>
              <a:rPr lang="en-US" dirty="0">
                <a:solidFill>
                  <a:schemeClr val="bg1"/>
                </a:solidFill>
              </a:rPr>
              <a:t>It is sunny outside.</a:t>
            </a:r>
            <a:endParaRPr lang="ar-SA" dirty="0">
              <a:solidFill>
                <a:schemeClr val="bg1"/>
              </a:solidFill>
            </a:endParaRPr>
          </a:p>
        </p:txBody>
      </p:sp>
      <p:sp>
        <p:nvSpPr>
          <p:cNvPr id="13" name="Rectangle 12"/>
          <p:cNvSpPr/>
          <p:nvPr/>
        </p:nvSpPr>
        <p:spPr>
          <a:xfrm>
            <a:off x="990600" y="4787719"/>
            <a:ext cx="6873240" cy="923330"/>
          </a:xfrm>
          <a:prstGeom prst="rect">
            <a:avLst/>
          </a:prstGeom>
          <a:solidFill>
            <a:schemeClr val="tx1"/>
          </a:solidFill>
        </p:spPr>
        <p:txBody>
          <a:bodyPr wrap="square">
            <a:spAutoFit/>
          </a:bodyPr>
          <a:lstStyle/>
          <a:p>
            <a:r>
              <a:rPr lang="en-US" dirty="0" smtClean="0">
                <a:solidFill>
                  <a:srgbClr val="C586C0"/>
                </a:solidFill>
                <a:latin typeface="Consolas" panose="020B0609020204030204" pitchFamily="49" charset="0"/>
              </a:rPr>
              <a:t>import</a:t>
            </a:r>
            <a:r>
              <a:rPr lang="en-US" dirty="0" smtClean="0">
                <a:solidFill>
                  <a:srgbClr val="D4D4D4"/>
                </a:solidFill>
                <a:latin typeface="Consolas" panose="020B0609020204030204" pitchFamily="49" charset="0"/>
              </a:rPr>
              <a:t> </a:t>
            </a:r>
            <a:r>
              <a:rPr lang="en-US" dirty="0">
                <a:solidFill>
                  <a:srgbClr val="4EC9B0"/>
                </a:solidFill>
                <a:latin typeface="Consolas" panose="020B0609020204030204" pitchFamily="49" charset="0"/>
              </a:rPr>
              <a:t>re</a:t>
            </a:r>
            <a:endParaRPr lang="en-US" dirty="0">
              <a:solidFill>
                <a:srgbClr val="D4D4D4"/>
              </a:solidFill>
              <a:latin typeface="Consolas" panose="020B0609020204030204" pitchFamily="49" charset="0"/>
            </a:endParaRPr>
          </a:p>
          <a:p>
            <a:r>
              <a:rPr lang="en-US" dirty="0">
                <a:solidFill>
                  <a:srgbClr val="9CDCFE"/>
                </a:solidFill>
                <a:latin typeface="Consolas" panose="020B0609020204030204" pitchFamily="49" charset="0"/>
              </a:rPr>
              <a:t>sentence1 = "It is raining outside."</a:t>
            </a:r>
          </a:p>
          <a:p>
            <a:r>
              <a:rPr lang="en-US" dirty="0" err="1">
                <a:solidFill>
                  <a:srgbClr val="4EC9B0"/>
                </a:solidFill>
                <a:latin typeface="Consolas" panose="020B0609020204030204" pitchFamily="49" charset="0"/>
              </a:rPr>
              <a:t>re.sub</a:t>
            </a:r>
            <a:r>
              <a:rPr lang="en-US" dirty="0">
                <a:solidFill>
                  <a:srgbClr val="4EC9B0"/>
                </a:solidFill>
                <a:latin typeface="Consolas" panose="020B0609020204030204" pitchFamily="49" charset="0"/>
              </a:rPr>
              <a:t>(</a:t>
            </a:r>
            <a:r>
              <a:rPr lang="en-US" dirty="0" err="1">
                <a:solidFill>
                  <a:srgbClr val="4EC9B0"/>
                </a:solidFill>
                <a:latin typeface="Consolas" panose="020B0609020204030204" pitchFamily="49" charset="0"/>
              </a:rPr>
              <a:t>r"raining</a:t>
            </a:r>
            <a:r>
              <a:rPr lang="en-US" dirty="0">
                <a:solidFill>
                  <a:srgbClr val="4EC9B0"/>
                </a:solidFill>
                <a:latin typeface="Consolas" panose="020B0609020204030204" pitchFamily="49" charset="0"/>
              </a:rPr>
              <a:t>", "sunny", sentence1)</a:t>
            </a:r>
          </a:p>
        </p:txBody>
      </p:sp>
    </p:spTree>
    <p:extLst>
      <p:ext uri="{BB962C8B-B14F-4D97-AF65-F5344CB8AC3E}">
        <p14:creationId xmlns:p14="http://schemas.microsoft.com/office/powerpoint/2010/main" val="1281429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640080" y="228600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r>
              <a:rPr lang="en-US" dirty="0" smtClean="0">
                <a:latin typeface="Calibri" panose="020F0502020204030204" pitchFamily="34" charset="0"/>
                <a:cs typeface="Calibri" panose="020F0502020204030204" pitchFamily="34" charset="0"/>
              </a:rPr>
              <a:t>:</a:t>
            </a:r>
          </a:p>
          <a:p>
            <a:pPr marL="349250" indent="-349250">
              <a:buFont typeface="Arial" panose="020B0604020202020204" pitchFamily="34" charset="0"/>
              <a:buChar char="•"/>
            </a:pPr>
            <a:endParaRPr lang="en-US" sz="700" dirty="0">
              <a:latin typeface="Calibri" panose="020F0502020204030204" pitchFamily="34" charset="0"/>
              <a:cs typeface="Calibri" panose="020F0502020204030204" pitchFamily="34" charset="0"/>
            </a:endParaRP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
        <p:nvSpPr>
          <p:cNvPr id="4" name="Rectangle 3"/>
          <p:cNvSpPr/>
          <p:nvPr/>
        </p:nvSpPr>
        <p:spPr>
          <a:xfrm>
            <a:off x="640080" y="1219200"/>
            <a:ext cx="8229600" cy="923330"/>
          </a:xfrm>
          <a:prstGeom prst="rect">
            <a:avLst/>
          </a:prstGeom>
        </p:spPr>
        <p:txBody>
          <a:bodyPr wrap="square">
            <a:spAutoFit/>
          </a:bodyPr>
          <a:lstStyle/>
          <a:p>
            <a:pPr lvl="0" eaLnBrk="0" hangingPunct="0">
              <a:spcBef>
                <a:spcPct val="30000"/>
              </a:spcBef>
              <a:defRPr/>
            </a:pPr>
            <a:r>
              <a:rPr kumimoji="1" lang="en-US" dirty="0">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Tree>
    <p:extLst>
      <p:ext uri="{BB962C8B-B14F-4D97-AF65-F5344CB8AC3E}">
        <p14:creationId xmlns:p14="http://schemas.microsoft.com/office/powerpoint/2010/main" val="2342002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normAutofit fontScale="90000"/>
          </a:bodyPr>
          <a:lstStyle/>
          <a:p>
            <a:r>
              <a:rPr lang="en-US" dirty="0"/>
              <a:t>Capture groups: multiple registers</a:t>
            </a:r>
          </a:p>
        </p:txBody>
      </p:sp>
      <p:sp>
        <p:nvSpPr>
          <p:cNvPr id="5" name="Rectangle 4"/>
          <p:cNvSpPr/>
          <p:nvPr/>
        </p:nvSpPr>
        <p:spPr>
          <a:xfrm>
            <a:off x="4282440" y="4065389"/>
            <a:ext cx="4572000" cy="1477328"/>
          </a:xfrm>
          <a:prstGeom prst="rect">
            <a:avLst/>
          </a:prstGeom>
          <a:solidFill>
            <a:schemeClr val="tx1"/>
          </a:solidFill>
        </p:spPr>
        <p:txBody>
          <a:bodyPr>
            <a:spAutoFit/>
          </a:bodyPr>
          <a:lstStyle/>
          <a:p>
            <a:r>
              <a:rPr lang="en-US" dirty="0">
                <a:solidFill>
                  <a:srgbClr val="6A9955"/>
                </a:solidFill>
                <a:latin typeface="Consolas" panose="020B0609020204030204" pitchFamily="49" charset="0"/>
              </a:rPr>
              <a:t># substitute with group reference</a:t>
            </a:r>
            <a:endParaRPr lang="en-US" dirty="0">
              <a:solidFill>
                <a:srgbClr val="D4D4D4"/>
              </a:solidFill>
              <a:latin typeface="Consolas" panose="020B0609020204030204" pitchFamily="49" charset="0"/>
            </a:endParaRPr>
          </a:p>
          <a:p>
            <a:r>
              <a:rPr lang="en-US" dirty="0">
                <a:solidFill>
                  <a:srgbClr val="C586C0"/>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re</a:t>
            </a:r>
            <a:endParaRPr lang="en-US" dirty="0">
              <a:solidFill>
                <a:srgbClr val="D4D4D4"/>
              </a:solidFill>
              <a:latin typeface="Consolas" panose="020B0609020204030204" pitchFamily="49" charset="0"/>
            </a:endParaRPr>
          </a:p>
          <a:p>
            <a:r>
              <a:rPr lang="en-US" dirty="0">
                <a:solidFill>
                  <a:srgbClr val="9CDCFE"/>
                </a:solidFill>
                <a:latin typeface="Consolas" panose="020B0609020204030204" pitchFamily="49" charset="0"/>
              </a:rPr>
              <a:t>date</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r</a:t>
            </a:r>
            <a:r>
              <a:rPr lang="en-US" dirty="0">
                <a:solidFill>
                  <a:srgbClr val="D16969"/>
                </a:solidFill>
                <a:latin typeface="Consolas" panose="020B0609020204030204" pitchFamily="49" charset="0"/>
              </a:rPr>
              <a:t>'2018-09-01'</a:t>
            </a:r>
            <a:endParaRPr lang="en-US" dirty="0">
              <a:solidFill>
                <a:srgbClr val="D4D4D4"/>
              </a:solidFill>
              <a:latin typeface="Consolas" panose="020B0609020204030204" pitchFamily="49" charset="0"/>
            </a:endParaRPr>
          </a:p>
          <a:p>
            <a:r>
              <a:rPr lang="en-US" dirty="0" err="1">
                <a:solidFill>
                  <a:srgbClr val="4EC9B0"/>
                </a:solidFill>
                <a:latin typeface="Consolas" panose="020B0609020204030204" pitchFamily="49" charset="0"/>
              </a:rPr>
              <a:t>re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sub</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r</a:t>
            </a:r>
            <a:r>
              <a:rPr lang="en-US" dirty="0">
                <a:solidFill>
                  <a:srgbClr val="D16969"/>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\d</a:t>
            </a:r>
            <a:r>
              <a:rPr lang="en-US" dirty="0">
                <a:solidFill>
                  <a:srgbClr val="D7BA7D"/>
                </a:solidFill>
                <a:latin typeface="Consolas" panose="020B0609020204030204" pitchFamily="49" charset="0"/>
              </a:rPr>
              <a:t>{4}</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\d</a:t>
            </a:r>
            <a:r>
              <a:rPr lang="en-US" dirty="0">
                <a:solidFill>
                  <a:srgbClr val="D7BA7D"/>
                </a:solidFill>
                <a:latin typeface="Consolas" panose="020B0609020204030204" pitchFamily="49" charset="0"/>
              </a:rPr>
              <a:t>{2}</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\d</a:t>
            </a:r>
            <a:r>
              <a:rPr lang="en-US" dirty="0">
                <a:solidFill>
                  <a:srgbClr val="D7BA7D"/>
                </a:solidFill>
                <a:latin typeface="Consolas" panose="020B0609020204030204" pitchFamily="49" charset="0"/>
              </a:rPr>
              <a:t>{2}</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r</a:t>
            </a:r>
            <a:r>
              <a:rPr lang="en-US" dirty="0">
                <a:solidFill>
                  <a:srgbClr val="D16969"/>
                </a:solidFill>
                <a:latin typeface="Consolas" panose="020B0609020204030204" pitchFamily="49" charset="0"/>
              </a:rPr>
              <a:t>'</a:t>
            </a:r>
            <a:r>
              <a:rPr lang="en-US" dirty="0">
                <a:solidFill>
                  <a:srgbClr val="569CD6"/>
                </a:solidFill>
                <a:latin typeface="Consolas" panose="020B0609020204030204" pitchFamily="49" charset="0"/>
              </a:rPr>
              <a:t>\2</a:t>
            </a:r>
            <a:r>
              <a:rPr lang="en-US" dirty="0">
                <a:solidFill>
                  <a:srgbClr val="D16969"/>
                </a:solidFill>
                <a:latin typeface="Consolas" panose="020B0609020204030204" pitchFamily="49" charset="0"/>
              </a:rPr>
              <a:t>/</a:t>
            </a:r>
            <a:r>
              <a:rPr lang="en-US" dirty="0">
                <a:solidFill>
                  <a:srgbClr val="569CD6"/>
                </a:solidFill>
                <a:latin typeface="Consolas" panose="020B0609020204030204" pitchFamily="49" charset="0"/>
              </a:rPr>
              <a:t>\3</a:t>
            </a:r>
            <a:r>
              <a:rPr lang="en-US" dirty="0">
                <a:solidFill>
                  <a:srgbClr val="D16969"/>
                </a:solidFill>
                <a:latin typeface="Consolas" panose="020B0609020204030204" pitchFamily="49" charset="0"/>
              </a:rPr>
              <a:t>/</a:t>
            </a:r>
            <a:r>
              <a:rPr lang="en-US" dirty="0">
                <a:solidFill>
                  <a:srgbClr val="569CD6"/>
                </a:solidFill>
                <a:latin typeface="Consolas" panose="020B0609020204030204" pitchFamily="49" charset="0"/>
              </a:rPr>
              <a:t>\1</a:t>
            </a:r>
            <a:r>
              <a:rPr lang="en-US" dirty="0">
                <a:solidFill>
                  <a:srgbClr val="D16969"/>
                </a:solidFill>
                <a:latin typeface="Consolas" panose="020B0609020204030204" pitchFamily="49" charset="0"/>
              </a:rPr>
              <a: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date</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6" name="Rectangle 5"/>
          <p:cNvSpPr/>
          <p:nvPr/>
        </p:nvSpPr>
        <p:spPr>
          <a:xfrm>
            <a:off x="1066800" y="1295400"/>
            <a:ext cx="7620000" cy="2031325"/>
          </a:xfrm>
          <a:prstGeom prst="rect">
            <a:avLst/>
          </a:prstGeom>
          <a:solidFill>
            <a:schemeClr val="tx1"/>
          </a:solidFill>
        </p:spPr>
        <p:txBody>
          <a:bodyPr wrap="square">
            <a:spAutoFit/>
          </a:bodyPr>
          <a:lstStyle/>
          <a:p>
            <a:r>
              <a:rPr lang="en-US" dirty="0">
                <a:solidFill>
                  <a:srgbClr val="C586C0"/>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re</a:t>
            </a:r>
            <a:endParaRPr lang="en-US" dirty="0">
              <a:solidFill>
                <a:srgbClr val="D4D4D4"/>
              </a:solidFill>
              <a:latin typeface="Consolas" panose="020B0609020204030204" pitchFamily="49" charset="0"/>
            </a:endParaRPr>
          </a:p>
          <a:p>
            <a:r>
              <a:rPr lang="en-US" dirty="0">
                <a:solidFill>
                  <a:srgbClr val="9CDCFE"/>
                </a:solidFill>
                <a:latin typeface="Consolas" panose="020B0609020204030204" pitchFamily="49" charset="0"/>
              </a:rPr>
              <a:t>mon</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re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search</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r</a:t>
            </a:r>
            <a:r>
              <a:rPr lang="en-US" dirty="0">
                <a:solidFill>
                  <a:srgbClr val="D16969"/>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\d</a:t>
            </a:r>
            <a:r>
              <a:rPr lang="en-US" dirty="0">
                <a:solidFill>
                  <a:srgbClr val="D7BA7D"/>
                </a:solidFill>
                <a:latin typeface="Consolas" panose="020B0609020204030204" pitchFamily="49" charset="0"/>
              </a:rPr>
              <a:t>{4}</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\d</a:t>
            </a:r>
            <a:r>
              <a:rPr lang="en-US" dirty="0">
                <a:solidFill>
                  <a:srgbClr val="D7BA7D"/>
                </a:solidFill>
                <a:latin typeface="Consolas" panose="020B0609020204030204" pitchFamily="49" charset="0"/>
              </a:rPr>
              <a:t>{2}</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\d</a:t>
            </a:r>
            <a:r>
              <a:rPr lang="en-US" dirty="0">
                <a:solidFill>
                  <a:srgbClr val="D7BA7D"/>
                </a:solidFill>
                <a:latin typeface="Consolas" panose="020B0609020204030204" pitchFamily="49" charset="0"/>
              </a:rPr>
              <a:t>{2}</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'2018-09-01'</a:t>
            </a:r>
            <a:r>
              <a:rPr lang="en-US" dirty="0">
                <a:solidFill>
                  <a:srgbClr val="D4D4D4"/>
                </a:solidFill>
                <a:latin typeface="Consolas" panose="020B0609020204030204" pitchFamily="49" charset="0"/>
              </a:rPr>
              <a:t>)</a:t>
            </a:r>
          </a:p>
          <a:p>
            <a:r>
              <a:rPr lang="en-US" dirty="0">
                <a:solidFill>
                  <a:srgbClr val="DCDCAA"/>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mon</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groups</a:t>
            </a:r>
            <a:r>
              <a:rPr lang="en-US" dirty="0">
                <a:solidFill>
                  <a:srgbClr val="D4D4D4"/>
                </a:solidFill>
                <a:latin typeface="Consolas" panose="020B0609020204030204" pitchFamily="49" charset="0"/>
              </a:rPr>
              <a:t>())</a:t>
            </a:r>
          </a:p>
          <a:p>
            <a:r>
              <a:rPr lang="en-US" dirty="0">
                <a:solidFill>
                  <a:srgbClr val="DCDCAA"/>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mon</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group</a:t>
            </a:r>
            <a:r>
              <a:rPr lang="en-US" dirty="0">
                <a:solidFill>
                  <a:srgbClr val="D4D4D4"/>
                </a:solidFill>
                <a:latin typeface="Consolas" panose="020B0609020204030204" pitchFamily="49" charset="0"/>
              </a:rPr>
              <a:t>())</a:t>
            </a:r>
          </a:p>
          <a:p>
            <a:r>
              <a:rPr lang="en-US" dirty="0">
                <a:solidFill>
                  <a:srgbClr val="DCDCAA"/>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mon</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group</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a:t>
            </a:r>
          </a:p>
          <a:p>
            <a:r>
              <a:rPr lang="en-US" dirty="0">
                <a:solidFill>
                  <a:srgbClr val="DCDCAA"/>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mon</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group</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r>
              <a:rPr lang="en-US" dirty="0">
                <a:solidFill>
                  <a:srgbClr val="DCDCAA"/>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mon</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group</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9" name="Rectangle 8"/>
          <p:cNvSpPr/>
          <p:nvPr/>
        </p:nvSpPr>
        <p:spPr>
          <a:xfrm>
            <a:off x="4572000" y="5635624"/>
            <a:ext cx="1489510" cy="369332"/>
          </a:xfrm>
          <a:prstGeom prst="rect">
            <a:avLst/>
          </a:prstGeom>
          <a:solidFill>
            <a:schemeClr val="tx1"/>
          </a:solidFill>
        </p:spPr>
        <p:txBody>
          <a:bodyPr wrap="none">
            <a:spAutoFit/>
          </a:bodyPr>
          <a:lstStyle/>
          <a:p>
            <a:r>
              <a:rPr lang="ar-SA" dirty="0">
                <a:solidFill>
                  <a:srgbClr val="D4D4D4"/>
                </a:solidFill>
                <a:latin typeface="Consolas" panose="020B0609020204030204" pitchFamily="49" charset="0"/>
              </a:rPr>
              <a:t>'09/01/2018/'</a:t>
            </a:r>
            <a:endParaRPr lang="ar-SA" dirty="0"/>
          </a:p>
        </p:txBody>
      </p:sp>
      <p:sp>
        <p:nvSpPr>
          <p:cNvPr id="11" name="Rectangle 10"/>
          <p:cNvSpPr/>
          <p:nvPr/>
        </p:nvSpPr>
        <p:spPr>
          <a:xfrm>
            <a:off x="1084045" y="3326725"/>
            <a:ext cx="2497355" cy="1477328"/>
          </a:xfrm>
          <a:prstGeom prst="rect">
            <a:avLst/>
          </a:prstGeom>
          <a:solidFill>
            <a:schemeClr val="tx1"/>
          </a:solidFill>
        </p:spPr>
        <p:txBody>
          <a:bodyPr wrap="square">
            <a:spAutoFit/>
          </a:bodyPr>
          <a:lstStyle/>
          <a:p>
            <a:r>
              <a:rPr lang="ar-SA" dirty="0">
                <a:solidFill>
                  <a:schemeClr val="bg1"/>
                </a:solidFill>
              </a:rPr>
              <a:t>('2018', '09', '01')</a:t>
            </a:r>
          </a:p>
          <a:p>
            <a:r>
              <a:rPr lang="ar-SA" dirty="0">
                <a:solidFill>
                  <a:schemeClr val="bg1"/>
                </a:solidFill>
              </a:rPr>
              <a:t>2018-09-01</a:t>
            </a:r>
          </a:p>
          <a:p>
            <a:r>
              <a:rPr lang="ar-SA" dirty="0">
                <a:solidFill>
                  <a:schemeClr val="bg1"/>
                </a:solidFill>
              </a:rPr>
              <a:t>2018</a:t>
            </a:r>
          </a:p>
          <a:p>
            <a:r>
              <a:rPr lang="ar-SA" dirty="0">
                <a:solidFill>
                  <a:schemeClr val="bg1"/>
                </a:solidFill>
              </a:rPr>
              <a:t>09</a:t>
            </a:r>
          </a:p>
          <a:p>
            <a:r>
              <a:rPr lang="ar-SA" dirty="0">
                <a:solidFill>
                  <a:schemeClr val="bg1"/>
                </a:solidFill>
              </a:rPr>
              <a:t>01</a:t>
            </a:r>
          </a:p>
        </p:txBody>
      </p:sp>
    </p:spTree>
    <p:extLst>
      <p:ext uri="{BB962C8B-B14F-4D97-AF65-F5344CB8AC3E}">
        <p14:creationId xmlns:p14="http://schemas.microsoft.com/office/powerpoint/2010/main" val="70552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normAutofit fontScale="90000"/>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609600" y="152400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
        <p:nvSpPr>
          <p:cNvPr id="4" name="Rectangle 3"/>
          <p:cNvSpPr/>
          <p:nvPr/>
        </p:nvSpPr>
        <p:spPr>
          <a:xfrm>
            <a:off x="381000" y="5266706"/>
            <a:ext cx="8915400" cy="923330"/>
          </a:xfrm>
          <a:prstGeom prst="rect">
            <a:avLst/>
          </a:prstGeom>
          <a:solidFill>
            <a:schemeClr val="tx1"/>
          </a:solidFill>
        </p:spPr>
        <p:txBody>
          <a:bodyPr wrap="square">
            <a:spAutoFit/>
          </a:bodyPr>
          <a:lstStyle/>
          <a:p>
            <a:r>
              <a:rPr lang="en-US" dirty="0" err="1">
                <a:solidFill>
                  <a:srgbClr val="D4D4D4"/>
                </a:solidFill>
                <a:latin typeface="Consolas" panose="020B0609020204030204" pitchFamily="49" charset="0"/>
              </a:rPr>
              <a:t>sen</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'some cats like some cats'</a:t>
            </a:r>
            <a:endParaRPr lang="en-US" dirty="0">
              <a:solidFill>
                <a:srgbClr val="D4D4D4"/>
              </a:solidFill>
              <a:latin typeface="Consolas" panose="020B0609020204030204" pitchFamily="49" charset="0"/>
            </a:endParaRPr>
          </a:p>
          <a:p>
            <a:r>
              <a:rPr lang="en-US" dirty="0">
                <a:solidFill>
                  <a:srgbClr val="9CDCFE"/>
                </a:solidFill>
                <a:latin typeface="Consolas" panose="020B0609020204030204" pitchFamily="49" charset="0"/>
              </a:rPr>
              <a:t>mon</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re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search</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r</a:t>
            </a:r>
            <a:r>
              <a:rPr lang="en-US" dirty="0">
                <a:solidFill>
                  <a:srgbClr val="D16969"/>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D16969"/>
                </a:solidFill>
                <a:latin typeface="Consolas" panose="020B0609020204030204" pitchFamily="49" charset="0"/>
              </a:rPr>
              <a:t>some</a:t>
            </a:r>
            <a:r>
              <a:rPr lang="en-US" dirty="0" err="1">
                <a:solidFill>
                  <a:srgbClr val="D4D4D4"/>
                </a:solidFill>
                <a:latin typeface="Consolas" panose="020B0609020204030204" pitchFamily="49" charset="0"/>
              </a:rPr>
              <a:t>|</a:t>
            </a:r>
            <a:r>
              <a:rPr lang="en-US" dirty="0" err="1">
                <a:solidFill>
                  <a:srgbClr val="D16969"/>
                </a:solidFill>
                <a:latin typeface="Consolas" panose="020B0609020204030204" pitchFamily="49" charset="0"/>
              </a:rPr>
              <a:t>a</a:t>
            </a:r>
            <a:r>
              <a:rPr lang="en-US" dirty="0">
                <a:solidFill>
                  <a:srgbClr val="D16969"/>
                </a:solidFill>
                <a:latin typeface="Consolas" panose="020B0609020204030204" pitchFamily="49" charset="0"/>
              </a:rPr>
              <a:t> few</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D16969"/>
                </a:solidFill>
                <a:latin typeface="Consolas" panose="020B0609020204030204" pitchFamily="49" charset="0"/>
              </a:rPr>
              <a:t>people</a:t>
            </a:r>
            <a:r>
              <a:rPr lang="en-US" dirty="0" err="1">
                <a:solidFill>
                  <a:srgbClr val="D4D4D4"/>
                </a:solidFill>
                <a:latin typeface="Consolas" panose="020B0609020204030204" pitchFamily="49" charset="0"/>
              </a:rPr>
              <a:t>|</a:t>
            </a:r>
            <a:r>
              <a:rPr lang="en-US" dirty="0" err="1">
                <a:solidFill>
                  <a:srgbClr val="D16969"/>
                </a:solidFill>
                <a:latin typeface="Consolas" panose="020B0609020204030204" pitchFamily="49" charset="0"/>
              </a:rPr>
              <a:t>cats</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 like some </a:t>
            </a:r>
            <a:r>
              <a:rPr lang="en-US" dirty="0">
                <a:solidFill>
                  <a:srgbClr val="569CD6"/>
                </a:solidFill>
                <a:latin typeface="Consolas" panose="020B0609020204030204" pitchFamily="49" charset="0"/>
              </a:rPr>
              <a:t>\1</a:t>
            </a:r>
            <a:r>
              <a:rPr lang="en-US" dirty="0">
                <a:solidFill>
                  <a:srgbClr val="D16969"/>
                </a:solidFill>
                <a:latin typeface="Consolas" panose="020B0609020204030204" pitchFamily="49" charset="0"/>
              </a:rPr>
              <a: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sen</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mon</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groups</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5" name="Rectangle 4"/>
          <p:cNvSpPr/>
          <p:nvPr/>
        </p:nvSpPr>
        <p:spPr>
          <a:xfrm>
            <a:off x="4176499" y="6324600"/>
            <a:ext cx="1324402" cy="369332"/>
          </a:xfrm>
          <a:prstGeom prst="rect">
            <a:avLst/>
          </a:prstGeom>
          <a:solidFill>
            <a:schemeClr val="tx1"/>
          </a:solidFill>
        </p:spPr>
        <p:txBody>
          <a:bodyPr wrap="none">
            <a:spAutoFit/>
          </a:bodyPr>
          <a:lstStyle/>
          <a:p>
            <a:r>
              <a:rPr lang="en-US" dirty="0">
                <a:solidFill>
                  <a:srgbClr val="D4D4D4"/>
                </a:solidFill>
                <a:latin typeface="Consolas" panose="020B0609020204030204" pitchFamily="49" charset="0"/>
              </a:rPr>
              <a:t>('cats',)</a:t>
            </a:r>
            <a:endParaRPr lang="ar-SA" dirty="0"/>
          </a:p>
        </p:txBody>
      </p:sp>
    </p:spTree>
    <p:extLst>
      <p:ext uri="{BB962C8B-B14F-4D97-AF65-F5344CB8AC3E}">
        <p14:creationId xmlns:p14="http://schemas.microsoft.com/office/powerpoint/2010/main" val="3630331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More Operators</a:t>
            </a:r>
            <a:endParaRPr lang="ar-SA" dirty="0"/>
          </a:p>
        </p:txBody>
      </p:sp>
      <p:pic>
        <p:nvPicPr>
          <p:cNvPr id="5" name="Picture 4"/>
          <p:cNvPicPr>
            <a:picLocks noChangeAspect="1"/>
          </p:cNvPicPr>
          <p:nvPr/>
        </p:nvPicPr>
        <p:blipFill>
          <a:blip r:embed="rId2"/>
          <a:stretch>
            <a:fillRect/>
          </a:stretch>
        </p:blipFill>
        <p:spPr>
          <a:xfrm>
            <a:off x="2819400" y="1295400"/>
            <a:ext cx="5057775" cy="1600200"/>
          </a:xfrm>
          <a:prstGeom prst="rect">
            <a:avLst/>
          </a:prstGeom>
        </p:spPr>
      </p:pic>
      <p:pic>
        <p:nvPicPr>
          <p:cNvPr id="7" name="Picture 6"/>
          <p:cNvPicPr>
            <a:picLocks noChangeAspect="1"/>
          </p:cNvPicPr>
          <p:nvPr/>
        </p:nvPicPr>
        <p:blipFill>
          <a:blip r:embed="rId3"/>
          <a:stretch>
            <a:fillRect/>
          </a:stretch>
        </p:blipFill>
        <p:spPr>
          <a:xfrm>
            <a:off x="2921479" y="3040062"/>
            <a:ext cx="5045061" cy="1752600"/>
          </a:xfrm>
          <a:prstGeom prst="rect">
            <a:avLst/>
          </a:prstGeom>
        </p:spPr>
      </p:pic>
      <p:pic>
        <p:nvPicPr>
          <p:cNvPr id="8" name="Picture 7"/>
          <p:cNvPicPr>
            <a:picLocks noChangeAspect="1"/>
          </p:cNvPicPr>
          <p:nvPr/>
        </p:nvPicPr>
        <p:blipFill>
          <a:blip r:embed="rId4"/>
          <a:stretch>
            <a:fillRect/>
          </a:stretch>
        </p:blipFill>
        <p:spPr>
          <a:xfrm>
            <a:off x="2895600" y="5105400"/>
            <a:ext cx="5325013" cy="1371600"/>
          </a:xfrm>
          <a:prstGeom prst="rect">
            <a:avLst/>
          </a:prstGeom>
        </p:spPr>
      </p:pic>
    </p:spTree>
    <p:extLst>
      <p:ext uri="{BB962C8B-B14F-4D97-AF65-F5344CB8AC3E}">
        <p14:creationId xmlns:p14="http://schemas.microsoft.com/office/powerpoint/2010/main" val="2751932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533400"/>
            <a:ext cx="1600347" cy="461665"/>
          </a:xfrm>
          <a:prstGeom prst="rect">
            <a:avLst/>
          </a:prstGeom>
          <a:solidFill>
            <a:srgbClr val="FFFF00"/>
          </a:solidFill>
        </p:spPr>
        <p:txBody>
          <a:bodyPr wrap="square">
            <a:spAutoFit/>
          </a:bodyPr>
          <a:lstStyle/>
          <a:p>
            <a:r>
              <a:rPr lang="en-US" sz="2400" dirty="0" smtClean="0">
                <a:solidFill>
                  <a:srgbClr val="FF0000"/>
                </a:solidFill>
              </a:rPr>
              <a:t>Week  2</a:t>
            </a:r>
            <a:endParaRPr lang="en-US" sz="2400" dirty="0">
              <a:solidFill>
                <a:srgbClr val="FF0000"/>
              </a:solidFill>
            </a:endParaRPr>
          </a:p>
        </p:txBody>
      </p:sp>
      <p:sp>
        <p:nvSpPr>
          <p:cNvPr id="3" name="TextBox 2"/>
          <p:cNvSpPr txBox="1"/>
          <p:nvPr/>
        </p:nvSpPr>
        <p:spPr>
          <a:xfrm>
            <a:off x="914400" y="2514600"/>
            <a:ext cx="7620000" cy="1421928"/>
          </a:xfrm>
          <a:prstGeom prst="rect">
            <a:avLst/>
          </a:prstGeom>
          <a:noFill/>
        </p:spPr>
        <p:txBody>
          <a:bodyPr wrap="square" rtlCol="1">
            <a:spAutoFit/>
          </a:bodyPr>
          <a:lstStyle/>
          <a:p>
            <a:pPr algn="ctr">
              <a:lnSpc>
                <a:spcPct val="90000"/>
              </a:lnSpc>
              <a:spcAft>
                <a:spcPts val="0"/>
              </a:spcAft>
            </a:pPr>
            <a:r>
              <a:rPr lang="en-US" sz="4800" dirty="0">
                <a:ea typeface="Times New Roman" panose="02020603050405020304" pitchFamily="18" charset="0"/>
                <a:cs typeface="AL-Mohanad"/>
              </a:rPr>
              <a:t>Regular Expressions, </a:t>
            </a:r>
            <a:endParaRPr lang="en-US" sz="4800" dirty="0" smtClean="0">
              <a:ea typeface="Times New Roman" panose="02020603050405020304" pitchFamily="18" charset="0"/>
              <a:cs typeface="AL-Mohanad"/>
            </a:endParaRPr>
          </a:p>
          <a:p>
            <a:pPr algn="ctr">
              <a:lnSpc>
                <a:spcPct val="90000"/>
              </a:lnSpc>
              <a:spcAft>
                <a:spcPts val="0"/>
              </a:spcAft>
            </a:pPr>
            <a:r>
              <a:rPr lang="en-US" sz="4800" dirty="0" smtClean="0">
                <a:ea typeface="Times New Roman" panose="02020603050405020304" pitchFamily="18" charset="0"/>
                <a:cs typeface="AL-Mohanad"/>
              </a:rPr>
              <a:t>Text Normalization</a:t>
            </a:r>
            <a:r>
              <a:rPr lang="en-US" sz="4800" dirty="0">
                <a:ea typeface="Times New Roman" panose="02020603050405020304" pitchFamily="18" charset="0"/>
                <a:cs typeface="AL-Mohanad"/>
              </a:rPr>
              <a:t>, </a:t>
            </a:r>
            <a:endParaRPr lang="en-US" sz="4800" dirty="0" smtClean="0">
              <a:ea typeface="Times New Roman" panose="02020603050405020304" pitchFamily="18" charset="0"/>
              <a:cs typeface="AL-Mohana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Example</a:t>
            </a:r>
            <a:endParaRPr lang="ar-SA" dirty="0"/>
          </a:p>
        </p:txBody>
      </p:sp>
      <p:sp>
        <p:nvSpPr>
          <p:cNvPr id="6" name="Rectangle 3"/>
          <p:cNvSpPr>
            <a:spLocks noGrp="1" noChangeArrowheads="1"/>
          </p:cNvSpPr>
          <p:nvPr>
            <p:ph idx="1"/>
          </p:nvPr>
        </p:nvSpPr>
        <p:spPr>
          <a:xfrm>
            <a:off x="304800" y="1417638"/>
            <a:ext cx="8839199" cy="4525962"/>
          </a:xfrm>
        </p:spPr>
        <p:txBody>
          <a:bodyPr/>
          <a:lstStyle/>
          <a:p>
            <a:pPr eaLnBrk="1" hangingPunct="1"/>
            <a:r>
              <a:rPr lang="en-US" sz="2800" dirty="0" smtClean="0"/>
              <a:t>Assume we want to find all </a:t>
            </a:r>
            <a:r>
              <a:rPr lang="en-US" sz="2800" dirty="0"/>
              <a:t>instances of the word “the” in a text.</a:t>
            </a:r>
          </a:p>
          <a:p>
            <a:pPr marL="457200" lvl="1" indent="0" eaLnBrk="1" hangingPunct="1">
              <a:buNone/>
            </a:pPr>
            <a:r>
              <a:rPr lang="en-US" sz="2800" dirty="0">
                <a:solidFill>
                  <a:srgbClr val="A50021"/>
                </a:solidFill>
                <a:latin typeface="Courier"/>
                <a:cs typeface="Courier"/>
              </a:rPr>
              <a:t>the</a:t>
            </a:r>
          </a:p>
          <a:p>
            <a:pPr marL="763587" indent="-457200" eaLnBrk="1" hangingPunct="1"/>
            <a:r>
              <a:rPr lang="en-US" sz="3400" dirty="0" smtClean="0">
                <a:solidFill>
                  <a:srgbClr val="000000"/>
                </a:solidFill>
                <a:latin typeface="Calibri"/>
                <a:cs typeface="Calibri"/>
              </a:rPr>
              <a:t>This will miss the word (The) </a:t>
            </a:r>
          </a:p>
          <a:p>
            <a:pPr marL="1019175" lvl="1" indent="-457200" eaLnBrk="1" hangingPunct="1"/>
            <a:r>
              <a:rPr lang="en-US" sz="3000" dirty="0" smtClean="0">
                <a:solidFill>
                  <a:srgbClr val="000000"/>
                </a:solidFill>
                <a:latin typeface="Calibri"/>
                <a:cs typeface="Calibri"/>
              </a:rPr>
              <a:t>capitalized </a:t>
            </a:r>
            <a:r>
              <a:rPr lang="en-US" sz="3000" dirty="0">
                <a:solidFill>
                  <a:srgbClr val="000000"/>
                </a:solidFill>
                <a:latin typeface="Calibri"/>
                <a:cs typeface="Calibri"/>
              </a:rPr>
              <a:t>examples</a:t>
            </a:r>
          </a:p>
          <a:p>
            <a:pPr marL="457200" lvl="1" indent="0" eaLnBrk="1" hangingPunct="1">
              <a:buNone/>
            </a:pPr>
            <a:r>
              <a:rPr lang="en-US" sz="2800" dirty="0" smtClean="0">
                <a:solidFill>
                  <a:srgbClr val="009900"/>
                </a:solidFill>
                <a:latin typeface="Courier"/>
                <a:cs typeface="Courier"/>
              </a:rPr>
              <a:t>		[</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1019175" lvl="1" indent="-457200" eaLnBrk="1" hangingPunct="1"/>
            <a:r>
              <a:rPr lang="en-US" sz="3000" dirty="0" smtClean="0">
                <a:latin typeface="Calibri"/>
                <a:cs typeface="Calibri"/>
              </a:rPr>
              <a:t>But it Incorrectly </a:t>
            </a:r>
            <a:r>
              <a:rPr lang="en-US" sz="3000" dirty="0">
                <a:latin typeface="Calibri"/>
                <a:cs typeface="Calibri"/>
              </a:rPr>
              <a:t>returns </a:t>
            </a:r>
            <a:r>
              <a:rPr lang="en-US" sz="3000" dirty="0">
                <a:solidFill>
                  <a:srgbClr val="FF0000"/>
                </a:solidFill>
                <a:latin typeface="Courier"/>
                <a:cs typeface="Courier"/>
              </a:rPr>
              <a:t>other</a:t>
            </a:r>
            <a:r>
              <a:rPr lang="en-US" sz="3000" dirty="0">
                <a:latin typeface="Calibri"/>
                <a:cs typeface="Calibri"/>
              </a:rPr>
              <a:t> or </a:t>
            </a:r>
            <a:r>
              <a:rPr lang="en-US" sz="3000" dirty="0">
                <a:solidFill>
                  <a:srgbClr val="FF0000"/>
                </a:solidFill>
                <a:latin typeface="Courier"/>
                <a:cs typeface="Courier"/>
              </a:rPr>
              <a:t>theology</a:t>
            </a:r>
          </a:p>
          <a:p>
            <a:pPr marL="457200" lvl="1" indent="0" eaLnBrk="1" hangingPunct="1">
              <a:buNone/>
            </a:pPr>
            <a:r>
              <a:rPr lang="en-US" sz="2800" dirty="0" smtClean="0">
                <a:solidFill>
                  <a:srgbClr val="0066FF"/>
                </a:solidFill>
                <a:latin typeface="Courier"/>
                <a:cs typeface="Courier"/>
              </a:rPr>
              <a:t>	[^</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349387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1" y="1905000"/>
            <a:ext cx="7543801" cy="3581400"/>
          </a:xfrm>
        </p:spPr>
        <p:txBody>
          <a:bodyPr>
            <a:normAutofit fontScale="92500" lnSpcReduction="20000"/>
          </a:bodyPr>
          <a:lstStyle/>
          <a:p>
            <a:pPr eaLnBrk="1" hangingPunct="1"/>
            <a:r>
              <a:rPr lang="en-US" sz="2800" dirty="0"/>
              <a:t>The process we just went through </a:t>
            </a:r>
            <a:r>
              <a:rPr lang="en-US" sz="2800" dirty="0" smtClean="0"/>
              <a:t>in previous example was </a:t>
            </a:r>
            <a:r>
              <a:rPr lang="en-US" sz="2800" dirty="0"/>
              <a:t>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1338383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52400" y="-81319"/>
            <a:ext cx="8229600" cy="1143000"/>
          </a:xfrm>
        </p:spPr>
        <p:txBody>
          <a:bodyPr/>
          <a:lstStyle/>
          <a:p>
            <a:r>
              <a:rPr lang="en-US" dirty="0"/>
              <a:t>Errors cont.</a:t>
            </a:r>
          </a:p>
        </p:txBody>
      </p:sp>
      <p:sp>
        <p:nvSpPr>
          <p:cNvPr id="86019" name="Rectangle 3"/>
          <p:cNvSpPr>
            <a:spLocks noGrp="1" noChangeArrowheads="1"/>
          </p:cNvSpPr>
          <p:nvPr>
            <p:ph idx="1"/>
          </p:nvPr>
        </p:nvSpPr>
        <p:spPr>
          <a:xfrm>
            <a:off x="423797" y="914400"/>
            <a:ext cx="8229600" cy="3319462"/>
          </a:xfrm>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t>
            </a:r>
            <a:r>
              <a:rPr lang="en-US" sz="2400" dirty="0" smtClean="0">
                <a:solidFill>
                  <a:srgbClr val="008000"/>
                </a:solidFill>
              </a:rPr>
              <a:t>precision </a:t>
            </a:r>
            <a:r>
              <a:rPr lang="en-US" sz="2400" dirty="0"/>
              <a:t>(minimizing false positives)</a:t>
            </a:r>
          </a:p>
          <a:p>
            <a:pPr lvl="1"/>
            <a:r>
              <a:rPr lang="en-US" sz="2400" dirty="0">
                <a:solidFill>
                  <a:srgbClr val="008000"/>
                </a:solidFill>
              </a:rPr>
              <a:t>Increasing </a:t>
            </a:r>
            <a:r>
              <a:rPr lang="en-US" sz="2400" dirty="0" smtClean="0">
                <a:solidFill>
                  <a:srgbClr val="008000"/>
                </a:solidFill>
              </a:rPr>
              <a:t>recall </a:t>
            </a:r>
            <a:r>
              <a:rPr lang="en-US" sz="2400" dirty="0"/>
              <a:t>(minimizing false negatives).</a:t>
            </a:r>
          </a:p>
        </p:txBody>
      </p:sp>
      <p:pic>
        <p:nvPicPr>
          <p:cNvPr id="2" name="Picture 2" descr="Calculation of Precision, Recall and Accuracy in the confusion matrix.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505200"/>
            <a:ext cx="7026575" cy="320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67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441960" y="1524000"/>
            <a:ext cx="8244840" cy="3429000"/>
          </a:xfrm>
        </p:spPr>
        <p:txBody>
          <a:bodyPr>
            <a:noAutofit/>
          </a:bodyPr>
          <a:lstStyle/>
          <a:p>
            <a:r>
              <a:rPr lang="en-US" dirty="0"/>
              <a:t>Early NLP system that imitated a Rogerian psychotherapist </a:t>
            </a:r>
            <a:r>
              <a:rPr lang="en-US" dirty="0" smtClean="0"/>
              <a:t> 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432435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1" y="182880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3570439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a:t>
            </a:r>
            <a:r>
              <a:rPr lang="en-US" dirty="0" smtClean="0"/>
              <a:t>(</a:t>
            </a:r>
            <a:r>
              <a:rPr lang="en-US" dirty="0" err="1" smtClean="0"/>
              <a:t>chatbot</a:t>
            </a:r>
            <a:r>
              <a:rPr lang="en-US" dirty="0" smtClean="0"/>
              <a:t>) works</a:t>
            </a:r>
            <a:endParaRPr lang="en-US" dirty="0"/>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205740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
        <p:nvSpPr>
          <p:cNvPr id="4" name="Rectangle 3"/>
          <p:cNvSpPr/>
          <p:nvPr/>
        </p:nvSpPr>
        <p:spPr>
          <a:xfrm>
            <a:off x="111826" y="5105400"/>
            <a:ext cx="9067800" cy="646331"/>
          </a:xfrm>
          <a:prstGeom prst="rect">
            <a:avLst/>
          </a:prstGeom>
          <a:solidFill>
            <a:schemeClr val="tx1"/>
          </a:solidFill>
        </p:spPr>
        <p:txBody>
          <a:bodyPr wrap="square">
            <a:spAutoFit/>
          </a:bodyPr>
          <a:lstStyle/>
          <a:p>
            <a:r>
              <a:rPr lang="en-US" dirty="0" smtClean="0">
                <a:solidFill>
                  <a:srgbClr val="9CDCFE"/>
                </a:solidFill>
                <a:latin typeface="Consolas" panose="020B0609020204030204" pitchFamily="49" charset="0"/>
              </a:rPr>
              <a:t>Q</a:t>
            </a:r>
            <a:r>
              <a:rPr lang="en-US" dirty="0" smtClean="0">
                <a:solidFill>
                  <a:srgbClr val="D4D4D4"/>
                </a:solidFill>
                <a:latin typeface="Consolas" panose="020B0609020204030204" pitchFamily="49" charset="0"/>
              </a:rPr>
              <a:t>=</a:t>
            </a:r>
            <a:r>
              <a:rPr lang="en-US" dirty="0" err="1" smtClean="0">
                <a:solidFill>
                  <a:srgbClr val="569CD6"/>
                </a:solidFill>
                <a:latin typeface="Consolas" panose="020B0609020204030204" pitchFamily="49" charset="0"/>
              </a:rPr>
              <a:t>r</a:t>
            </a:r>
            <a:r>
              <a:rPr lang="en-US" dirty="0" err="1" smtClean="0">
                <a:solidFill>
                  <a:srgbClr val="D16969"/>
                </a:solidFill>
                <a:latin typeface="Consolas" panose="020B0609020204030204" pitchFamily="49" charset="0"/>
              </a:rPr>
              <a:t>"Hi</a:t>
            </a:r>
            <a:r>
              <a:rPr lang="en-US" dirty="0" smtClean="0">
                <a:solidFill>
                  <a:srgbClr val="D16969"/>
                </a:solidFill>
                <a:latin typeface="Consolas" panose="020B0609020204030204" pitchFamily="49" charset="0"/>
              </a:rPr>
              <a:t>, </a:t>
            </a:r>
            <a:r>
              <a:rPr lang="en-US" dirty="0">
                <a:solidFill>
                  <a:srgbClr val="D16969"/>
                </a:solidFill>
                <a:latin typeface="Consolas" panose="020B0609020204030204" pitchFamily="49" charset="0"/>
              </a:rPr>
              <a:t>I'M sad"</a:t>
            </a:r>
            <a:endParaRPr lang="en-US" dirty="0">
              <a:solidFill>
                <a:srgbClr val="D4D4D4"/>
              </a:solidFill>
              <a:latin typeface="Consolas" panose="020B0609020204030204" pitchFamily="49" charset="0"/>
            </a:endParaRPr>
          </a:p>
          <a:p>
            <a:r>
              <a:rPr lang="en-US" dirty="0" smtClean="0">
                <a:solidFill>
                  <a:srgbClr val="D4D4D4"/>
                </a:solidFill>
                <a:latin typeface="Consolas" panose="020B0609020204030204" pitchFamily="49" charset="0"/>
              </a:rPr>
              <a:t>A=</a:t>
            </a:r>
            <a:r>
              <a:rPr lang="en-US" dirty="0" err="1" smtClean="0">
                <a:solidFill>
                  <a:srgbClr val="4EC9B0"/>
                </a:solidFill>
                <a:latin typeface="Consolas" panose="020B0609020204030204" pitchFamily="49" charset="0"/>
              </a:rPr>
              <a:t>re</a:t>
            </a:r>
            <a:r>
              <a:rPr lang="en-US" dirty="0" err="1" smtClean="0">
                <a:solidFill>
                  <a:srgbClr val="D4D4D4"/>
                </a:solidFill>
                <a:latin typeface="Consolas" panose="020B0609020204030204" pitchFamily="49" charset="0"/>
              </a:rPr>
              <a:t>.</a:t>
            </a:r>
            <a:r>
              <a:rPr lang="en-US" dirty="0" err="1" smtClean="0">
                <a:solidFill>
                  <a:srgbClr val="DCDCAA"/>
                </a:solidFill>
                <a:latin typeface="Consolas" panose="020B0609020204030204" pitchFamily="49" charset="0"/>
              </a:rPr>
              <a:t>sub</a:t>
            </a:r>
            <a:r>
              <a:rPr lang="en-US" dirty="0" smtClean="0">
                <a:solidFill>
                  <a:srgbClr val="D4D4D4"/>
                </a:solidFill>
                <a:latin typeface="Consolas" panose="020B0609020204030204" pitchFamily="49" charset="0"/>
              </a:rPr>
              <a:t>(</a:t>
            </a:r>
            <a:r>
              <a:rPr lang="en-US" dirty="0" smtClean="0">
                <a:solidFill>
                  <a:srgbClr val="569CD6"/>
                </a:solidFill>
                <a:latin typeface="Consolas" panose="020B0609020204030204" pitchFamily="49" charset="0"/>
              </a:rPr>
              <a:t>r</a:t>
            </a:r>
            <a:r>
              <a:rPr lang="en-US" dirty="0" smtClean="0">
                <a:solidFill>
                  <a:srgbClr val="D16969"/>
                </a:solidFill>
                <a:latin typeface="Consolas" panose="020B0609020204030204" pitchFamily="49" charset="0"/>
              </a:rPr>
              <a:t>".</a:t>
            </a:r>
            <a:r>
              <a:rPr lang="en-US" dirty="0" smtClean="0">
                <a:solidFill>
                  <a:srgbClr val="D7BA7D"/>
                </a:solidFill>
                <a:latin typeface="Consolas" panose="020B0609020204030204" pitchFamily="49" charset="0"/>
              </a:rPr>
              <a:t>*</a:t>
            </a:r>
            <a:r>
              <a:rPr lang="en-US" dirty="0" smtClean="0">
                <a:solidFill>
                  <a:srgbClr val="D16969"/>
                </a:solidFill>
                <a:latin typeface="Consolas" panose="020B0609020204030204" pitchFamily="49" charset="0"/>
              </a:rPr>
              <a:t> I'M </a:t>
            </a:r>
            <a:r>
              <a:rPr lang="en-US" dirty="0" smtClean="0">
                <a:solidFill>
                  <a:srgbClr val="CE9178"/>
                </a:solidFill>
                <a:latin typeface="Consolas" panose="020B0609020204030204" pitchFamily="49" charset="0"/>
              </a:rPr>
              <a:t>(</a:t>
            </a:r>
            <a:r>
              <a:rPr lang="en-US" dirty="0" err="1" smtClean="0">
                <a:solidFill>
                  <a:srgbClr val="D16969"/>
                </a:solidFill>
                <a:latin typeface="Consolas" panose="020B0609020204030204" pitchFamily="49" charset="0"/>
              </a:rPr>
              <a:t>depressed</a:t>
            </a:r>
            <a:r>
              <a:rPr lang="en-US" dirty="0" err="1" smtClean="0">
                <a:solidFill>
                  <a:srgbClr val="D4D4D4"/>
                </a:solidFill>
                <a:latin typeface="Consolas" panose="020B0609020204030204" pitchFamily="49" charset="0"/>
              </a:rPr>
              <a:t>|</a:t>
            </a:r>
            <a:r>
              <a:rPr lang="en-US" dirty="0" err="1" smtClean="0">
                <a:solidFill>
                  <a:srgbClr val="D16969"/>
                </a:solidFill>
                <a:latin typeface="Consolas" panose="020B0609020204030204" pitchFamily="49" charset="0"/>
              </a:rPr>
              <a:t>sad</a:t>
            </a:r>
            <a:r>
              <a:rPr lang="en-US" dirty="0" smtClean="0">
                <a:solidFill>
                  <a:srgbClr val="CE9178"/>
                </a:solidFill>
                <a:latin typeface="Consolas" panose="020B0609020204030204" pitchFamily="49" charset="0"/>
              </a:rPr>
              <a:t>)</a:t>
            </a:r>
            <a:r>
              <a:rPr lang="en-US" dirty="0" smtClean="0">
                <a:solidFill>
                  <a:srgbClr val="D16969"/>
                </a:solidFill>
                <a:latin typeface="Consolas" panose="020B0609020204030204" pitchFamily="49" charset="0"/>
              </a:rPr>
              <a:t>"</a:t>
            </a:r>
            <a:r>
              <a:rPr lang="en-US" dirty="0" smtClean="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r</a:t>
            </a:r>
            <a:r>
              <a:rPr lang="en-US" dirty="0" err="1">
                <a:solidFill>
                  <a:srgbClr val="D16969"/>
                </a:solidFill>
                <a:latin typeface="Consolas" panose="020B0609020204030204" pitchFamily="49" charset="0"/>
              </a:rPr>
              <a:t>'I</a:t>
            </a:r>
            <a:r>
              <a:rPr lang="en-US" dirty="0">
                <a:solidFill>
                  <a:srgbClr val="D16969"/>
                </a:solidFill>
                <a:latin typeface="Consolas" panose="020B0609020204030204" pitchFamily="49" charset="0"/>
              </a:rPr>
              <a:t> AM SORRY TO HEAR YOU ARE </a:t>
            </a:r>
            <a:r>
              <a:rPr lang="en-US" dirty="0" smtClean="0">
                <a:solidFill>
                  <a:srgbClr val="569CD6"/>
                </a:solidFill>
                <a:latin typeface="Consolas" panose="020B0609020204030204" pitchFamily="49" charset="0"/>
              </a:rPr>
              <a:t>\1</a:t>
            </a:r>
            <a:r>
              <a:rPr lang="en-US" dirty="0" smtClean="0">
                <a:solidFill>
                  <a:srgbClr val="D16969"/>
                </a:solidFill>
                <a:latin typeface="Consolas" panose="020B0609020204030204" pitchFamily="49" charset="0"/>
              </a:rPr>
              <a:t>'</a:t>
            </a:r>
            <a:r>
              <a:rPr lang="en-US" dirty="0" smtClean="0">
                <a:solidFill>
                  <a:srgbClr val="D4D4D4"/>
                </a:solidFill>
                <a:latin typeface="Consolas" panose="020B0609020204030204" pitchFamily="49" charset="0"/>
              </a:rPr>
              <a:t>,</a:t>
            </a:r>
            <a:r>
              <a:rPr lang="en-US" dirty="0" smtClean="0">
                <a:solidFill>
                  <a:srgbClr val="9CDCFE"/>
                </a:solidFill>
                <a:latin typeface="Consolas" panose="020B0609020204030204" pitchFamily="49" charset="0"/>
              </a:rPr>
              <a:t>Q</a:t>
            </a: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p:txBody>
      </p:sp>
      <p:sp>
        <p:nvSpPr>
          <p:cNvPr id="5" name="Rectangle 4"/>
          <p:cNvSpPr/>
          <p:nvPr/>
        </p:nvSpPr>
        <p:spPr>
          <a:xfrm>
            <a:off x="1752600" y="5941496"/>
            <a:ext cx="4237057" cy="369332"/>
          </a:xfrm>
          <a:prstGeom prst="rect">
            <a:avLst/>
          </a:prstGeom>
          <a:solidFill>
            <a:schemeClr val="tx1"/>
          </a:solidFill>
        </p:spPr>
        <p:txBody>
          <a:bodyPr wrap="none">
            <a:spAutoFit/>
          </a:bodyPr>
          <a:lstStyle/>
          <a:p>
            <a:r>
              <a:rPr lang="en-US" dirty="0">
                <a:solidFill>
                  <a:srgbClr val="D4D4D4"/>
                </a:solidFill>
                <a:latin typeface="Consolas" panose="020B0609020204030204" pitchFamily="49" charset="0"/>
              </a:rPr>
              <a:t>'I AM SORRY TO HEAR YOU ARE sad'</a:t>
            </a:r>
            <a:endParaRPr lang="ar-SA" dirty="0"/>
          </a:p>
        </p:txBody>
      </p:sp>
    </p:spTree>
    <p:extLst>
      <p:ext uri="{BB962C8B-B14F-4D97-AF65-F5344CB8AC3E}">
        <p14:creationId xmlns:p14="http://schemas.microsoft.com/office/powerpoint/2010/main" val="1750133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a:bodyPr>
          <a:lstStyle/>
          <a:p>
            <a:r>
              <a:rPr lang="en-US" sz="4400" dirty="0"/>
              <a:t>Regular expressions </a:t>
            </a:r>
            <a:r>
              <a:rPr lang="en-US" dirty="0" smtClean="0"/>
              <a:t>Summary</a:t>
            </a:r>
            <a:endParaRPr lang="en-US" dirty="0"/>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26</a:t>
            </a:fld>
            <a:endParaRPr lang="en-US"/>
          </a:p>
        </p:txBody>
      </p:sp>
    </p:spTree>
    <p:extLst>
      <p:ext uri="{BB962C8B-B14F-4D97-AF65-F5344CB8AC3E}">
        <p14:creationId xmlns:p14="http://schemas.microsoft.com/office/powerpoint/2010/main" val="334103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a:t>How many words in a sentence?</a:t>
            </a:r>
          </a:p>
        </p:txBody>
      </p:sp>
      <p:sp>
        <p:nvSpPr>
          <p:cNvPr id="22531" name="Rectangle 3"/>
          <p:cNvSpPr>
            <a:spLocks noGrp="1" noChangeArrowheads="1"/>
          </p:cNvSpPr>
          <p:nvPr>
            <p:ph idx="1"/>
          </p:nvPr>
        </p:nvSpPr>
        <p:spPr>
          <a:xfrm>
            <a:off x="457200" y="1219200"/>
            <a:ext cx="8077200" cy="5224462"/>
          </a:xfrm>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Two words are the same lemma if they have the same stem, the same part of speech, the same sense</a:t>
            </a:r>
            <a:endParaRPr lang="en-US" sz="2400" dirty="0" smtClean="0"/>
          </a:p>
          <a:p>
            <a:pPr lvl="2"/>
            <a:r>
              <a:rPr lang="en-US" sz="2400" dirty="0" smtClean="0">
                <a:solidFill>
                  <a:srgbClr val="FF0000"/>
                </a:solidFill>
              </a:rPr>
              <a:t>cat </a:t>
            </a:r>
            <a:r>
              <a:rPr lang="en-US" sz="2400" dirty="0" smtClean="0"/>
              <a:t>and </a:t>
            </a:r>
            <a:r>
              <a:rPr lang="en-US" sz="2400" dirty="0" smtClean="0">
                <a:solidFill>
                  <a:srgbClr val="FF0000"/>
                </a:solidFill>
              </a:rPr>
              <a:t>cats </a:t>
            </a:r>
            <a:r>
              <a:rPr lang="en-US" sz="2400" dirty="0" smtClean="0"/>
              <a:t>= same lemma</a:t>
            </a:r>
          </a:p>
          <a:p>
            <a:pPr lvl="1"/>
            <a:r>
              <a:rPr lang="en-US" sz="2400" b="1" dirty="0" err="1" smtClean="0"/>
              <a:t>Wordform</a:t>
            </a:r>
            <a:r>
              <a:rPr lang="en-US" sz="2400" dirty="0"/>
              <a:t>: the exact surface form of the word, with all its inflections or endings</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61912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dirty="0"/>
              <a:t>How many words in a sentence?</a:t>
            </a:r>
          </a:p>
        </p:txBody>
      </p:sp>
      <p:sp>
        <p:nvSpPr>
          <p:cNvPr id="24579" name="Rectangle 3"/>
          <p:cNvSpPr>
            <a:spLocks noGrp="1" noChangeArrowheads="1"/>
          </p:cNvSpPr>
          <p:nvPr>
            <p:ph idx="1"/>
          </p:nvPr>
        </p:nvSpPr>
        <p:spPr>
          <a:xfrm>
            <a:off x="609600" y="1417638"/>
            <a:ext cx="8077200" cy="5059362"/>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pPr lvl="1"/>
            <a:r>
              <a:rPr lang="en-US" dirty="0" smtClean="0"/>
              <a:t>It depends </a:t>
            </a:r>
            <a:r>
              <a:rPr lang="en-US" dirty="0"/>
              <a:t>how you count. We could count word types, the number of unique words that occur in the sentence</a:t>
            </a:r>
            <a:endParaRPr lang="en-US" dirty="0" smtClean="0">
              <a:solidFill>
                <a:srgbClr val="FF0000"/>
              </a:solidFill>
            </a:endParaRPr>
          </a:p>
          <a:p>
            <a:pPr lvl="1"/>
            <a:r>
              <a:rPr lang="en-US" dirty="0"/>
              <a:t>By that count we only count "the" once, even though it appears twice. </a:t>
            </a:r>
            <a:endParaRPr lang="en-US" dirty="0">
              <a:solidFill>
                <a:srgbClr val="FF0000"/>
              </a:solidFill>
            </a:endParaRPr>
          </a:p>
          <a:p>
            <a:r>
              <a:rPr lang="en-US" b="1" dirty="0" smtClean="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2521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a:t>
            </a:r>
            <a:r>
              <a:rPr lang="en-US" dirty="0">
                <a:solidFill>
                  <a:srgbClr val="FF0000"/>
                </a:solidFill>
              </a:rPr>
              <a:t>corpus</a:t>
            </a:r>
            <a:r>
              <a:rPr lang="en-US" dirty="0"/>
              <a:t>?</a:t>
            </a:r>
          </a:p>
        </p:txBody>
      </p:sp>
      <p:sp>
        <p:nvSpPr>
          <p:cNvPr id="24579" name="Rectangle 3"/>
          <p:cNvSpPr>
            <a:spLocks noGrp="1" noChangeArrowheads="1"/>
          </p:cNvSpPr>
          <p:nvPr>
            <p:ph idx="1"/>
          </p:nvPr>
        </p:nvSpPr>
        <p:spPr>
          <a:xfrm>
            <a:off x="152400" y="1371600"/>
            <a:ext cx="89916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smtClean="0"/>
              <a:t>|</a:t>
            </a:r>
            <a:r>
              <a:rPr lang="en-US" sz="2400" b="1" i="1" dirty="0" smtClean="0"/>
              <a:t>V\</a:t>
            </a:r>
            <a:r>
              <a:rPr lang="en-US" sz="2400" b="1" dirty="0" smtClean="0"/>
              <a:t> </a:t>
            </a:r>
            <a:r>
              <a:rPr lang="en-US" sz="2400" i="1" dirty="0" smtClean="0"/>
              <a:t> </a:t>
            </a:r>
            <a:r>
              <a:rPr lang="en-US" sz="2400" dirty="0"/>
              <a:t>is size of </a:t>
            </a:r>
            <a:r>
              <a:rPr lang="en-US" sz="2400" dirty="0" smtClean="0"/>
              <a:t>vocabulary</a:t>
            </a:r>
          </a:p>
          <a:p>
            <a:pPr marL="0" indent="0">
              <a:buNone/>
            </a:pPr>
            <a:r>
              <a:rPr lang="en-US" sz="2000" dirty="0" smtClean="0"/>
              <a:t>Heaps </a:t>
            </a:r>
            <a:r>
              <a:rPr lang="en-US" sz="2000" dirty="0"/>
              <a:t>Law = </a:t>
            </a:r>
            <a:r>
              <a:rPr lang="en-US" sz="2000" dirty="0" err="1"/>
              <a:t>Herdan's</a:t>
            </a:r>
            <a:r>
              <a:rPr lang="en-US" sz="2000" dirty="0"/>
              <a:t> Law =                       </a:t>
            </a:r>
            <a:r>
              <a:rPr lang="en-US" sz="2000" dirty="0" smtClean="0"/>
              <a:t> </a:t>
            </a:r>
            <a:r>
              <a:rPr lang="en-US" sz="2000" dirty="0"/>
              <a:t>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2642686916"/>
              </p:ext>
            </p:extLst>
          </p:nvPr>
        </p:nvGraphicFramePr>
        <p:xfrm>
          <a:off x="723900" y="3319462"/>
          <a:ext cx="7848600" cy="22860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962400" y="2133600"/>
            <a:ext cx="1778907" cy="469900"/>
          </a:xfrm>
          <a:prstGeom prst="rect">
            <a:avLst/>
          </a:prstGeom>
        </p:spPr>
      </p:pic>
      <p:sp>
        <p:nvSpPr>
          <p:cNvPr id="3" name="Rectangle 2"/>
          <p:cNvSpPr/>
          <p:nvPr/>
        </p:nvSpPr>
        <p:spPr>
          <a:xfrm>
            <a:off x="2940050" y="5767426"/>
            <a:ext cx="5448300" cy="369332"/>
          </a:xfrm>
          <a:prstGeom prst="rect">
            <a:avLst/>
          </a:prstGeom>
        </p:spPr>
        <p:txBody>
          <a:bodyPr wrap="square">
            <a:spAutoFit/>
          </a:bodyPr>
          <a:lstStyle/>
          <a:p>
            <a:r>
              <a:rPr lang="en-US" b="1" dirty="0" smtClean="0">
                <a:latin typeface="NimbusRomNo9L-Regu"/>
              </a:rPr>
              <a:t>Types</a:t>
            </a:r>
            <a:r>
              <a:rPr lang="en-US" dirty="0">
                <a:latin typeface="NimbusRomNo9L-Regu"/>
              </a:rPr>
              <a:t> </a:t>
            </a:r>
            <a:r>
              <a:rPr lang="en-US" dirty="0" smtClean="0">
                <a:latin typeface="NimbusRomNo9L-Regu"/>
              </a:rPr>
              <a:t>are the </a:t>
            </a:r>
            <a:r>
              <a:rPr lang="en-US" dirty="0">
                <a:latin typeface="NimbusRomNo9L-Regu"/>
              </a:rPr>
              <a:t>number of distinct </a:t>
            </a:r>
            <a:r>
              <a:rPr lang="en-US" dirty="0" smtClean="0">
                <a:latin typeface="NimbusRomNo9L-Regu"/>
              </a:rPr>
              <a:t>words in </a:t>
            </a:r>
            <a:r>
              <a:rPr lang="en-US" dirty="0">
                <a:latin typeface="NimbusRomNo9L-Regu"/>
              </a:rPr>
              <a:t>a corpus;</a:t>
            </a:r>
            <a:endParaRPr lang="ar-SA" dirty="0"/>
          </a:p>
        </p:txBody>
      </p:sp>
      <p:sp>
        <p:nvSpPr>
          <p:cNvPr id="4" name="Rectangle 3"/>
          <p:cNvSpPr/>
          <p:nvPr/>
        </p:nvSpPr>
        <p:spPr>
          <a:xfrm>
            <a:off x="3060700" y="6137830"/>
            <a:ext cx="5207000" cy="369332"/>
          </a:xfrm>
          <a:prstGeom prst="rect">
            <a:avLst/>
          </a:prstGeom>
        </p:spPr>
        <p:txBody>
          <a:bodyPr wrap="square">
            <a:spAutoFit/>
          </a:bodyPr>
          <a:lstStyle/>
          <a:p>
            <a:r>
              <a:rPr lang="en-US" b="1" dirty="0">
                <a:latin typeface="NimbusRomNo9L-Medi"/>
              </a:rPr>
              <a:t>Tokens</a:t>
            </a:r>
            <a:r>
              <a:rPr lang="en-US" dirty="0">
                <a:latin typeface="NimbusRomNo9L-Medi"/>
              </a:rPr>
              <a:t> </a:t>
            </a:r>
            <a:r>
              <a:rPr lang="en-US" dirty="0">
                <a:latin typeface="NimbusRomNo9L-Regu"/>
              </a:rPr>
              <a:t>are the total number </a:t>
            </a:r>
            <a:r>
              <a:rPr lang="en-US" dirty="0">
                <a:latin typeface="NimbusRomNo9L-ReguItal"/>
              </a:rPr>
              <a:t>N </a:t>
            </a:r>
            <a:r>
              <a:rPr lang="en-US" dirty="0">
                <a:latin typeface="NimbusRomNo9L-Regu"/>
              </a:rPr>
              <a:t>of running words</a:t>
            </a:r>
            <a:endParaRPr lang="ar-SA" dirty="0"/>
          </a:p>
        </p:txBody>
      </p:sp>
    </p:spTree>
    <p:extLst>
      <p:ext uri="{BB962C8B-B14F-4D97-AF65-F5344CB8AC3E}">
        <p14:creationId xmlns:p14="http://schemas.microsoft.com/office/powerpoint/2010/main" val="11099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ar-SA" dirty="0"/>
          </a:p>
        </p:txBody>
      </p:sp>
      <p:sp>
        <p:nvSpPr>
          <p:cNvPr id="3" name="Content Placeholder 2"/>
          <p:cNvSpPr>
            <a:spLocks noGrp="1"/>
          </p:cNvSpPr>
          <p:nvPr>
            <p:ph idx="1"/>
          </p:nvPr>
        </p:nvSpPr>
        <p:spPr>
          <a:xfrm>
            <a:off x="457200" y="1219200"/>
            <a:ext cx="8229600" cy="5334000"/>
          </a:xfrm>
        </p:spPr>
        <p:txBody>
          <a:bodyPr/>
          <a:lstStyle/>
          <a:p>
            <a:r>
              <a:rPr lang="en-US" dirty="0" smtClean="0"/>
              <a:t>Regular expressions</a:t>
            </a:r>
          </a:p>
          <a:p>
            <a:pPr lvl="1"/>
            <a:r>
              <a:rPr lang="en-US" dirty="0" smtClean="0"/>
              <a:t>Basic </a:t>
            </a:r>
            <a:r>
              <a:rPr lang="en-US" dirty="0" err="1" smtClean="0"/>
              <a:t>RegExp</a:t>
            </a:r>
            <a:r>
              <a:rPr lang="en-US" dirty="0" smtClean="0"/>
              <a:t> patterns, Disjunction, grouping and precedence</a:t>
            </a:r>
          </a:p>
          <a:p>
            <a:pPr lvl="1"/>
            <a:r>
              <a:rPr lang="en-US" dirty="0" smtClean="0"/>
              <a:t>Example using RE python library</a:t>
            </a:r>
          </a:p>
          <a:p>
            <a:r>
              <a:rPr lang="en-US" dirty="0" smtClean="0"/>
              <a:t>Words</a:t>
            </a:r>
          </a:p>
          <a:p>
            <a:pPr lvl="1"/>
            <a:r>
              <a:rPr lang="en-US" dirty="0" smtClean="0"/>
              <a:t>Lemma, </a:t>
            </a:r>
            <a:r>
              <a:rPr lang="en-US" dirty="0" err="1" smtClean="0"/>
              <a:t>wordform</a:t>
            </a:r>
            <a:r>
              <a:rPr lang="en-US" dirty="0" smtClean="0"/>
              <a:t>, </a:t>
            </a:r>
            <a:r>
              <a:rPr lang="en-US" dirty="0" err="1" smtClean="0"/>
              <a:t>wordtype</a:t>
            </a:r>
            <a:r>
              <a:rPr lang="en-US" dirty="0" smtClean="0"/>
              <a:t>, token</a:t>
            </a:r>
          </a:p>
          <a:p>
            <a:r>
              <a:rPr lang="en-US" dirty="0" smtClean="0"/>
              <a:t>Corpora</a:t>
            </a:r>
          </a:p>
          <a:p>
            <a:r>
              <a:rPr lang="en-US" dirty="0" smtClean="0"/>
              <a:t>Text Normalization</a:t>
            </a:r>
          </a:p>
          <a:p>
            <a:pPr lvl="1"/>
            <a:r>
              <a:rPr lang="en-US" dirty="0" smtClean="0"/>
              <a:t>Word Tokenization</a:t>
            </a:r>
          </a:p>
          <a:p>
            <a:pPr lvl="1"/>
            <a:r>
              <a:rPr lang="en-US" dirty="0" smtClean="0"/>
              <a:t>Word Normalization, Lemmatization, stemming</a:t>
            </a:r>
          </a:p>
          <a:p>
            <a:r>
              <a:rPr lang="en-US" dirty="0" smtClean="0"/>
              <a:t>Sentence segmentation</a:t>
            </a:r>
          </a:p>
          <a:p>
            <a:pPr lvl="1"/>
            <a:endParaRPr lang="en-US" dirty="0" smtClean="0"/>
          </a:p>
          <a:p>
            <a:pPr lvl="1"/>
            <a:endParaRPr lang="en-US" dirty="0" smtClean="0"/>
          </a:p>
          <a:p>
            <a:pPr lvl="1"/>
            <a:endParaRPr lang="en-US" dirty="0" smtClean="0"/>
          </a:p>
          <a:p>
            <a:pPr lvl="1"/>
            <a:endParaRPr lang="ar-SA" dirty="0"/>
          </a:p>
        </p:txBody>
      </p:sp>
    </p:spTree>
    <p:extLst>
      <p:ext uri="{BB962C8B-B14F-4D97-AF65-F5344CB8AC3E}">
        <p14:creationId xmlns:p14="http://schemas.microsoft.com/office/powerpoint/2010/main" val="1351069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smtClean="0"/>
              <a:t>Corpora (text datasets)</a:t>
            </a:r>
            <a:endParaRPr lang="en-US" dirty="0"/>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457200" y="2301876"/>
            <a:ext cx="8229600" cy="3641724"/>
          </a:xfrm>
        </p:spPr>
        <p:txBody>
          <a:bodyPr>
            <a:normAutofit/>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
        <p:nvSpPr>
          <p:cNvPr id="4" name="Rectangle 3"/>
          <p:cNvSpPr/>
          <p:nvPr/>
        </p:nvSpPr>
        <p:spPr>
          <a:xfrm>
            <a:off x="457200" y="1213425"/>
            <a:ext cx="8356600" cy="707886"/>
          </a:xfrm>
          <a:prstGeom prst="rect">
            <a:avLst/>
          </a:prstGeom>
        </p:spPr>
        <p:txBody>
          <a:bodyPr wrap="square">
            <a:spAutoFit/>
          </a:bodyPr>
          <a:lstStyle/>
          <a:p>
            <a:r>
              <a:rPr lang="en-US" sz="2000" dirty="0" smtClean="0">
                <a:solidFill>
                  <a:srgbClr val="000000"/>
                </a:solidFill>
                <a:latin typeface="Times New Roman" panose="02020603050405020304" pitchFamily="18" charset="0"/>
              </a:rPr>
              <a:t>A </a:t>
            </a:r>
            <a:r>
              <a:rPr lang="en-US" sz="2000" dirty="0">
                <a:solidFill>
                  <a:srgbClr val="000000"/>
                </a:solidFill>
                <a:latin typeface="Times New Roman" panose="02020603050405020304" pitchFamily="18" charset="0"/>
              </a:rPr>
              <a:t>text corpus is a large body of text. Many corpora are designed to contain a careful balance of material in one or more genres. </a:t>
            </a:r>
            <a:endParaRPr lang="ar-SA" sz="2000" dirty="0"/>
          </a:p>
        </p:txBody>
      </p:sp>
    </p:spTree>
    <p:extLst>
      <p:ext uri="{BB962C8B-B14F-4D97-AF65-F5344CB8AC3E}">
        <p14:creationId xmlns:p14="http://schemas.microsoft.com/office/powerpoint/2010/main" val="235391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normAutofit fontScale="90000"/>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676400"/>
            <a:ext cx="8001000" cy="4095750"/>
          </a:xfrm>
        </p:spPr>
        <p:txBody>
          <a:bodyPr>
            <a:normAutofit fontScale="92500"/>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2093236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685800" y="723471"/>
            <a:ext cx="7962900" cy="680397"/>
          </a:xfrm>
        </p:spPr>
        <p:txBody>
          <a:bodyPr>
            <a:normAutofit fontScale="90000"/>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544830" y="1676400"/>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Tree>
    <p:extLst>
      <p:ext uri="{BB962C8B-B14F-4D97-AF65-F5344CB8AC3E}">
        <p14:creationId xmlns:p14="http://schemas.microsoft.com/office/powerpoint/2010/main" val="3002685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874164"/>
            <a:ext cx="8534400" cy="857250"/>
          </a:xfrm>
        </p:spPr>
        <p:txBody>
          <a:bodyPr/>
          <a:lstStyle/>
          <a:p>
            <a:r>
              <a:rPr lang="en-US" dirty="0"/>
              <a:t>Text Normalization</a:t>
            </a:r>
          </a:p>
        </p:txBody>
      </p:sp>
      <p:sp>
        <p:nvSpPr>
          <p:cNvPr id="20483" name="Rectangle 3"/>
          <p:cNvSpPr>
            <a:spLocks noGrp="1" noChangeArrowheads="1"/>
          </p:cNvSpPr>
          <p:nvPr>
            <p:ph idx="1"/>
          </p:nvPr>
        </p:nvSpPr>
        <p:spPr>
          <a:xfrm>
            <a:off x="76200" y="2209800"/>
            <a:ext cx="8915400" cy="3200400"/>
          </a:xfrm>
        </p:spPr>
        <p:txBody>
          <a:bodyPr/>
          <a:lstStyle/>
          <a:p>
            <a:pPr>
              <a:lnSpc>
                <a:spcPct val="90000"/>
              </a:lnSpc>
            </a:pPr>
            <a:r>
              <a:rPr lang="en-US" sz="3200" dirty="0"/>
              <a:t>Every NLP task requires </a:t>
            </a:r>
            <a:r>
              <a:rPr lang="en-US" sz="3200" dirty="0" smtClean="0"/>
              <a:t>text normalization</a:t>
            </a:r>
            <a:r>
              <a:rPr lang="en-US" sz="3200" dirty="0"/>
              <a:t>: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42606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457200" y="1417638"/>
            <a:ext cx="8168640" cy="4983162"/>
          </a:xfrm>
        </p:spPr>
        <p:txBody>
          <a:bodyPr>
            <a:normAutofit fontScale="92500"/>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a:t>
            </a:r>
            <a:r>
              <a:rPr lang="en-US" dirty="0" smtClean="0"/>
              <a:t>command in Unix</a:t>
            </a:r>
          </a:p>
          <a:p>
            <a:pPr lvl="1"/>
            <a:r>
              <a:rPr lang="en-US" dirty="0" smtClean="0"/>
              <a:t>Given </a:t>
            </a:r>
            <a:r>
              <a:rPr lang="en-US" dirty="0"/>
              <a:t>a text file, output the word tokens and their </a:t>
            </a:r>
            <a:r>
              <a:rPr lang="en-US" dirty="0" smtClean="0"/>
              <a:t>frequencies</a:t>
            </a:r>
          </a:p>
          <a:p>
            <a:r>
              <a:rPr lang="en-US" dirty="0" smtClean="0"/>
              <a:t>Python </a:t>
            </a:r>
            <a:r>
              <a:rPr lang="en-US" dirty="0"/>
              <a:t>tools for space-based </a:t>
            </a:r>
            <a:r>
              <a:rPr lang="en-US" dirty="0" smtClean="0"/>
              <a:t>tokenization</a:t>
            </a:r>
          </a:p>
          <a:p>
            <a:r>
              <a:rPr lang="en-US" b="1" i="1" dirty="0" smtClean="0">
                <a:solidFill>
                  <a:srgbClr val="FF0000"/>
                </a:solidFill>
              </a:rPr>
              <a:t>split</a:t>
            </a:r>
            <a:r>
              <a:rPr lang="en-US" dirty="0" smtClean="0"/>
              <a:t> method for string</a:t>
            </a:r>
          </a:p>
          <a:p>
            <a:r>
              <a:rPr lang="en-US" b="1" i="1" dirty="0" err="1" smtClean="0">
                <a:solidFill>
                  <a:srgbClr val="FF0000"/>
                </a:solidFill>
              </a:rPr>
              <a:t>findall</a:t>
            </a:r>
            <a:r>
              <a:rPr lang="en-US" dirty="0" smtClean="0"/>
              <a:t> method in re library</a:t>
            </a:r>
          </a:p>
          <a:p>
            <a:r>
              <a:rPr lang="en-US" dirty="0" smtClean="0"/>
              <a:t>…</a:t>
            </a: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51757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a:t>
            </a:r>
            <a:r>
              <a:rPr lang="en-US" dirty="0" smtClean="0"/>
              <a:t>Python</a:t>
            </a:r>
            <a:endParaRPr lang="en-US" dirty="0"/>
          </a:p>
        </p:txBody>
      </p:sp>
      <p:sp>
        <p:nvSpPr>
          <p:cNvPr id="11" name="Rectangle 10"/>
          <p:cNvSpPr/>
          <p:nvPr/>
        </p:nvSpPr>
        <p:spPr>
          <a:xfrm>
            <a:off x="381000" y="1417638"/>
            <a:ext cx="8686800" cy="3693319"/>
          </a:xfrm>
          <a:prstGeom prst="rect">
            <a:avLst/>
          </a:prstGeom>
          <a:solidFill>
            <a:schemeClr val="tx1"/>
          </a:solidFill>
        </p:spPr>
        <p:txBody>
          <a:bodyPr wrap="square">
            <a:spAutoFit/>
          </a:bodyPr>
          <a:lstStyle/>
          <a:p>
            <a:r>
              <a:rPr lang="en-US" dirty="0">
                <a:solidFill>
                  <a:srgbClr val="9CDCFE"/>
                </a:solidFill>
                <a:latin typeface="Consolas" panose="020B0609020204030204" pitchFamily="49" charset="0"/>
              </a:rPr>
              <a:t>text</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 Tokenization is a common task a data scientist comes across when working with text </a:t>
            </a:r>
            <a:r>
              <a:rPr lang="en-US" dirty="0" smtClean="0">
                <a:solidFill>
                  <a:srgbClr val="CE9178"/>
                </a:solidFill>
                <a:latin typeface="Consolas" panose="020B0609020204030204" pitchFamily="49" charset="0"/>
              </a:rPr>
              <a:t>data. It </a:t>
            </a:r>
            <a:r>
              <a:rPr lang="en-US" dirty="0">
                <a:solidFill>
                  <a:srgbClr val="CE9178"/>
                </a:solidFill>
                <a:latin typeface="Consolas" panose="020B0609020204030204" pitchFamily="49" charset="0"/>
              </a:rPr>
              <a:t>consists of splitting an entire text into small units, also known as </a:t>
            </a:r>
            <a:r>
              <a:rPr lang="en-US" dirty="0" smtClean="0">
                <a:solidFill>
                  <a:srgbClr val="CE9178"/>
                </a:solidFill>
                <a:latin typeface="Consolas" panose="020B0609020204030204" pitchFamily="49" charset="0"/>
              </a:rPr>
              <a:t>tokens. Most </a:t>
            </a:r>
            <a:r>
              <a:rPr lang="en-US" dirty="0">
                <a:solidFill>
                  <a:srgbClr val="CE9178"/>
                </a:solidFill>
                <a:latin typeface="Consolas" panose="020B0609020204030204" pitchFamily="49" charset="0"/>
              </a:rPr>
              <a:t>Natural Language Processing (NLP) projects have tokenization as the first </a:t>
            </a:r>
            <a:r>
              <a:rPr lang="en-US" dirty="0" smtClean="0">
                <a:solidFill>
                  <a:srgbClr val="CE9178"/>
                </a:solidFill>
                <a:latin typeface="Consolas" panose="020B0609020204030204" pitchFamily="49" charset="0"/>
              </a:rPr>
              <a:t>step </a:t>
            </a:r>
            <a:r>
              <a:rPr lang="en-US" dirty="0">
                <a:solidFill>
                  <a:srgbClr val="CE9178"/>
                </a:solidFill>
                <a:latin typeface="Consolas" panose="020B0609020204030204" pitchFamily="49" charset="0"/>
              </a:rPr>
              <a:t> because it's the foundation for developing good models and helps better understand the text we have."""</a:t>
            </a:r>
            <a:endParaRPr lang="en-US" dirty="0">
              <a:solidFill>
                <a:srgbClr val="D4D4D4"/>
              </a:solidFill>
              <a:latin typeface="Consolas" panose="020B0609020204030204" pitchFamily="49" charset="0"/>
            </a:endParaRPr>
          </a:p>
          <a:p>
            <a:r>
              <a:rPr lang="en-US" dirty="0" smtClean="0">
                <a:solidFill>
                  <a:srgbClr val="9CDCFE"/>
                </a:solidFill>
                <a:latin typeface="Consolas" panose="020B0609020204030204" pitchFamily="49" charset="0"/>
              </a:rPr>
              <a:t># use split</a:t>
            </a:r>
          </a:p>
          <a:p>
            <a:r>
              <a:rPr lang="en-US" dirty="0" err="1" smtClean="0">
                <a:solidFill>
                  <a:srgbClr val="9CDCFE"/>
                </a:solidFill>
                <a:latin typeface="Consolas" panose="020B0609020204030204" pitchFamily="49" charset="0"/>
              </a:rPr>
              <a:t>text</a:t>
            </a:r>
            <a:r>
              <a:rPr lang="en-US" dirty="0" err="1" smtClean="0">
                <a:solidFill>
                  <a:srgbClr val="D4D4D4"/>
                </a:solidFill>
                <a:latin typeface="Consolas" panose="020B0609020204030204" pitchFamily="49" charset="0"/>
              </a:rPr>
              <a:t>.</a:t>
            </a:r>
            <a:r>
              <a:rPr lang="en-US" dirty="0" err="1" smtClean="0">
                <a:solidFill>
                  <a:srgbClr val="DCDCAA"/>
                </a:solidFill>
                <a:latin typeface="Consolas" panose="020B0609020204030204" pitchFamily="49" charset="0"/>
              </a:rPr>
              <a:t>split</a:t>
            </a:r>
            <a:r>
              <a:rPr lang="en-US" dirty="0" smtClean="0">
                <a:solidFill>
                  <a:srgbClr val="D4D4D4"/>
                </a:solidFill>
                <a:latin typeface="Consolas" panose="020B0609020204030204" pitchFamily="49" charset="0"/>
              </a:rPr>
              <a:t>()</a:t>
            </a:r>
          </a:p>
          <a:p>
            <a:endParaRPr lang="en-US" dirty="0" smtClean="0">
              <a:solidFill>
                <a:srgbClr val="D4D4D4"/>
              </a:solidFill>
              <a:latin typeface="Consolas" panose="020B0609020204030204" pitchFamily="49" charset="0"/>
            </a:endParaRPr>
          </a:p>
          <a:p>
            <a:r>
              <a:rPr lang="en-US" dirty="0" smtClean="0">
                <a:solidFill>
                  <a:srgbClr val="9CDCFE"/>
                </a:solidFill>
                <a:latin typeface="Consolas" panose="020B0609020204030204" pitchFamily="49" charset="0"/>
              </a:rPr>
              <a:t>#tokenize </a:t>
            </a:r>
            <a:r>
              <a:rPr lang="en-US" dirty="0">
                <a:solidFill>
                  <a:srgbClr val="9CDCFE"/>
                </a:solidFill>
                <a:latin typeface="Consolas" panose="020B0609020204030204" pitchFamily="49" charset="0"/>
              </a:rPr>
              <a:t>the text with regular expressions</a:t>
            </a:r>
            <a:endParaRPr lang="en-US" dirty="0" smtClean="0">
              <a:solidFill>
                <a:srgbClr val="9CDCFE"/>
              </a:solidFill>
              <a:latin typeface="Consolas" panose="020B0609020204030204" pitchFamily="49" charset="0"/>
            </a:endParaRPr>
          </a:p>
          <a:p>
            <a:r>
              <a:rPr lang="en-US" dirty="0" smtClean="0">
                <a:solidFill>
                  <a:srgbClr val="9CDCFE"/>
                </a:solidFill>
                <a:latin typeface="Consolas" panose="020B0609020204030204" pitchFamily="49" charset="0"/>
              </a:rPr>
              <a:t>token</a:t>
            </a:r>
            <a:r>
              <a:rPr lang="en-US" dirty="0" smtClean="0">
                <a:solidFill>
                  <a:srgbClr val="D4D4D4"/>
                </a:solidFill>
                <a:latin typeface="Consolas" panose="020B0609020204030204" pitchFamily="49" charset="0"/>
              </a:rPr>
              <a:t>=</a:t>
            </a:r>
            <a:r>
              <a:rPr lang="en-US" dirty="0" err="1" smtClean="0">
                <a:solidFill>
                  <a:srgbClr val="4EC9B0"/>
                </a:solidFill>
                <a:latin typeface="Consolas" panose="020B0609020204030204" pitchFamily="49" charset="0"/>
              </a:rPr>
              <a:t>re</a:t>
            </a:r>
            <a:r>
              <a:rPr lang="en-US" dirty="0" err="1" smtClean="0">
                <a:solidFill>
                  <a:srgbClr val="D4D4D4"/>
                </a:solidFill>
                <a:latin typeface="Consolas" panose="020B0609020204030204" pitchFamily="49" charset="0"/>
              </a:rPr>
              <a:t>.</a:t>
            </a:r>
            <a:r>
              <a:rPr lang="en-US" dirty="0" err="1" smtClean="0">
                <a:solidFill>
                  <a:srgbClr val="DCDCAA"/>
                </a:solidFill>
                <a:latin typeface="Consolas" panose="020B0609020204030204" pitchFamily="49" charset="0"/>
              </a:rPr>
              <a:t>findall</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'\w+'</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text</a:t>
            </a:r>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token</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10</a:t>
            </a:r>
            <a:r>
              <a:rPr lang="en-US" dirty="0">
                <a:solidFill>
                  <a:srgbClr val="D4D4D4"/>
                </a:solidFill>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
        <p:nvSpPr>
          <p:cNvPr id="12" name="Rectangle 11"/>
          <p:cNvSpPr/>
          <p:nvPr/>
        </p:nvSpPr>
        <p:spPr>
          <a:xfrm>
            <a:off x="6690360" y="3886200"/>
            <a:ext cx="1981200" cy="2862322"/>
          </a:xfrm>
          <a:prstGeom prst="rect">
            <a:avLst/>
          </a:prstGeom>
          <a:solidFill>
            <a:schemeClr val="tx1"/>
          </a:solidFill>
        </p:spPr>
        <p:txBody>
          <a:bodyPr wrap="square">
            <a:spAutoFit/>
          </a:bodyPr>
          <a:lstStyle/>
          <a:p>
            <a:r>
              <a:rPr lang="en-US" dirty="0">
                <a:solidFill>
                  <a:srgbClr val="D4D4D4"/>
                </a:solidFill>
                <a:latin typeface="Consolas" panose="020B0609020204030204" pitchFamily="49" charset="0"/>
              </a:rPr>
              <a:t>['Tokenization', 'is', 'a', 'common', 'task', 'a', 'data', 'scientist', 'comes', 'across', 'when', 'working',</a:t>
            </a:r>
            <a:endParaRPr lang="ar-SA" dirty="0"/>
          </a:p>
        </p:txBody>
      </p:sp>
    </p:spTree>
    <p:extLst>
      <p:ext uri="{BB962C8B-B14F-4D97-AF65-F5344CB8AC3E}">
        <p14:creationId xmlns:p14="http://schemas.microsoft.com/office/powerpoint/2010/main" val="20034979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Simple Tokenization in Python</a:t>
            </a:r>
            <a:endParaRPr lang="ar-SA" dirty="0"/>
          </a:p>
        </p:txBody>
      </p:sp>
      <p:sp>
        <p:nvSpPr>
          <p:cNvPr id="4" name="Rectangle 3"/>
          <p:cNvSpPr/>
          <p:nvPr/>
        </p:nvSpPr>
        <p:spPr>
          <a:xfrm>
            <a:off x="651510" y="1285765"/>
            <a:ext cx="6400800" cy="1200329"/>
          </a:xfrm>
          <a:prstGeom prst="rect">
            <a:avLst/>
          </a:prstGeom>
          <a:solidFill>
            <a:schemeClr val="tx1"/>
          </a:solidFill>
        </p:spPr>
        <p:txBody>
          <a:bodyPr wrap="square">
            <a:spAutoFit/>
          </a:bodyPr>
          <a:lstStyle/>
          <a:p>
            <a:r>
              <a:rPr lang="en-US" dirty="0">
                <a:solidFill>
                  <a:srgbClr val="6A9955"/>
                </a:solidFill>
                <a:latin typeface="Consolas" panose="020B0609020204030204" pitchFamily="49" charset="0"/>
              </a:rPr>
              <a:t># convert to lowercase</a:t>
            </a:r>
            <a:endParaRPr lang="en-US" dirty="0">
              <a:solidFill>
                <a:srgbClr val="D4D4D4"/>
              </a:solidFill>
              <a:latin typeface="Consolas" panose="020B0609020204030204" pitchFamily="49" charset="0"/>
            </a:endParaRPr>
          </a:p>
          <a:p>
            <a:r>
              <a:rPr lang="en-US" dirty="0">
                <a:solidFill>
                  <a:srgbClr val="C586C0"/>
                </a:solidFill>
                <a:latin typeface="Consolas" panose="020B0609020204030204" pitchFamily="49" charset="0"/>
              </a:rPr>
              <a:t>for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word</a:t>
            </a: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token</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words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append</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word</a:t>
            </a:r>
            <a:r>
              <a:rPr lang="en-US" dirty="0" err="1">
                <a:solidFill>
                  <a:srgbClr val="D4D4D4"/>
                </a:solidFill>
                <a:latin typeface="Consolas" panose="020B0609020204030204" pitchFamily="49" charset="0"/>
              </a:rPr>
              <a:t>.lower</a:t>
            </a:r>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words</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10</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5" name="Rectangle 4"/>
          <p:cNvSpPr/>
          <p:nvPr/>
        </p:nvSpPr>
        <p:spPr>
          <a:xfrm>
            <a:off x="573405" y="2697470"/>
            <a:ext cx="7772400" cy="1477328"/>
          </a:xfrm>
          <a:prstGeom prst="rect">
            <a:avLst/>
          </a:prstGeom>
          <a:solidFill>
            <a:schemeClr val="tx1"/>
          </a:solidFill>
        </p:spPr>
        <p:txBody>
          <a:bodyPr wrap="square">
            <a:spAutoFit/>
          </a:bodyPr>
          <a:lstStyle/>
          <a:p>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dowload</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stopwords</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modile</a:t>
            </a:r>
            <a:endParaRPr lang="en-US" dirty="0">
              <a:solidFill>
                <a:srgbClr val="D4D4D4"/>
              </a:solidFill>
              <a:latin typeface="Consolas" panose="020B0609020204030204" pitchFamily="49" charset="0"/>
            </a:endParaRPr>
          </a:p>
          <a:p>
            <a:r>
              <a:rPr lang="en-US" dirty="0">
                <a:solidFill>
                  <a:srgbClr val="C586C0"/>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nltk</a:t>
            </a:r>
            <a:endParaRPr lang="en-US" dirty="0">
              <a:solidFill>
                <a:srgbClr val="D4D4D4"/>
              </a:solidFill>
              <a:latin typeface="Consolas" panose="020B0609020204030204" pitchFamily="49" charset="0"/>
            </a:endParaRPr>
          </a:p>
          <a:p>
            <a:r>
              <a:rPr lang="en-US" dirty="0" err="1">
                <a:solidFill>
                  <a:srgbClr val="4EC9B0"/>
                </a:solidFill>
                <a:latin typeface="Consolas" panose="020B0609020204030204" pitchFamily="49" charset="0"/>
              </a:rPr>
              <a:t>nltk</a:t>
            </a:r>
            <a:r>
              <a:rPr lang="en-US" dirty="0" err="1">
                <a:solidFill>
                  <a:srgbClr val="D4D4D4"/>
                </a:solidFill>
                <a:latin typeface="Consolas" panose="020B0609020204030204" pitchFamily="49" charset="0"/>
              </a:rPr>
              <a:t>.download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stopwords</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sw</a:t>
            </a:r>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nltk</a:t>
            </a:r>
            <a:r>
              <a:rPr lang="en-US" dirty="0" err="1">
                <a:solidFill>
                  <a:srgbClr val="D4D4D4"/>
                </a:solidFill>
                <a:latin typeface="Consolas" panose="020B0609020204030204" pitchFamily="49" charset="0"/>
              </a:rPr>
              <a:t>.corpus.stopwords.words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english</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sw</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5</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6" name="Rectangle 5"/>
          <p:cNvSpPr/>
          <p:nvPr/>
        </p:nvSpPr>
        <p:spPr>
          <a:xfrm>
            <a:off x="762000" y="4343400"/>
            <a:ext cx="7395210" cy="2031325"/>
          </a:xfrm>
          <a:prstGeom prst="rect">
            <a:avLst/>
          </a:prstGeom>
          <a:solidFill>
            <a:schemeClr val="tx1"/>
          </a:solidFill>
        </p:spPr>
        <p:txBody>
          <a:bodyPr wrap="square">
            <a:spAutoFit/>
          </a:bodyPr>
          <a:lstStyle/>
          <a:p>
            <a:r>
              <a:rPr lang="en-US" dirty="0">
                <a:solidFill>
                  <a:srgbClr val="6A9955"/>
                </a:solidFill>
                <a:latin typeface="Consolas" panose="020B0609020204030204" pitchFamily="49" charset="0"/>
              </a:rPr>
              <a:t># get the list without stop words</a:t>
            </a:r>
            <a:endParaRPr lang="en-US" dirty="0">
              <a:solidFill>
                <a:srgbClr val="D4D4D4"/>
              </a:solidFill>
              <a:latin typeface="Consolas" panose="020B0609020204030204" pitchFamily="49" charset="0"/>
            </a:endParaRPr>
          </a:p>
          <a:p>
            <a:r>
              <a:rPr lang="en-US" dirty="0" err="1">
                <a:solidFill>
                  <a:srgbClr val="9CDCFE"/>
                </a:solidFill>
                <a:latin typeface="Consolas" panose="020B0609020204030204" pitchFamily="49" charset="0"/>
              </a:rPr>
              <a:t>words_ne</a:t>
            </a:r>
            <a:r>
              <a:rPr lang="en-US" dirty="0">
                <a:solidFill>
                  <a:srgbClr val="D4D4D4"/>
                </a:solidFill>
                <a:latin typeface="Consolas" panose="020B0609020204030204" pitchFamily="49" charset="0"/>
              </a:rPr>
              <a:t>=[]</a:t>
            </a:r>
          </a:p>
          <a:p>
            <a:r>
              <a:rPr lang="en-US" dirty="0">
                <a:solidFill>
                  <a:srgbClr val="C586C0"/>
                </a:solidFill>
                <a:latin typeface="Consolas" panose="020B0609020204030204" pitchFamily="49" charset="0"/>
              </a:rPr>
              <a:t>for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word</a:t>
            </a: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words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word</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not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sw</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words_ne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append</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word</a:t>
            </a:r>
            <a:r>
              <a:rPr lang="en-US" dirty="0" smtClean="0">
                <a:solidFill>
                  <a:srgbClr val="D4D4D4"/>
                </a:solidFill>
                <a:latin typeface="Consolas" panose="020B0609020204030204" pitchFamily="49" charset="0"/>
              </a:rPr>
              <a:t>)</a:t>
            </a:r>
          </a:p>
          <a:p>
            <a:r>
              <a:rPr lang="en-US" dirty="0" err="1">
                <a:solidFill>
                  <a:srgbClr val="D4D4D4"/>
                </a:solidFill>
                <a:latin typeface="Consolas" panose="020B0609020204030204" pitchFamily="49" charset="0"/>
              </a:rPr>
              <a:t>words_ne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sorted</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words_ne</a:t>
            </a:r>
            <a:r>
              <a:rPr lang="en-US" dirty="0" smtClean="0">
                <a:solidFill>
                  <a:srgbClr val="D4D4D4"/>
                </a:solidFill>
                <a:latin typeface="Consolas" panose="020B0609020204030204" pitchFamily="49" charset="0"/>
              </a:rPr>
              <a:t>)</a:t>
            </a:r>
          </a:p>
          <a:p>
            <a:r>
              <a:rPr lang="en-US" dirty="0" err="1" smtClean="0">
                <a:solidFill>
                  <a:srgbClr val="9CDCFE"/>
                </a:solidFill>
                <a:latin typeface="Consolas" panose="020B0609020204030204" pitchFamily="49" charset="0"/>
              </a:rPr>
              <a:t>words_ne</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5</a:t>
            </a: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p:txBody>
      </p:sp>
      <p:sp>
        <p:nvSpPr>
          <p:cNvPr id="8" name="Rectangle 7"/>
          <p:cNvSpPr/>
          <p:nvPr/>
        </p:nvSpPr>
        <p:spPr>
          <a:xfrm>
            <a:off x="975360" y="6358661"/>
            <a:ext cx="6968490" cy="369332"/>
          </a:xfrm>
          <a:prstGeom prst="rect">
            <a:avLst/>
          </a:prstGeom>
          <a:solidFill>
            <a:schemeClr val="tx1"/>
          </a:solidFill>
        </p:spPr>
        <p:txBody>
          <a:bodyPr wrap="square">
            <a:spAutoFit/>
          </a:bodyPr>
          <a:lstStyle/>
          <a:p>
            <a:r>
              <a:rPr lang="en-US" dirty="0">
                <a:solidFill>
                  <a:srgbClr val="D4D4D4"/>
                </a:solidFill>
                <a:latin typeface="Consolas" panose="020B0609020204030204" pitchFamily="49" charset="0"/>
              </a:rPr>
              <a:t>['across', 'also', 'better', 'comes', 'common']</a:t>
            </a:r>
            <a:endParaRPr lang="ar-SA" dirty="0"/>
          </a:p>
        </p:txBody>
      </p:sp>
    </p:spTree>
    <p:extLst>
      <p:ext uri="{BB962C8B-B14F-4D97-AF65-F5344CB8AC3E}">
        <p14:creationId xmlns:p14="http://schemas.microsoft.com/office/powerpoint/2010/main" val="3461023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1828800"/>
            <a:ext cx="7940040" cy="4171950"/>
          </a:xfrm>
        </p:spPr>
        <p:txBody>
          <a:bodyPr>
            <a:normAutofit fontScale="92500" lnSpcReduction="2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a:t>
            </a:r>
            <a:r>
              <a:rPr lang="en-US" dirty="0" smtClean="0">
                <a:solidFill>
                  <a:srgbClr val="0070C0"/>
                </a:solidFill>
              </a:rPr>
              <a:t>Kingdom of </a:t>
            </a:r>
            <a:r>
              <a:rPr lang="en-US" dirty="0" err="1" smtClean="0">
                <a:solidFill>
                  <a:srgbClr val="0070C0"/>
                </a:solidFill>
              </a:rPr>
              <a:t>Sauid</a:t>
            </a:r>
            <a:r>
              <a:rPr lang="en-US" dirty="0" smtClean="0">
                <a:solidFill>
                  <a:srgbClr val="0070C0"/>
                </a:solidFill>
              </a:rPr>
              <a:t> Arabia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321611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6" name="TextBox 5">
            <a:extLst>
              <a:ext uri="{FF2B5EF4-FFF2-40B4-BE49-F238E27FC236}">
                <a16:creationId xmlns:a16="http://schemas.microsoft.com/office/drawing/2014/main" id="{A7B0F141-57C8-F84C-A3E5-EBBADDCC748A}"/>
              </a:ext>
            </a:extLst>
          </p:cNvPr>
          <p:cNvSpPr txBox="1"/>
          <p:nvPr/>
        </p:nvSpPr>
        <p:spPr>
          <a:xfrm>
            <a:off x="1584960" y="1417638"/>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
        <p:nvSpPr>
          <p:cNvPr id="4" name="Rectangle 3"/>
          <p:cNvSpPr/>
          <p:nvPr/>
        </p:nvSpPr>
        <p:spPr>
          <a:xfrm>
            <a:off x="304800" y="1995845"/>
            <a:ext cx="8382000" cy="2585323"/>
          </a:xfrm>
          <a:prstGeom prst="rect">
            <a:avLst/>
          </a:prstGeom>
          <a:solidFill>
            <a:schemeClr val="tx1"/>
          </a:solidFill>
        </p:spPr>
        <p:txBody>
          <a:bodyPr wrap="square">
            <a:spAutoFit/>
          </a:bodyPr>
          <a:lstStyle/>
          <a:p>
            <a:r>
              <a:rPr lang="en-US" dirty="0">
                <a:solidFill>
                  <a:srgbClr val="9CDCFE"/>
                </a:solidFill>
                <a:latin typeface="Consolas" panose="020B0609020204030204" pitchFamily="49" charset="0"/>
              </a:rPr>
              <a:t>text</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'That U.S.A. poster-print costs $12.40...'</a:t>
            </a:r>
            <a:endParaRPr lang="en-US" dirty="0">
              <a:solidFill>
                <a:srgbClr val="D4D4D4"/>
              </a:solidFill>
              <a:latin typeface="Consolas" panose="020B0609020204030204" pitchFamily="49" charset="0"/>
            </a:endParaRPr>
          </a:p>
          <a:p>
            <a:r>
              <a:rPr lang="en-US" dirty="0">
                <a:solidFill>
                  <a:srgbClr val="9CDCFE"/>
                </a:solidFill>
                <a:latin typeface="Consolas" panose="020B0609020204030204" pitchFamily="49" charset="0"/>
              </a:rPr>
              <a:t>pattern</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r</a:t>
            </a:r>
            <a:r>
              <a:rPr lang="en-US" dirty="0">
                <a:solidFill>
                  <a:srgbClr val="D16969"/>
                </a:solidFill>
                <a:latin typeface="Consolas" panose="020B0609020204030204" pitchFamily="49" charset="0"/>
              </a:rPr>
              <a:t>'''</a:t>
            </a:r>
            <a:r>
              <a:rPr lang="en-US" dirty="0">
                <a:solidFill>
                  <a:srgbClr val="569CD6"/>
                </a:solidFill>
                <a:latin typeface="Consolas" panose="020B0609020204030204" pitchFamily="49" charset="0"/>
              </a:rPr>
              <a:t>(?x)</a:t>
            </a:r>
            <a:r>
              <a:rPr lang="en-US" dirty="0">
                <a:solidFill>
                  <a:srgbClr val="D16969"/>
                </a:solidFill>
                <a:latin typeface="Consolas" panose="020B0609020204030204" pitchFamily="49" charset="0"/>
              </a:rPr>
              <a:t>     </a:t>
            </a:r>
            <a:r>
              <a:rPr lang="en-US" dirty="0">
                <a:solidFill>
                  <a:srgbClr val="6A9955"/>
                </a:solidFill>
                <a:latin typeface="Consolas" panose="020B0609020204030204" pitchFamily="49" charset="0"/>
              </a:rPr>
              <a:t># set flag to allow verbose </a:t>
            </a:r>
            <a:r>
              <a:rPr lang="en-US" dirty="0" err="1">
                <a:solidFill>
                  <a:srgbClr val="6A9955"/>
                </a:solidFill>
                <a:latin typeface="Consolas" panose="020B0609020204030204" pitchFamily="49" charset="0"/>
              </a:rPr>
              <a:t>regexps</a:t>
            </a:r>
            <a:endParaRPr lang="en-US" dirty="0">
              <a:solidFill>
                <a:srgbClr val="D4D4D4"/>
              </a:solidFill>
              <a:latin typeface="Consolas" panose="020B0609020204030204" pitchFamily="49" charset="0"/>
            </a:endParaRPr>
          </a:p>
          <a:p>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A-Z</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D16969"/>
                </a:solidFill>
                <a:latin typeface="Consolas" panose="020B0609020204030204" pitchFamily="49" charset="0"/>
              </a:rPr>
              <a:t>       </a:t>
            </a:r>
            <a:r>
              <a:rPr lang="en-US" dirty="0">
                <a:solidFill>
                  <a:srgbClr val="6A9955"/>
                </a:solidFill>
                <a:latin typeface="Consolas" panose="020B0609020204030204" pitchFamily="49" charset="0"/>
              </a:rPr>
              <a:t># abbreviations, e.g. U.S.A.</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r>
              <a:rPr lang="en-US" dirty="0">
                <a:solidFill>
                  <a:srgbClr val="D16969"/>
                </a:solidFill>
                <a:latin typeface="Consolas" panose="020B0609020204030204" pitchFamily="49" charset="0"/>
              </a:rPr>
              <a:t> \w</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-\w</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D16969"/>
                </a:solidFill>
                <a:latin typeface="Consolas" panose="020B0609020204030204" pitchFamily="49" charset="0"/>
              </a:rPr>
              <a:t>       </a:t>
            </a:r>
            <a:r>
              <a:rPr lang="en-US" dirty="0">
                <a:solidFill>
                  <a:srgbClr val="6A9955"/>
                </a:solidFill>
                <a:latin typeface="Consolas" panose="020B0609020204030204" pitchFamily="49" charset="0"/>
              </a:rPr>
              <a:t># words with optional internal hyphens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r>
              <a:rPr lang="en-US" dirty="0">
                <a:solidFill>
                  <a:srgbClr val="D16969"/>
                </a:solidFill>
                <a:latin typeface="Consolas" panose="020B0609020204030204" pitchFamily="49" charset="0"/>
              </a:rPr>
              <a:t> </a:t>
            </a:r>
            <a:r>
              <a:rPr lang="en-US" dirty="0">
                <a:solidFill>
                  <a:srgbClr val="D7BA7D"/>
                </a:solidFill>
                <a:latin typeface="Consolas" panose="020B0609020204030204" pitchFamily="49" charset="0"/>
              </a:rPr>
              <a:t>\$?</a:t>
            </a:r>
            <a:r>
              <a:rPr lang="en-US" dirty="0">
                <a:solidFill>
                  <a:srgbClr val="D16969"/>
                </a:solidFill>
                <a:latin typeface="Consolas" panose="020B0609020204030204" pitchFamily="49" charset="0"/>
              </a:rPr>
              <a:t>\d</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D16969"/>
                </a:solidFill>
                <a:latin typeface="Consolas" panose="020B0609020204030204" pitchFamily="49" charset="0"/>
              </a:rPr>
              <a:t>\d</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D16969"/>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D16969"/>
                </a:solidFill>
                <a:latin typeface="Consolas" panose="020B0609020204030204" pitchFamily="49" charset="0"/>
              </a:rPr>
              <a:t> </a:t>
            </a:r>
            <a:r>
              <a:rPr lang="en-US" dirty="0">
                <a:solidFill>
                  <a:srgbClr val="6A9955"/>
                </a:solidFill>
                <a:latin typeface="Consolas" panose="020B0609020204030204" pitchFamily="49" charset="0"/>
              </a:rPr>
              <a:t># currency and percentages, e.g. $12.40, 82%</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r>
              <a:rPr lang="en-US" dirty="0">
                <a:solidFill>
                  <a:srgbClr val="D16969"/>
                </a:solidFill>
                <a:latin typeface="Consolas" panose="020B0609020204030204" pitchFamily="49" charset="0"/>
              </a:rPr>
              <a:t> </a:t>
            </a:r>
            <a:r>
              <a:rPr lang="en-US" dirty="0">
                <a:solidFill>
                  <a:srgbClr val="D7BA7D"/>
                </a:solidFill>
                <a:latin typeface="Consolas" panose="020B0609020204030204" pitchFamily="49" charset="0"/>
              </a:rPr>
              <a:t>\.\.\.</a:t>
            </a:r>
            <a:r>
              <a:rPr lang="en-US" dirty="0">
                <a:solidFill>
                  <a:srgbClr val="D16969"/>
                </a:solidFill>
                <a:latin typeface="Consolas" panose="020B0609020204030204" pitchFamily="49" charset="0"/>
              </a:rPr>
              <a:t>             </a:t>
            </a:r>
            <a:r>
              <a:rPr lang="en-US" dirty="0">
                <a:solidFill>
                  <a:srgbClr val="6A9955"/>
                </a:solidFill>
                <a:latin typeface="Consolas" panose="020B0609020204030204" pitchFamily="49" charset="0"/>
              </a:rPr>
              <a:t># ellipsis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r>
              <a:rPr lang="en-US" dirty="0">
                <a:solidFill>
                  <a:srgbClr val="D16969"/>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][.,;"'?():-_`</a:t>
            </a:r>
            <a:r>
              <a:rPr lang="en-US" dirty="0">
                <a:solidFill>
                  <a:srgbClr val="CE9178"/>
                </a:solidFill>
                <a:latin typeface="Consolas" panose="020B0609020204030204" pitchFamily="49" charset="0"/>
              </a:rPr>
              <a:t>]</a:t>
            </a:r>
            <a:r>
              <a:rPr lang="en-US" dirty="0">
                <a:solidFill>
                  <a:srgbClr val="D16969"/>
                </a:solidFill>
                <a:latin typeface="Consolas" panose="020B0609020204030204" pitchFamily="49" charset="0"/>
              </a:rPr>
              <a:t>   </a:t>
            </a:r>
            <a:r>
              <a:rPr lang="en-US" dirty="0">
                <a:solidFill>
                  <a:srgbClr val="6A9955"/>
                </a:solidFill>
                <a:latin typeface="Consolas" panose="020B0609020204030204" pitchFamily="49" charset="0"/>
              </a:rPr>
              <a:t># these are separate tokens; includes ], [</a:t>
            </a:r>
            <a:endParaRPr lang="en-US" dirty="0">
              <a:solidFill>
                <a:srgbClr val="D4D4D4"/>
              </a:solidFill>
              <a:latin typeface="Consolas" panose="020B0609020204030204" pitchFamily="49" charset="0"/>
            </a:endParaRPr>
          </a:p>
          <a:p>
            <a:r>
              <a:rPr lang="en-US" dirty="0">
                <a:solidFill>
                  <a:srgbClr val="D16969"/>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err="1">
                <a:solidFill>
                  <a:srgbClr val="4EC9B0"/>
                </a:solidFill>
                <a:latin typeface="Consolas" panose="020B0609020204030204" pitchFamily="49" charset="0"/>
              </a:rPr>
              <a:t>nltk</a:t>
            </a:r>
            <a:r>
              <a:rPr lang="en-US" dirty="0" err="1">
                <a:solidFill>
                  <a:srgbClr val="D4D4D4"/>
                </a:solidFill>
                <a:latin typeface="Consolas" panose="020B0609020204030204" pitchFamily="49" charset="0"/>
              </a:rPr>
              <a:t>.regexp_tokenize</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text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pattern</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7" name="Rectangle 6"/>
          <p:cNvSpPr/>
          <p:nvPr/>
        </p:nvSpPr>
        <p:spPr>
          <a:xfrm>
            <a:off x="266700" y="5182334"/>
            <a:ext cx="8458200" cy="369332"/>
          </a:xfrm>
          <a:prstGeom prst="rect">
            <a:avLst/>
          </a:prstGeom>
          <a:solidFill>
            <a:schemeClr val="tx1"/>
          </a:solidFill>
        </p:spPr>
        <p:txBody>
          <a:bodyPr wrap="square">
            <a:spAutoFit/>
          </a:bodyPr>
          <a:lstStyle/>
          <a:p>
            <a:r>
              <a:rPr lang="en-US" dirty="0">
                <a:solidFill>
                  <a:srgbClr val="D4D4D4"/>
                </a:solidFill>
                <a:latin typeface="Consolas" panose="020B0609020204030204" pitchFamily="49" charset="0"/>
              </a:rPr>
              <a:t>['That', 'U.S.A.', 'poster-print', 'costs', '$12.40', '...']</a:t>
            </a:r>
            <a:endParaRPr lang="ar-SA" dirty="0"/>
          </a:p>
        </p:txBody>
      </p:sp>
      <p:sp>
        <p:nvSpPr>
          <p:cNvPr id="9" name="Rectangle 8"/>
          <p:cNvSpPr/>
          <p:nvPr/>
        </p:nvSpPr>
        <p:spPr>
          <a:xfrm>
            <a:off x="310515" y="6400800"/>
            <a:ext cx="8522970" cy="307777"/>
          </a:xfrm>
          <a:prstGeom prst="rect">
            <a:avLst/>
          </a:prstGeom>
          <a:solidFill>
            <a:srgbClr val="FFFF00"/>
          </a:solidFill>
        </p:spPr>
        <p:txBody>
          <a:bodyPr wrap="square">
            <a:spAutoFit/>
          </a:bodyPr>
          <a:lstStyle/>
          <a:p>
            <a:r>
              <a:rPr lang="en-US" sz="1400" dirty="0">
                <a:solidFill>
                  <a:schemeClr val="accent2"/>
                </a:solidFill>
              </a:rPr>
              <a:t>The special (?x) "verbose flag" tells Python to strip out the embedded whitespace and comments.</a:t>
            </a:r>
            <a:endParaRPr lang="ar-SA" sz="1400" dirty="0">
              <a:solidFill>
                <a:schemeClr val="accent2"/>
              </a:solidFill>
            </a:endParaRPr>
          </a:p>
        </p:txBody>
      </p:sp>
    </p:spTree>
    <p:extLst>
      <p:ext uri="{BB962C8B-B14F-4D97-AF65-F5344CB8AC3E}">
        <p14:creationId xmlns:p14="http://schemas.microsoft.com/office/powerpoint/2010/main" val="2334054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normAutofit fontScale="90000"/>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1" y="190500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solidFill>
                  <a:srgbClr val="FF0000"/>
                </a:solidFill>
              </a:rPr>
              <a:t>Subword</a:t>
            </a:r>
            <a:r>
              <a:rPr lang="en-US" b="1" dirty="0">
                <a:solidFill>
                  <a:srgbClr val="FF0000"/>
                </a:solidFill>
              </a:rPr>
              <a:t> tokenization </a:t>
            </a:r>
            <a:r>
              <a:rPr lang="en-US" dirty="0"/>
              <a:t>(because tokens can be parts of words as well as whole words)</a:t>
            </a:r>
          </a:p>
        </p:txBody>
      </p:sp>
    </p:spTree>
    <p:extLst>
      <p:ext uri="{BB962C8B-B14F-4D97-AF65-F5344CB8AC3E}">
        <p14:creationId xmlns:p14="http://schemas.microsoft.com/office/powerpoint/2010/main" val="2050006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8220" y="1383666"/>
            <a:ext cx="7696200" cy="3090862"/>
          </a:xfrm>
          <a:solidFill>
            <a:schemeClr val="tx1"/>
          </a:solidFill>
        </p:spPr>
        <p:txBody>
          <a:bodyPr/>
          <a:lstStyle/>
          <a:p>
            <a:r>
              <a:rPr lang="en-US" sz="1400" dirty="0">
                <a:solidFill>
                  <a:schemeClr val="bg1"/>
                </a:solidFill>
              </a:rPr>
              <a:t>User: I am unhappy.</a:t>
            </a:r>
          </a:p>
          <a:p>
            <a:r>
              <a:rPr lang="en-US" sz="1400" dirty="0">
                <a:solidFill>
                  <a:schemeClr val="bg1"/>
                </a:solidFill>
              </a:rPr>
              <a:t>ELIZA: DO YOU THINK COMING HERE WILL HELP YOU NOT TO BE UNHAPPY</a:t>
            </a:r>
          </a:p>
          <a:p>
            <a:r>
              <a:rPr lang="en-US" sz="1400" dirty="0">
                <a:solidFill>
                  <a:schemeClr val="bg1"/>
                </a:solidFill>
              </a:rPr>
              <a:t>User: I need some help, that much seems certain.</a:t>
            </a:r>
          </a:p>
          <a:p>
            <a:r>
              <a:rPr lang="en-US" sz="1400" dirty="0">
                <a:solidFill>
                  <a:schemeClr val="bg1"/>
                </a:solidFill>
              </a:rPr>
              <a:t>ELIZA: WHAT WOULD IT MEAN TO YOU IF YOU GOT SOME HELP</a:t>
            </a:r>
          </a:p>
          <a:p>
            <a:r>
              <a:rPr lang="en-US" sz="1400" dirty="0">
                <a:solidFill>
                  <a:schemeClr val="bg1"/>
                </a:solidFill>
              </a:rPr>
              <a:t>User: Perhaps I could learn to get along with my mother.</a:t>
            </a:r>
          </a:p>
          <a:p>
            <a:r>
              <a:rPr lang="en-US" sz="1400" dirty="0">
                <a:solidFill>
                  <a:schemeClr val="bg1"/>
                </a:solidFill>
              </a:rPr>
              <a:t>ELIZA: TELL ME MORE ABOUT YOUR FAMILY</a:t>
            </a:r>
          </a:p>
          <a:p>
            <a:r>
              <a:rPr lang="en-US" sz="1400" dirty="0">
                <a:solidFill>
                  <a:schemeClr val="bg1"/>
                </a:solidFill>
              </a:rPr>
              <a:t>User: My mother takes care of me.</a:t>
            </a:r>
          </a:p>
          <a:p>
            <a:r>
              <a:rPr lang="en-US" sz="1400" dirty="0">
                <a:solidFill>
                  <a:schemeClr val="bg1"/>
                </a:solidFill>
              </a:rPr>
              <a:t>ELIZA: WHO ELSE IN YOU FAMILY TAKES CARE OF YOU</a:t>
            </a:r>
          </a:p>
          <a:p>
            <a:r>
              <a:rPr lang="en-US" sz="1400" dirty="0">
                <a:solidFill>
                  <a:schemeClr val="bg1"/>
                </a:solidFill>
              </a:rPr>
              <a:t>User: My father.</a:t>
            </a:r>
          </a:p>
          <a:p>
            <a:r>
              <a:rPr lang="en-US" sz="1400" dirty="0">
                <a:solidFill>
                  <a:schemeClr val="bg1"/>
                </a:solidFill>
              </a:rPr>
              <a:t>ELIZA: YOUR FATHER</a:t>
            </a:r>
          </a:p>
          <a:p>
            <a:r>
              <a:rPr lang="en-US" sz="1400" dirty="0">
                <a:solidFill>
                  <a:schemeClr val="bg1"/>
                </a:solidFill>
              </a:rPr>
              <a:t>User: You are like my father in some ways.</a:t>
            </a:r>
            <a:endParaRPr lang="ar-SA" sz="1400" dirty="0">
              <a:solidFill>
                <a:schemeClr val="bg1"/>
              </a:solidFill>
            </a:endParaRPr>
          </a:p>
        </p:txBody>
      </p:sp>
      <p:sp>
        <p:nvSpPr>
          <p:cNvPr id="3" name="Title 2"/>
          <p:cNvSpPr>
            <a:spLocks noGrp="1"/>
          </p:cNvSpPr>
          <p:nvPr>
            <p:ph type="title"/>
          </p:nvPr>
        </p:nvSpPr>
        <p:spPr/>
        <p:txBody>
          <a:bodyPr/>
          <a:lstStyle/>
          <a:p>
            <a:r>
              <a:rPr lang="en-US" dirty="0" smtClean="0"/>
              <a:t>ELIZA </a:t>
            </a:r>
            <a:r>
              <a:rPr lang="en-US" dirty="0" err="1" smtClean="0"/>
              <a:t>chatbot</a:t>
            </a:r>
            <a:r>
              <a:rPr lang="en-US" dirty="0" smtClean="0"/>
              <a:t> in 1966</a:t>
            </a:r>
            <a:endParaRPr lang="ar-SA" dirty="0"/>
          </a:p>
        </p:txBody>
      </p:sp>
      <p:sp>
        <p:nvSpPr>
          <p:cNvPr id="5" name="Rectangle 4"/>
          <p:cNvSpPr/>
          <p:nvPr/>
        </p:nvSpPr>
        <p:spPr>
          <a:xfrm>
            <a:off x="533400" y="4509544"/>
            <a:ext cx="8382000" cy="1754326"/>
          </a:xfrm>
          <a:prstGeom prst="rect">
            <a:avLst/>
          </a:prstGeom>
        </p:spPr>
        <p:txBody>
          <a:bodyPr wrap="square">
            <a:spAutoFit/>
          </a:bodyPr>
          <a:lstStyle/>
          <a:p>
            <a:pPr marL="285750" indent="-285750">
              <a:buFont typeface="Arial" panose="020B0604020202020204" pitchFamily="34" charset="0"/>
              <a:buChar char="•"/>
            </a:pPr>
            <a:r>
              <a:rPr lang="en-US" dirty="0">
                <a:latin typeface="NimbusRomNo9L-Regu"/>
              </a:rPr>
              <a:t>The dialogue above is from </a:t>
            </a:r>
            <a:r>
              <a:rPr lang="en-US" dirty="0">
                <a:latin typeface="NimbusRomNo9L-Medi"/>
              </a:rPr>
              <a:t>ELIZA</a:t>
            </a:r>
            <a:r>
              <a:rPr lang="en-US" dirty="0">
                <a:latin typeface="NimbusRomNo9L-Regu"/>
              </a:rPr>
              <a:t>, an early natural language processing </a:t>
            </a:r>
            <a:r>
              <a:rPr lang="en-US" dirty="0" smtClean="0">
                <a:latin typeface="NimbusRomNo9L-Regu"/>
              </a:rPr>
              <a:t>system that </a:t>
            </a:r>
            <a:r>
              <a:rPr lang="en-US" dirty="0">
                <a:latin typeface="NimbusRomNo9L-Regu"/>
              </a:rPr>
              <a:t>could carry on a limited conversation with a user </a:t>
            </a:r>
            <a:r>
              <a:rPr lang="en-US" dirty="0" smtClean="0">
                <a:latin typeface="NimbusRomNo9L-Regu"/>
              </a:rPr>
              <a:t>by developed at MIT in 1966.</a:t>
            </a:r>
          </a:p>
          <a:p>
            <a:pPr marL="285750" indent="-285750">
              <a:buFont typeface="Arial" panose="020B0604020202020204" pitchFamily="34" charset="0"/>
              <a:buChar char="•"/>
            </a:pPr>
            <a:r>
              <a:rPr lang="en-US" dirty="0"/>
              <a:t>ELIZA is a surprisingly </a:t>
            </a:r>
            <a:r>
              <a:rPr lang="en-US" dirty="0" smtClean="0"/>
              <a:t>simple program </a:t>
            </a:r>
            <a:r>
              <a:rPr lang="en-US" dirty="0"/>
              <a:t>that uses </a:t>
            </a:r>
            <a:r>
              <a:rPr lang="en-US" b="1" dirty="0">
                <a:solidFill>
                  <a:srgbClr val="FF0000"/>
                </a:solidFill>
              </a:rPr>
              <a:t>pattern matching </a:t>
            </a:r>
            <a:r>
              <a:rPr lang="en-US" dirty="0"/>
              <a:t>to recognize phrases like “</a:t>
            </a:r>
            <a:r>
              <a:rPr lang="en-US" dirty="0">
                <a:solidFill>
                  <a:srgbClr val="FF0000"/>
                </a:solidFill>
              </a:rPr>
              <a:t>I need X</a:t>
            </a:r>
            <a:r>
              <a:rPr lang="en-US" dirty="0"/>
              <a:t>” and </a:t>
            </a:r>
            <a:r>
              <a:rPr lang="en-US" dirty="0" smtClean="0"/>
              <a:t>translate them </a:t>
            </a:r>
            <a:r>
              <a:rPr lang="en-US" dirty="0"/>
              <a:t>into suitable outputs like “</a:t>
            </a:r>
            <a:r>
              <a:rPr lang="en-US" dirty="0">
                <a:solidFill>
                  <a:srgbClr val="FF0000"/>
                </a:solidFill>
              </a:rPr>
              <a:t>What would it mean to you if you got X</a:t>
            </a:r>
            <a:r>
              <a:rPr lang="en-US" dirty="0"/>
              <a:t>?”.</a:t>
            </a:r>
            <a:endParaRPr lang="ar-SA" dirty="0"/>
          </a:p>
        </p:txBody>
      </p:sp>
      <p:sp>
        <p:nvSpPr>
          <p:cNvPr id="4" name="Rectangle 3"/>
          <p:cNvSpPr/>
          <p:nvPr/>
        </p:nvSpPr>
        <p:spPr>
          <a:xfrm>
            <a:off x="1333500" y="6254475"/>
            <a:ext cx="6477000" cy="646331"/>
          </a:xfrm>
          <a:prstGeom prst="rect">
            <a:avLst/>
          </a:prstGeom>
        </p:spPr>
        <p:txBody>
          <a:bodyPr wrap="square">
            <a:spAutoFit/>
          </a:bodyPr>
          <a:lstStyle/>
          <a:p>
            <a:r>
              <a:rPr lang="ar-SA" dirty="0">
                <a:hlinkClick r:id="rId3"/>
              </a:rPr>
              <a:t>http://</a:t>
            </a:r>
            <a:r>
              <a:rPr lang="ar-SA" dirty="0" smtClean="0">
                <a:hlinkClick r:id="rId3"/>
              </a:rPr>
              <a:t>psych.fullerton.edu/mbirnbaum/psych101/eliza.htm</a:t>
            </a:r>
            <a:r>
              <a:rPr lang="en-US" dirty="0" smtClean="0">
                <a:hlinkClick r:id="rId3"/>
              </a:rPr>
              <a:t>\</a:t>
            </a:r>
            <a:endParaRPr lang="en-US" dirty="0" smtClean="0"/>
          </a:p>
          <a:p>
            <a:endParaRPr lang="en-US" dirty="0" smtClean="0"/>
          </a:p>
        </p:txBody>
      </p:sp>
    </p:spTree>
    <p:extLst>
      <p:ext uri="{BB962C8B-B14F-4D97-AF65-F5344CB8AC3E}">
        <p14:creationId xmlns:p14="http://schemas.microsoft.com/office/powerpoint/2010/main" val="18974237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601980" y="1417638"/>
            <a:ext cx="7940040" cy="3943350"/>
          </a:xfrm>
        </p:spPr>
        <p:txBody>
          <a:bodyPr>
            <a:normAutofit fontScale="85000" lnSpcReduction="100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solidFill>
                  <a:srgbClr val="FF0000"/>
                </a:solidFill>
              </a:rPr>
              <a:t>learner</a:t>
            </a:r>
            <a:r>
              <a:rPr lang="en-US" sz="2600" dirty="0"/>
              <a:t> that takes a raw training corpus and induces a vocabulary (a set of tokens). </a:t>
            </a:r>
          </a:p>
          <a:p>
            <a:pPr lvl="1"/>
            <a:r>
              <a:rPr lang="en-US" sz="2600" dirty="0"/>
              <a:t>A token </a:t>
            </a:r>
            <a:r>
              <a:rPr lang="en-US" sz="2600" b="1" dirty="0" err="1">
                <a:solidFill>
                  <a:srgbClr val="FF0000"/>
                </a:solidFill>
              </a:rPr>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2673835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normAutofit fontScale="90000"/>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1" y="2057400"/>
            <a:ext cx="7543801" cy="3823648"/>
          </a:xfrm>
        </p:spPr>
        <p:txBody>
          <a:bodyPr>
            <a:normAutofit fontScale="92500" lnSpcReduction="10000"/>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3281731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2133600"/>
            <a:ext cx="8798896" cy="3168650"/>
          </a:xfrm>
        </p:spPr>
      </p:pic>
    </p:spTree>
    <p:extLst>
      <p:ext uri="{BB962C8B-B14F-4D97-AF65-F5344CB8AC3E}">
        <p14:creationId xmlns:p14="http://schemas.microsoft.com/office/powerpoint/2010/main" val="742812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normAutofit/>
          </a:bodyPr>
          <a:lstStyle/>
          <a:p>
            <a:r>
              <a:rPr lang="en-US" dirty="0"/>
              <a:t>Byte Pair Encoding (BPE</a:t>
            </a:r>
            <a:r>
              <a:rPr lang="en-US" dirty="0" smtClean="0"/>
              <a:t>)</a:t>
            </a:r>
            <a:endParaRPr lang="en-US" dirty="0"/>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457200" indent="-457200"/>
            <a:r>
              <a:rPr lang="en-US" dirty="0"/>
              <a:t>Most </a:t>
            </a:r>
            <a:r>
              <a:rPr lang="en-US" dirty="0" err="1"/>
              <a:t>subword</a:t>
            </a:r>
            <a:r>
              <a:rPr lang="en-US" dirty="0"/>
              <a:t> algorithms are run inside space-separated tokens. </a:t>
            </a:r>
          </a:p>
          <a:p>
            <a:pPr marL="457200" indent="-457200"/>
            <a:r>
              <a:rPr lang="en-US" dirty="0"/>
              <a:t>So we commonly first add a special end-of-word symbol '__' before space in training corpus</a:t>
            </a:r>
          </a:p>
          <a:p>
            <a:pPr marL="457200" indent="-457200"/>
            <a:r>
              <a:rPr lang="en-US" dirty="0"/>
              <a:t>Next, separate into letters.</a:t>
            </a:r>
          </a:p>
          <a:p>
            <a:endParaRPr lang="en-US" dirty="0"/>
          </a:p>
        </p:txBody>
      </p:sp>
    </p:spTree>
    <p:extLst>
      <p:ext uri="{BB962C8B-B14F-4D97-AF65-F5344CB8AC3E}">
        <p14:creationId xmlns:p14="http://schemas.microsoft.com/office/powerpoint/2010/main" val="584723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4022726"/>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1752600"/>
            <a:ext cx="8305800" cy="1107996"/>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3281066"/>
            <a:ext cx="5545108" cy="369332"/>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1" y="392049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4004116"/>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8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182086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3518240"/>
            <a:ext cx="1697901" cy="369332"/>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2" y="4174527"/>
            <a:ext cx="7061823" cy="1608138"/>
          </a:xfrm>
          <a:prstGeom prst="rect">
            <a:avLst/>
          </a:prstGeom>
        </p:spPr>
      </p:pic>
    </p:spTree>
    <p:extLst>
      <p:ext uri="{BB962C8B-B14F-4D97-AF65-F5344CB8AC3E}">
        <p14:creationId xmlns:p14="http://schemas.microsoft.com/office/powerpoint/2010/main" val="16414281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3518240"/>
            <a:ext cx="2018501" cy="369332"/>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1" y="191043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4139508"/>
            <a:ext cx="6187440" cy="1616122"/>
          </a:xfrm>
          <a:prstGeom prst="rect">
            <a:avLst/>
          </a:prstGeom>
        </p:spPr>
      </p:pic>
    </p:spTree>
    <p:extLst>
      <p:ext uri="{BB962C8B-B14F-4D97-AF65-F5344CB8AC3E}">
        <p14:creationId xmlns:p14="http://schemas.microsoft.com/office/powerpoint/2010/main" val="39322477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1" y="3518240"/>
            <a:ext cx="1928733" cy="369332"/>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90211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3" y="4038600"/>
            <a:ext cx="6510663" cy="1616122"/>
          </a:xfrm>
          <a:prstGeom prst="rect">
            <a:avLst/>
          </a:prstGeom>
        </p:spPr>
      </p:pic>
    </p:spTree>
    <p:extLst>
      <p:ext uri="{BB962C8B-B14F-4D97-AF65-F5344CB8AC3E}">
        <p14:creationId xmlns:p14="http://schemas.microsoft.com/office/powerpoint/2010/main" val="589090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5" y="2091604"/>
            <a:ext cx="2377574" cy="369332"/>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1" y="2963111"/>
            <a:ext cx="8677547" cy="1892300"/>
          </a:xfrm>
          <a:prstGeom prst="rect">
            <a:avLst/>
          </a:prstGeom>
        </p:spPr>
      </p:pic>
    </p:spTree>
    <p:extLst>
      <p:ext uri="{BB962C8B-B14F-4D97-AF65-F5344CB8AC3E}">
        <p14:creationId xmlns:p14="http://schemas.microsoft.com/office/powerpoint/2010/main" val="7916389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solidFill>
                  <a:srgbClr val="FF0000"/>
                </a:solidFill>
              </a:rPr>
              <a:t>segmente</a:t>
            </a:r>
            <a:r>
              <a:rPr lang="en-US" b="1" dirty="0" err="1"/>
              <a:t>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1828800"/>
            <a:ext cx="7940040" cy="4052248"/>
          </a:xfrm>
        </p:spPr>
        <p:txBody>
          <a:bodyPr>
            <a:normAutofit fontScale="92500" lnSpcReduction="10000"/>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r>
              <a:rPr lang="en-US" dirty="0" smtClean="0"/>
              <a:t>.</a:t>
            </a:r>
          </a:p>
          <a:p>
            <a:pPr marL="0" indent="0">
              <a:buNone/>
            </a:pPr>
            <a:r>
              <a:rPr lang="en-US" dirty="0" smtClean="0"/>
              <a:t>Test = ‘ </a:t>
            </a:r>
            <a:r>
              <a:rPr lang="en-US" dirty="0" smtClean="0">
                <a:solidFill>
                  <a:srgbClr val="FF0000"/>
                </a:solidFill>
              </a:rPr>
              <a:t>newer-</a:t>
            </a:r>
            <a:r>
              <a:rPr lang="en-US" dirty="0" smtClean="0"/>
              <a:t>      </a:t>
            </a:r>
            <a:r>
              <a:rPr lang="en-US" dirty="0" smtClean="0">
                <a:solidFill>
                  <a:srgbClr val="FF0000"/>
                </a:solidFill>
              </a:rPr>
              <a:t>low</a:t>
            </a:r>
            <a:r>
              <a:rPr lang="en-US" dirty="0" smtClean="0"/>
              <a:t> </a:t>
            </a:r>
            <a:r>
              <a:rPr lang="en-US" dirty="0" err="1" smtClean="0">
                <a:solidFill>
                  <a:srgbClr val="FF0000"/>
                </a:solidFill>
              </a:rPr>
              <a:t>er</a:t>
            </a:r>
            <a:r>
              <a:rPr lang="en-US" dirty="0" smtClean="0">
                <a:solidFill>
                  <a:srgbClr val="FF0000"/>
                </a:solidFill>
              </a:rPr>
              <a:t>-</a:t>
            </a:r>
            <a:r>
              <a:rPr lang="en-US" dirty="0" smtClean="0"/>
              <a:t>’ </a:t>
            </a:r>
            <a:endParaRPr lang="en-US" dirty="0"/>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50195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94783"/>
            <a:ext cx="8534400" cy="5148262"/>
          </a:xfrm>
        </p:spPr>
        <p:txBody>
          <a:bodyPr/>
          <a:lstStyle/>
          <a:p>
            <a:r>
              <a:rPr lang="en-US" sz="2400" dirty="0" smtClean="0"/>
              <a:t>A </a:t>
            </a:r>
            <a:r>
              <a:rPr lang="en-US" sz="2000" dirty="0"/>
              <a:t>language</a:t>
            </a:r>
            <a:r>
              <a:rPr lang="en-US" sz="2400" dirty="0"/>
              <a:t> for specifying </a:t>
            </a:r>
            <a:r>
              <a:rPr lang="en-US" sz="2400" dirty="0">
                <a:solidFill>
                  <a:srgbClr val="FF0000"/>
                </a:solidFill>
              </a:rPr>
              <a:t>text search strings</a:t>
            </a:r>
            <a:r>
              <a:rPr lang="en-US" sz="2400" dirty="0"/>
              <a:t>.</a:t>
            </a:r>
            <a:endParaRPr lang="en-US" sz="2000" dirty="0" smtClean="0"/>
          </a:p>
          <a:p>
            <a:r>
              <a:rPr lang="en-US" sz="2400" dirty="0" smtClean="0"/>
              <a:t>RE is an </a:t>
            </a:r>
            <a:r>
              <a:rPr lang="en-US" sz="2400" dirty="0"/>
              <a:t>algebraic notation for characterizing a set of strings. </a:t>
            </a:r>
            <a:endParaRPr lang="en-US" sz="2000" dirty="0" smtClean="0"/>
          </a:p>
          <a:p>
            <a:r>
              <a:rPr lang="en-US" sz="2000" dirty="0" smtClean="0"/>
              <a:t>Regular </a:t>
            </a:r>
            <a:r>
              <a:rPr lang="en-US" sz="2000" dirty="0"/>
              <a:t>expressions can be used to </a:t>
            </a:r>
            <a:r>
              <a:rPr lang="en-US" sz="2000" dirty="0" smtClean="0">
                <a:solidFill>
                  <a:srgbClr val="FF0000"/>
                </a:solidFill>
              </a:rPr>
              <a:t>search</a:t>
            </a:r>
            <a:r>
              <a:rPr lang="en-US" sz="2000" dirty="0" smtClean="0"/>
              <a:t> for a </a:t>
            </a:r>
            <a:r>
              <a:rPr lang="en-US" sz="2000" dirty="0" smtClean="0">
                <a:solidFill>
                  <a:srgbClr val="FF0000"/>
                </a:solidFill>
              </a:rPr>
              <a:t>string</a:t>
            </a:r>
            <a:r>
              <a:rPr lang="en-US" sz="2000" dirty="0" smtClean="0"/>
              <a:t> in </a:t>
            </a:r>
            <a:r>
              <a:rPr lang="en-US" sz="2000" dirty="0"/>
              <a:t>a </a:t>
            </a:r>
            <a:r>
              <a:rPr lang="en-US" sz="2000" dirty="0" smtClean="0"/>
              <a:t>text or </a:t>
            </a:r>
            <a:r>
              <a:rPr lang="en-US" sz="2000" b="1" dirty="0" smtClean="0"/>
              <a:t>corpus</a:t>
            </a:r>
            <a:r>
              <a:rPr lang="en-US" sz="2000" dirty="0" smtClean="0"/>
              <a:t> of texts such as find </a:t>
            </a:r>
            <a:r>
              <a:rPr lang="en-US" sz="2000" dirty="0"/>
              <a:t>strings like $199 or $24.99 for extracting tables of prices from a document</a:t>
            </a:r>
            <a:r>
              <a:rPr lang="en-US" sz="2000" dirty="0" smtClean="0"/>
              <a:t>.</a:t>
            </a:r>
          </a:p>
          <a:p>
            <a:r>
              <a:rPr lang="en-US" sz="2400" dirty="0"/>
              <a:t>the Unix command-line tool </a:t>
            </a:r>
            <a:r>
              <a:rPr lang="en-US" dirty="0" err="1">
                <a:solidFill>
                  <a:srgbClr val="FF0000"/>
                </a:solidFill>
              </a:rPr>
              <a:t>grep</a:t>
            </a:r>
            <a:r>
              <a:rPr lang="en-US" sz="2400" dirty="0" smtClean="0"/>
              <a:t> </a:t>
            </a:r>
            <a:r>
              <a:rPr lang="en-US" sz="2400" dirty="0"/>
              <a:t>takes a </a:t>
            </a:r>
            <a:r>
              <a:rPr lang="en-US" sz="2400" dirty="0" smtClean="0"/>
              <a:t>regular expression </a:t>
            </a:r>
            <a:r>
              <a:rPr lang="en-US" sz="2400" dirty="0"/>
              <a:t>and returns every line of the input document that matches the expression</a:t>
            </a:r>
            <a:endParaRPr lang="en-US" sz="2000" dirty="0" smtClean="0"/>
          </a:p>
          <a:p>
            <a:r>
              <a:rPr lang="en-US" sz="2000" dirty="0" smtClean="0"/>
              <a:t> Python has a built-in library called </a:t>
            </a:r>
            <a:r>
              <a:rPr lang="en-US" sz="2000" dirty="0" smtClean="0">
                <a:solidFill>
                  <a:srgbClr val="FF0000"/>
                </a:solidFill>
              </a:rPr>
              <a:t>re, </a:t>
            </a:r>
            <a:r>
              <a:rPr lang="en-US" sz="2000" dirty="0" smtClean="0"/>
              <a:t>which can be used for Regular expressions</a:t>
            </a:r>
            <a:endParaRPr lang="en-US" sz="2400" dirty="0" smtClean="0"/>
          </a:p>
          <a:p>
            <a:endParaRPr lang="en-US" sz="2400" dirty="0"/>
          </a:p>
          <a:p>
            <a:pPr lvl="1"/>
            <a:endParaRPr lang="en-US" sz="2000" dirty="0"/>
          </a:p>
        </p:txBody>
      </p:sp>
      <p:sp>
        <p:nvSpPr>
          <p:cNvPr id="3" name="Title 2"/>
          <p:cNvSpPr>
            <a:spLocks noGrp="1"/>
          </p:cNvSpPr>
          <p:nvPr>
            <p:ph type="title"/>
          </p:nvPr>
        </p:nvSpPr>
        <p:spPr/>
        <p:txBody>
          <a:bodyPr/>
          <a:lstStyle/>
          <a:p>
            <a:r>
              <a:rPr lang="en-US" b="0" dirty="0"/>
              <a:t>Regular </a:t>
            </a:r>
            <a:r>
              <a:rPr lang="en-US" b="0" dirty="0" smtClean="0"/>
              <a:t>Expressions (RE)</a:t>
            </a:r>
            <a:endParaRPr lang="ar-SA" dirty="0"/>
          </a:p>
        </p:txBody>
      </p:sp>
      <p:sp>
        <p:nvSpPr>
          <p:cNvPr id="9" name="Rectangle 8"/>
          <p:cNvSpPr/>
          <p:nvPr/>
        </p:nvSpPr>
        <p:spPr>
          <a:xfrm>
            <a:off x="1638300" y="5791200"/>
            <a:ext cx="6172200" cy="646331"/>
          </a:xfrm>
          <a:prstGeom prst="rect">
            <a:avLst/>
          </a:prstGeom>
        </p:spPr>
        <p:txBody>
          <a:bodyPr wrap="square">
            <a:spAutoFit/>
          </a:bodyPr>
          <a:lstStyle/>
          <a:p>
            <a:pPr marL="109537" indent="0">
              <a:buNone/>
            </a:pPr>
            <a:r>
              <a:rPr lang="en-US" dirty="0">
                <a:hlinkClick r:id="rId2"/>
              </a:rPr>
              <a:t>https://</a:t>
            </a:r>
            <a:r>
              <a:rPr lang="en-US" dirty="0" smtClean="0">
                <a:hlinkClick r:id="rId2"/>
              </a:rPr>
              <a:t>www.w3schools.com/python/python_regex.asp</a:t>
            </a:r>
            <a:endParaRPr lang="en-US" dirty="0" smtClean="0"/>
          </a:p>
          <a:p>
            <a:pPr marL="109537" indent="0">
              <a:buNone/>
            </a:pPr>
            <a:endParaRPr lang="en-US" dirty="0" smtClean="0"/>
          </a:p>
        </p:txBody>
      </p:sp>
    </p:spTree>
    <p:extLst>
      <p:ext uri="{BB962C8B-B14F-4D97-AF65-F5344CB8AC3E}">
        <p14:creationId xmlns:p14="http://schemas.microsoft.com/office/powerpoint/2010/main" val="41667309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205740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
        <p:nvSpPr>
          <p:cNvPr id="4" name="TextBox 3"/>
          <p:cNvSpPr txBox="1"/>
          <p:nvPr/>
        </p:nvSpPr>
        <p:spPr>
          <a:xfrm>
            <a:off x="1828800" y="5334000"/>
            <a:ext cx="5105400" cy="1015663"/>
          </a:xfrm>
          <a:prstGeom prst="rect">
            <a:avLst/>
          </a:prstGeom>
          <a:noFill/>
        </p:spPr>
        <p:txBody>
          <a:bodyPr wrap="square" rtlCol="1">
            <a:spAutoFit/>
          </a:bodyPr>
          <a:lstStyle/>
          <a:p>
            <a:r>
              <a:rPr lang="en-US" sz="2400" dirty="0" smtClean="0">
                <a:solidFill>
                  <a:schemeClr val="accent2"/>
                </a:solidFill>
              </a:rPr>
              <a:t>Implementation of BPE</a:t>
            </a:r>
            <a:endParaRPr lang="en-US" sz="2400" dirty="0" smtClean="0">
              <a:solidFill>
                <a:schemeClr val="accent2"/>
              </a:solidFill>
              <a:hlinkClick r:id="rId2"/>
            </a:endParaRPr>
          </a:p>
          <a:p>
            <a:r>
              <a:rPr lang="en-US" dirty="0" smtClean="0">
                <a:hlinkClick r:id="rId2"/>
              </a:rPr>
              <a:t>https</a:t>
            </a:r>
            <a:r>
              <a:rPr lang="en-US" dirty="0">
                <a:hlinkClick r:id="rId2"/>
              </a:rPr>
              <a:t>://</a:t>
            </a:r>
            <a:r>
              <a:rPr lang="en-US" dirty="0" smtClean="0">
                <a:hlinkClick r:id="rId2"/>
              </a:rPr>
              <a:t>huggingface.co/course/chapter6/5?fw=pt</a:t>
            </a:r>
            <a:endParaRPr lang="en-US" dirty="0" smtClean="0"/>
          </a:p>
          <a:p>
            <a:endParaRPr lang="ar-SA" dirty="0"/>
          </a:p>
        </p:txBody>
      </p:sp>
    </p:spTree>
    <p:extLst>
      <p:ext uri="{BB962C8B-B14F-4D97-AF65-F5344CB8AC3E}">
        <p14:creationId xmlns:p14="http://schemas.microsoft.com/office/powerpoint/2010/main" val="4918525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609600" y="457200"/>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a:t>
            </a:r>
            <a:r>
              <a:rPr lang="en-US" sz="2400" dirty="0" smtClean="0">
                <a:sym typeface="Symbol" charset="2"/>
              </a:rPr>
              <a:t>USA or US -&gt; USA</a:t>
            </a:r>
            <a:endParaRPr lang="en-US" sz="2400" dirty="0">
              <a:sym typeface="Symbol" charset="2"/>
            </a:endParaRP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r>
              <a:rPr lang="en-US" sz="2400" dirty="0" smtClean="0">
                <a:sym typeface="Symbol" charset="2"/>
              </a:rPr>
              <a:t> -&gt; be</a:t>
            </a:r>
          </a:p>
          <a:p>
            <a:pPr lvl="2" eaLnBrk="1" hangingPunct="1"/>
            <a:r>
              <a:rPr lang="en-US" sz="2400" dirty="0" smtClean="0">
                <a:sym typeface="Symbol" charset="2"/>
              </a:rPr>
              <a:t>KSA, Saudi Arabia, Kingdom of Saudi Arabia &gt; </a:t>
            </a:r>
            <a:r>
              <a:rPr lang="en-US" sz="2400" dirty="0" err="1" smtClean="0">
                <a:sym typeface="Symbol" charset="2"/>
              </a:rPr>
              <a:t>Saudia</a:t>
            </a:r>
            <a:endParaRPr lang="en-US" sz="2400" dirty="0" smtClean="0">
              <a:sym typeface="Symbol" charset="2"/>
            </a:endParaRPr>
          </a:p>
          <a:p>
            <a:pPr lvl="2" eaLnBrk="1" hangingPunct="1"/>
            <a:r>
              <a:rPr lang="en-US" sz="2400" dirty="0" smtClean="0">
                <a:sym typeface="Symbol" charset="2"/>
              </a:rPr>
              <a:t>…</a:t>
            </a:r>
            <a:endParaRPr lang="en-US" sz="2400" dirty="0">
              <a:sym typeface="Symbol" charset="2"/>
            </a:endParaRPr>
          </a:p>
          <a:p>
            <a:pPr lvl="1" eaLnBrk="1" hangingPunct="1"/>
            <a:endParaRPr lang="en-US" sz="1800" dirty="0">
              <a:sym typeface="Symbol" charset="2"/>
            </a:endParaRPr>
          </a:p>
        </p:txBody>
      </p:sp>
      <p:sp>
        <p:nvSpPr>
          <p:cNvPr id="2" name="Rectangle 1"/>
          <p:cNvSpPr/>
          <p:nvPr/>
        </p:nvSpPr>
        <p:spPr>
          <a:xfrm>
            <a:off x="487471" y="4343400"/>
            <a:ext cx="8686800" cy="1754326"/>
          </a:xfrm>
          <a:prstGeom prst="rect">
            <a:avLst/>
          </a:prstGeom>
        </p:spPr>
        <p:txBody>
          <a:bodyPr wrap="square">
            <a:spAutoFit/>
          </a:bodyPr>
          <a:lstStyle/>
          <a:p>
            <a:pPr marL="457200" indent="-457200">
              <a:buFont typeface="Wingdings" panose="05000000000000000000" pitchFamily="2" charset="2"/>
              <a:buChar char="Ø"/>
            </a:pPr>
            <a:r>
              <a:rPr lang="en-US" sz="2700" dirty="0">
                <a:latin typeface="+mn-lt"/>
                <a:cs typeface="+mn-cs"/>
              </a:rPr>
              <a:t>For information retrieval </a:t>
            </a:r>
            <a:r>
              <a:rPr lang="en-US" sz="2700" dirty="0" smtClean="0">
                <a:latin typeface="+mn-lt"/>
                <a:cs typeface="+mn-cs"/>
              </a:rPr>
              <a:t> (IR) or information extraction </a:t>
            </a:r>
            <a:r>
              <a:rPr lang="en-US" sz="2700" dirty="0">
                <a:latin typeface="+mn-lt"/>
                <a:cs typeface="+mn-cs"/>
              </a:rPr>
              <a:t>about the US, we might want to see information from documents </a:t>
            </a:r>
            <a:r>
              <a:rPr lang="en-US" sz="2700" dirty="0" smtClean="0">
                <a:latin typeface="+mn-lt"/>
                <a:cs typeface="+mn-cs"/>
              </a:rPr>
              <a:t>whether they </a:t>
            </a:r>
            <a:r>
              <a:rPr lang="en-US" sz="2700" dirty="0">
                <a:latin typeface="+mn-lt"/>
                <a:cs typeface="+mn-cs"/>
              </a:rPr>
              <a:t>mention the US or the USA.</a:t>
            </a:r>
            <a:endParaRPr lang="ar-SA" sz="2700" dirty="0">
              <a:latin typeface="+mn-lt"/>
              <a:cs typeface="+mn-cs"/>
            </a:endParaRPr>
          </a:p>
        </p:txBody>
      </p:sp>
    </p:spTree>
    <p:extLst>
      <p:ext uri="{BB962C8B-B14F-4D97-AF65-F5344CB8AC3E}">
        <p14:creationId xmlns:p14="http://schemas.microsoft.com/office/powerpoint/2010/main" val="20327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dirty="0"/>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r>
              <a:rPr lang="en-US" sz="2800" dirty="0" smtClean="0"/>
              <a:t>For </a:t>
            </a:r>
            <a:r>
              <a:rPr lang="en-US" sz="2800" dirty="0"/>
              <a:t>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r>
              <a:rPr lang="en-US" sz="2400" dirty="0" smtClean="0"/>
              <a:t>)</a:t>
            </a:r>
          </a:p>
          <a:p>
            <a:r>
              <a:rPr lang="en-US" dirty="0"/>
              <a:t>For many natural language processing situations we also want two </a:t>
            </a:r>
            <a:r>
              <a:rPr lang="en-US" dirty="0" smtClean="0"/>
              <a:t>morphologically different </a:t>
            </a:r>
            <a:r>
              <a:rPr lang="en-US" dirty="0"/>
              <a:t>forms of a word to behave similarly</a:t>
            </a:r>
            <a:endParaRPr lang="en-US" sz="2800" dirty="0"/>
          </a:p>
        </p:txBody>
      </p:sp>
    </p:spTree>
    <p:extLst>
      <p:ext uri="{BB962C8B-B14F-4D97-AF65-F5344CB8AC3E}">
        <p14:creationId xmlns:p14="http://schemas.microsoft.com/office/powerpoint/2010/main" val="58311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Lemmatization</a:t>
            </a:r>
          </a:p>
        </p:txBody>
      </p:sp>
      <p:sp>
        <p:nvSpPr>
          <p:cNvPr id="37891" name="Rectangle 3"/>
          <p:cNvSpPr>
            <a:spLocks noGrp="1" noChangeArrowheads="1"/>
          </p:cNvSpPr>
          <p:nvPr>
            <p:ph idx="1"/>
          </p:nvPr>
        </p:nvSpPr>
        <p:spPr>
          <a:xfrm>
            <a:off x="822960" y="2743200"/>
            <a:ext cx="8321040" cy="3581400"/>
          </a:xfrm>
        </p:spPr>
        <p:txBody>
          <a:bodyPr>
            <a:normAutofit fontScale="92500" lnSpcReduction="10000"/>
          </a:bodyPr>
          <a:lstStyle/>
          <a:p>
            <a:pPr marL="457200" indent="-457200" eaLnBrk="1" hangingPunct="1">
              <a:spcBef>
                <a:spcPts val="300"/>
              </a:spcBef>
            </a:pPr>
            <a:r>
              <a:rPr lang="en-US" dirty="0"/>
              <a:t>Represent all words as their </a:t>
            </a:r>
            <a:r>
              <a:rPr lang="en-US" dirty="0">
                <a:solidFill>
                  <a:srgbClr val="FF0000"/>
                </a:solidFill>
              </a:rPr>
              <a:t>lemma</a:t>
            </a:r>
            <a:r>
              <a:rPr lang="en-US" dirty="0"/>
              <a:t>, their shared root </a:t>
            </a:r>
          </a:p>
          <a:p>
            <a:pPr marL="457200" indent="-457200" eaLnBrk="1" hangingPunct="1">
              <a:spcBef>
                <a:spcPts val="0"/>
              </a:spcBef>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smtClean="0"/>
              <a:t>Arabic: </a:t>
            </a:r>
            <a:r>
              <a:rPr lang="ar-SA" dirty="0" smtClean="0"/>
              <a:t>كتب – يكتب – كتبوا – مكتبه – كتاب – كاتب - </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804863" lvl="3" indent="-342900">
              <a:spcBef>
                <a:spcPts val="500"/>
              </a:spcBef>
              <a:spcAft>
                <a:spcPts val="500"/>
              </a:spcAft>
              <a:buFont typeface="Arial" panose="020B0604020202020204" pitchFamily="34" charset="0"/>
              <a:buChar char="•"/>
            </a:pPr>
            <a:r>
              <a:rPr lang="en-US" sz="2400" dirty="0">
                <a:sym typeface="Symbol" charset="2"/>
              </a:rPr>
              <a:t></a:t>
            </a:r>
            <a:r>
              <a:rPr lang="en-US" sz="2400" dirty="0"/>
              <a:t> </a:t>
            </a:r>
            <a:r>
              <a:rPr lang="en-US" sz="2400" i="1" dirty="0"/>
              <a:t>He be read detective story </a:t>
            </a:r>
          </a:p>
        </p:txBody>
      </p:sp>
      <p:sp>
        <p:nvSpPr>
          <p:cNvPr id="2" name="Rectangle 1"/>
          <p:cNvSpPr/>
          <p:nvPr/>
        </p:nvSpPr>
        <p:spPr>
          <a:xfrm>
            <a:off x="704276" y="1417638"/>
            <a:ext cx="8211124" cy="830997"/>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accent2"/>
                </a:solidFill>
                <a:latin typeface="NimbusRomNo9L-Medi"/>
              </a:rPr>
              <a:t>Lemmatization </a:t>
            </a:r>
            <a:r>
              <a:rPr lang="en-US" sz="2400" dirty="0">
                <a:solidFill>
                  <a:schemeClr val="accent2"/>
                </a:solidFill>
                <a:latin typeface="NimbusRomNo9L-Regu"/>
              </a:rPr>
              <a:t>is the task of determining that two words have the same </a:t>
            </a:r>
            <a:r>
              <a:rPr lang="en-US" sz="2400" dirty="0" smtClean="0">
                <a:solidFill>
                  <a:schemeClr val="accent2"/>
                </a:solidFill>
                <a:latin typeface="NimbusRomNo9L-Regu"/>
              </a:rPr>
              <a:t>root, despite </a:t>
            </a:r>
            <a:r>
              <a:rPr lang="en-US" sz="2400" dirty="0">
                <a:solidFill>
                  <a:schemeClr val="accent2"/>
                </a:solidFill>
                <a:latin typeface="NimbusRomNo9L-Regu"/>
              </a:rPr>
              <a:t>their surface differences. </a:t>
            </a:r>
            <a:endParaRPr lang="ar-SA" sz="2400" dirty="0">
              <a:solidFill>
                <a:schemeClr val="accent2"/>
              </a:solidFill>
            </a:endParaRPr>
          </a:p>
        </p:txBody>
      </p:sp>
    </p:spTree>
    <p:extLst>
      <p:ext uri="{BB962C8B-B14F-4D97-AF65-F5344CB8AC3E}">
        <p14:creationId xmlns:p14="http://schemas.microsoft.com/office/powerpoint/2010/main" val="81868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976953"/>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905000"/>
            <a:ext cx="7940040" cy="3810000"/>
          </a:xfrm>
        </p:spPr>
        <p:txBody>
          <a:bodyPr>
            <a:normAutofit fontScale="92500" lnSpcReduction="10000"/>
          </a:bodyPr>
          <a:lstStyle/>
          <a:p>
            <a:r>
              <a:rPr lang="en-US" sz="3000" dirty="0"/>
              <a:t>Morphemes:</a:t>
            </a:r>
          </a:p>
          <a:p>
            <a:pPr lvl="1"/>
            <a:r>
              <a:rPr lang="en-US" sz="2400" dirty="0"/>
              <a:t>The small meaningful units that make up </a:t>
            </a:r>
            <a:r>
              <a:rPr lang="en-US" sz="2400" dirty="0" smtClean="0"/>
              <a:t>words consists of two classes:</a:t>
            </a:r>
            <a:endParaRPr lang="en-US" sz="2400" dirty="0"/>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smtClean="0"/>
              <a:t> In Arabic : </a:t>
            </a:r>
            <a:r>
              <a:rPr lang="ar-SA" dirty="0" smtClean="0"/>
              <a:t>وسيكتبون </a:t>
            </a:r>
            <a:r>
              <a:rPr lang="en-US" dirty="0" smtClean="0"/>
              <a:t>  (</a:t>
            </a:r>
            <a:r>
              <a:rPr lang="ar-SA" dirty="0" smtClean="0"/>
              <a:t>وس- يكتب - ون</a:t>
            </a:r>
            <a:r>
              <a:rPr lang="en-US" dirty="0" smtClean="0"/>
              <a:t>)</a:t>
            </a:r>
          </a:p>
          <a:p>
            <a:pPr lvl="2"/>
            <a:r>
              <a:rPr lang="en-US" dirty="0" smtClean="0"/>
              <a:t>Stem: </a:t>
            </a:r>
            <a:r>
              <a:rPr lang="ar-SA" dirty="0" smtClean="0"/>
              <a:t>يكتب </a:t>
            </a:r>
          </a:p>
          <a:p>
            <a:pPr lvl="2"/>
            <a:r>
              <a:rPr lang="en-US" dirty="0" smtClean="0"/>
              <a:t>Lemma: </a:t>
            </a:r>
            <a:r>
              <a:rPr lang="ar-SA" dirty="0" smtClean="0"/>
              <a:t>كتب</a:t>
            </a:r>
            <a:endParaRPr lang="en-US" dirty="0"/>
          </a:p>
        </p:txBody>
      </p:sp>
      <p:sp>
        <p:nvSpPr>
          <p:cNvPr id="2" name="Rectangle 1"/>
          <p:cNvSpPr/>
          <p:nvPr/>
        </p:nvSpPr>
        <p:spPr>
          <a:xfrm>
            <a:off x="1676400" y="5961606"/>
            <a:ext cx="6865982" cy="369332"/>
          </a:xfrm>
          <a:prstGeom prst="rect">
            <a:avLst/>
          </a:prstGeom>
        </p:spPr>
        <p:txBody>
          <a:bodyPr wrap="none">
            <a:spAutoFit/>
          </a:bodyPr>
          <a:lstStyle/>
          <a:p>
            <a:r>
              <a:rPr lang="en-US" dirty="0">
                <a:latin typeface="NimbusRomNo9L-Regu"/>
              </a:rPr>
              <a:t>Lemmatization algorithms can be </a:t>
            </a:r>
            <a:r>
              <a:rPr lang="en-US" dirty="0" smtClean="0">
                <a:latin typeface="NimbusRomNo9L-Regu"/>
              </a:rPr>
              <a:t>complex and we use </a:t>
            </a:r>
            <a:r>
              <a:rPr lang="en-US" dirty="0"/>
              <a:t>stemming.</a:t>
            </a:r>
            <a:endParaRPr lang="ar-SA" dirty="0"/>
          </a:p>
        </p:txBody>
      </p:sp>
    </p:spTree>
    <p:extLst>
      <p:ext uri="{BB962C8B-B14F-4D97-AF65-F5344CB8AC3E}">
        <p14:creationId xmlns:p14="http://schemas.microsoft.com/office/powerpoint/2010/main" val="397056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5" y="180736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2110980"/>
            <a:ext cx="184731" cy="369332"/>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3254008"/>
            <a:ext cx="4084320" cy="1785104"/>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365760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3254008"/>
            <a:ext cx="4084320" cy="1785104"/>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9950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1" y="3733800"/>
            <a:ext cx="6708987" cy="1066800"/>
          </a:xfrm>
          <a:prstGeom prst="rect">
            <a:avLst/>
          </a:prstGeom>
        </p:spPr>
      </p:pic>
    </p:spTree>
    <p:extLst>
      <p:ext uri="{BB962C8B-B14F-4D97-AF65-F5344CB8AC3E}">
        <p14:creationId xmlns:p14="http://schemas.microsoft.com/office/powerpoint/2010/main" val="41756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381000"/>
            <a:ext cx="3657600" cy="2667000"/>
          </a:xfrm>
        </p:spPr>
        <p:txBody>
          <a:bodyPr>
            <a:noAutofit/>
          </a:bodyPr>
          <a:lstStyle/>
          <a:p>
            <a:r>
              <a:rPr lang="en-US" sz="2800" dirty="0"/>
              <a:t>Dealing with complex morphology is necessary for </a:t>
            </a:r>
            <a:r>
              <a:rPr lang="en-US" sz="2800" dirty="0" smtClean="0"/>
              <a:t>Arabic  </a:t>
            </a:r>
            <a:r>
              <a:rPr lang="en-US" sz="2800" dirty="0"/>
              <a:t>languages</a:t>
            </a:r>
          </a:p>
        </p:txBody>
      </p:sp>
      <p:pic>
        <p:nvPicPr>
          <p:cNvPr id="3074" name="Picture 2" descr="A New Enhanced Arabic Light Stemmer for IR in Medical Documents"/>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0530" y="3429000"/>
            <a:ext cx="2574766" cy="13200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d3i71xaburhd42.cloudfront.net/d1f6b711dee74773021c5471bbac4c388f93b7e4/3-Table3-1.png"/>
          <p:cNvPicPr>
            <a:picLocks noChangeAspect="1" noChangeArrowheads="1"/>
          </p:cNvPicPr>
          <p:nvPr/>
        </p:nvPicPr>
        <p:blipFill rotWithShape="1">
          <a:blip r:embed="rId4">
            <a:extLst>
              <a:ext uri="{28A0092B-C50C-407E-A947-70E740481C1C}">
                <a14:useLocalDpi xmlns:a14="http://schemas.microsoft.com/office/drawing/2010/main" val="0"/>
              </a:ext>
            </a:extLst>
          </a:blip>
          <a:srcRect t="5269"/>
          <a:stretch/>
        </p:blipFill>
        <p:spPr bwMode="auto">
          <a:xfrm>
            <a:off x="3962400" y="227651"/>
            <a:ext cx="5029200" cy="660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8136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Poretr</a:t>
            </a:r>
            <a:r>
              <a:rPr lang="en-US" dirty="0" smtClean="0"/>
              <a:t> Stemmer in NLTK</a:t>
            </a:r>
            <a:endParaRPr lang="ar-SA" dirty="0"/>
          </a:p>
        </p:txBody>
      </p:sp>
      <p:sp>
        <p:nvSpPr>
          <p:cNvPr id="4" name="Rectangle 3"/>
          <p:cNvSpPr/>
          <p:nvPr/>
        </p:nvSpPr>
        <p:spPr>
          <a:xfrm>
            <a:off x="152400" y="1828800"/>
            <a:ext cx="6248400" cy="2862322"/>
          </a:xfrm>
          <a:prstGeom prst="rect">
            <a:avLst/>
          </a:prstGeom>
          <a:solidFill>
            <a:schemeClr val="tx1"/>
          </a:solidFill>
        </p:spPr>
        <p:txBody>
          <a:bodyPr wrap="square">
            <a:spAutoFit/>
          </a:bodyPr>
          <a:lstStyle/>
          <a:p>
            <a:r>
              <a:rPr lang="en-US" dirty="0">
                <a:solidFill>
                  <a:srgbClr val="C586C0"/>
                </a:solidFill>
                <a:latin typeface="Consolas" panose="020B0609020204030204" pitchFamily="49" charset="0"/>
              </a:rPr>
              <a:t>from</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nltk</a:t>
            </a: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word_tokenize</a:t>
            </a:r>
            <a:endParaRPr lang="en-US" dirty="0">
              <a:solidFill>
                <a:srgbClr val="D4D4D4"/>
              </a:solidFill>
              <a:latin typeface="Consolas" panose="020B0609020204030204" pitchFamily="49" charset="0"/>
            </a:endParaRPr>
          </a:p>
          <a:p>
            <a:r>
              <a:rPr lang="en-US" dirty="0">
                <a:solidFill>
                  <a:srgbClr val="9CDCFE"/>
                </a:solidFill>
                <a:latin typeface="Consolas" panose="020B0609020204030204" pitchFamily="49" charset="0"/>
              </a:rPr>
              <a:t>raw</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"""DENNIS: Listen, strange women lying in ponds distributing swords is no basis for a system of government.  Supreme executive power derives from </a:t>
            </a:r>
            <a:endParaRPr lang="en-US" dirty="0">
              <a:solidFill>
                <a:srgbClr val="D4D4D4"/>
              </a:solidFill>
              <a:latin typeface="Consolas" panose="020B0609020204030204" pitchFamily="49" charset="0"/>
            </a:endParaRPr>
          </a:p>
          <a:p>
            <a:r>
              <a:rPr lang="en-US" dirty="0">
                <a:solidFill>
                  <a:srgbClr val="CE9178"/>
                </a:solidFill>
                <a:latin typeface="Consolas" panose="020B0609020204030204" pitchFamily="49" charset="0"/>
              </a:rPr>
              <a:t>a mandate from the masses, not from some farcical aquatic ceremony."""</a:t>
            </a:r>
            <a:endParaRPr lang="en-US" dirty="0">
              <a:solidFill>
                <a:srgbClr val="D4D4D4"/>
              </a:solidFill>
              <a:latin typeface="Consolas" panose="020B0609020204030204" pitchFamily="49" charset="0"/>
            </a:endParaRPr>
          </a:p>
          <a:p>
            <a:r>
              <a:rPr lang="en-US" dirty="0">
                <a:solidFill>
                  <a:srgbClr val="9CDCFE"/>
                </a:solidFill>
                <a:latin typeface="Consolas" panose="020B0609020204030204" pitchFamily="49" charset="0"/>
              </a:rPr>
              <a:t>tokens</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word_tokenize</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raw</a:t>
            </a:r>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porter</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nltk</a:t>
            </a:r>
            <a:r>
              <a:rPr lang="en-US" dirty="0" err="1">
                <a:solidFill>
                  <a:srgbClr val="D4D4D4"/>
                </a:solidFill>
                <a:latin typeface="Consolas" panose="020B0609020204030204" pitchFamily="49" charset="0"/>
              </a:rPr>
              <a:t>.PorterStemmer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porter</a:t>
            </a:r>
            <a:r>
              <a:rPr lang="en-US" dirty="0" err="1">
                <a:solidFill>
                  <a:srgbClr val="D4D4D4"/>
                </a:solidFill>
                <a:latin typeface="Consolas" panose="020B0609020204030204" pitchFamily="49" charset="0"/>
              </a:rPr>
              <a:t>.stem</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t</a:t>
            </a: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for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a:t>
            </a: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tokens</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5" name="Rectangle 4"/>
          <p:cNvSpPr/>
          <p:nvPr/>
        </p:nvSpPr>
        <p:spPr>
          <a:xfrm>
            <a:off x="6858000" y="1713419"/>
            <a:ext cx="1828800" cy="2585323"/>
          </a:xfrm>
          <a:prstGeom prst="rect">
            <a:avLst/>
          </a:prstGeom>
          <a:solidFill>
            <a:schemeClr val="tx1"/>
          </a:solidFill>
        </p:spPr>
        <p:txBody>
          <a:bodyPr wrap="square">
            <a:spAutoFit/>
          </a:bodyPr>
          <a:lstStyle/>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denni</a:t>
            </a:r>
            <a:r>
              <a:rPr lang="en-US" dirty="0">
                <a:solidFill>
                  <a:srgbClr val="D4D4D4"/>
                </a:solidFill>
                <a:latin typeface="Consolas" panose="020B0609020204030204" pitchFamily="49" charset="0"/>
              </a:rPr>
              <a:t>', ':', 'listen', ',', '</a:t>
            </a:r>
            <a:r>
              <a:rPr lang="en-US" dirty="0" err="1">
                <a:solidFill>
                  <a:srgbClr val="D4D4D4"/>
                </a:solidFill>
                <a:latin typeface="Consolas" panose="020B0609020204030204" pitchFamily="49" charset="0"/>
              </a:rPr>
              <a:t>strang</a:t>
            </a:r>
            <a:r>
              <a:rPr lang="en-US" dirty="0">
                <a:solidFill>
                  <a:srgbClr val="D4D4D4"/>
                </a:solidFill>
                <a:latin typeface="Consolas" panose="020B0609020204030204" pitchFamily="49" charset="0"/>
              </a:rPr>
              <a:t>', 'women', 'lie', 'in', 'pond', '</a:t>
            </a:r>
            <a:r>
              <a:rPr lang="en-US" dirty="0" err="1">
                <a:solidFill>
                  <a:srgbClr val="D4D4D4"/>
                </a:solidFill>
                <a:latin typeface="Consolas" panose="020B0609020204030204" pitchFamily="49" charset="0"/>
              </a:rPr>
              <a:t>distribut</a:t>
            </a:r>
            <a:r>
              <a:rPr lang="en-US" dirty="0">
                <a:solidFill>
                  <a:srgbClr val="D4D4D4"/>
                </a:solidFill>
                <a:latin typeface="Consolas" panose="020B0609020204030204" pitchFamily="49" charset="0"/>
              </a:rPr>
              <a:t>']</a:t>
            </a:r>
            <a:endParaRPr lang="ar-SA" dirty="0"/>
          </a:p>
        </p:txBody>
      </p:sp>
      <p:sp>
        <p:nvSpPr>
          <p:cNvPr id="6" name="Rectangle 5"/>
          <p:cNvSpPr/>
          <p:nvPr/>
        </p:nvSpPr>
        <p:spPr>
          <a:xfrm>
            <a:off x="432552" y="1344087"/>
            <a:ext cx="2844048" cy="369332"/>
          </a:xfrm>
          <a:prstGeom prst="rect">
            <a:avLst/>
          </a:prstGeom>
          <a:solidFill>
            <a:schemeClr val="tx1"/>
          </a:solidFill>
        </p:spPr>
        <p:txBody>
          <a:bodyPr wrap="none">
            <a:spAutoFit/>
          </a:bodyPr>
          <a:lstStyle/>
          <a:p>
            <a:r>
              <a:rPr lang="en-US" dirty="0" err="1">
                <a:solidFill>
                  <a:srgbClr val="4EC9B0"/>
                </a:solidFill>
                <a:latin typeface="Consolas" panose="020B0609020204030204" pitchFamily="49" charset="0"/>
              </a:rPr>
              <a:t>nltk</a:t>
            </a:r>
            <a:r>
              <a:rPr lang="en-US" dirty="0" err="1">
                <a:solidFill>
                  <a:srgbClr val="D4D4D4"/>
                </a:solidFill>
                <a:latin typeface="Consolas" panose="020B0609020204030204" pitchFamily="49" charset="0"/>
              </a:rPr>
              <a:t>.download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'book'</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467902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Sentence Segmentation</a:t>
            </a:r>
          </a:p>
        </p:txBody>
      </p:sp>
      <p:sp>
        <p:nvSpPr>
          <p:cNvPr id="59395" name="Rectangle 3"/>
          <p:cNvSpPr>
            <a:spLocks noGrp="1" noChangeArrowheads="1"/>
          </p:cNvSpPr>
          <p:nvPr>
            <p:ph idx="1"/>
          </p:nvPr>
        </p:nvSpPr>
        <p:spPr>
          <a:xfrm>
            <a:off x="457200" y="1752600"/>
            <a:ext cx="8382000" cy="4419600"/>
          </a:xfrm>
        </p:spPr>
        <p:txBody>
          <a:bodyPr>
            <a:normAutofit fontScale="85000" lnSpcReduction="20000"/>
          </a:bodyPr>
          <a:lstStyle/>
          <a:p>
            <a:r>
              <a:rPr lang="en-US" dirty="0"/>
              <a:t>The most </a:t>
            </a:r>
            <a:r>
              <a:rPr lang="en-US" dirty="0" smtClean="0"/>
              <a:t>useful </a:t>
            </a:r>
            <a:r>
              <a:rPr lang="en-US" dirty="0"/>
              <a:t>cues for segmenting a text into sentences are punctuation, like periods, </a:t>
            </a:r>
            <a:r>
              <a:rPr lang="en-US" dirty="0" smtClean="0"/>
              <a:t>question marks</a:t>
            </a:r>
            <a:r>
              <a:rPr lang="en-US" dirty="0"/>
              <a:t>, and exclamation points.</a:t>
            </a:r>
            <a:endParaRPr lang="en-US" dirty="0" smtClean="0"/>
          </a:p>
          <a:p>
            <a:pPr marL="457200" indent="-457200"/>
            <a:r>
              <a:rPr lang="en-US" dirty="0" smtClean="0"/>
              <a:t>.,!, </a:t>
            </a:r>
            <a:r>
              <a:rPr lang="en-US" dirty="0"/>
              <a:t>? mostly </a:t>
            </a:r>
            <a:r>
              <a:rPr lang="en-US" dirty="0" smtClean="0"/>
              <a:t>unambiguous</a:t>
            </a:r>
          </a:p>
          <a:p>
            <a:pPr marL="457200" indent="-457200"/>
            <a:r>
              <a:rPr lang="en-US" dirty="0" smtClean="0"/>
              <a:t> </a:t>
            </a:r>
            <a:r>
              <a:rPr lang="en-US" dirty="0"/>
              <a:t>but </a:t>
            </a:r>
            <a:r>
              <a:rPr lang="en-US" b="1" dirty="0"/>
              <a:t>period</a:t>
            </a:r>
            <a:r>
              <a:rPr lang="en-US" dirty="0"/>
              <a:t> “.” is very </a:t>
            </a:r>
            <a:r>
              <a:rPr lang="en-US" dirty="0" smtClean="0"/>
              <a:t>ambiguous (U.S.A), 12.34</a:t>
            </a:r>
            <a:endParaRPr lang="en-US" dirty="0"/>
          </a:p>
          <a:p>
            <a:pPr lvl="1"/>
            <a:r>
              <a:rPr lang="en-US" dirty="0" smtClean="0"/>
              <a:t>Between sentence boundary marker</a:t>
            </a:r>
            <a:endParaRPr lang="en-US" dirty="0"/>
          </a:p>
          <a:p>
            <a:pPr lvl="1"/>
            <a:r>
              <a:rPr lang="en-US" dirty="0"/>
              <a:t>Abbreviations like Inc. or Dr.</a:t>
            </a:r>
          </a:p>
          <a:p>
            <a:pPr lvl="1"/>
            <a:r>
              <a:rPr lang="en-US" dirty="0"/>
              <a:t>Numbers like .02% or 4.3</a:t>
            </a:r>
          </a:p>
          <a:p>
            <a:pPr marL="457200" indent="-457200"/>
            <a:r>
              <a:rPr lang="en-US" dirty="0"/>
              <a:t>Common algorithm: Tokenize first: use rules or ML to classify a period as either (a) part of the word or (b) a sentence-boundary. </a:t>
            </a:r>
          </a:p>
          <a:p>
            <a:pPr lvl="1"/>
            <a:r>
              <a:rPr lang="en-US" dirty="0"/>
              <a:t>An abbreviation dictionary can help</a:t>
            </a:r>
          </a:p>
          <a:p>
            <a:pPr marL="457200" indent="-457200"/>
            <a:r>
              <a:rPr lang="en-US" dirty="0"/>
              <a:t>Sentence segmentation can then often be done by rules based on this tokenization.</a:t>
            </a:r>
          </a:p>
        </p:txBody>
      </p:sp>
    </p:spTree>
    <p:extLst>
      <p:ext uri="{BB962C8B-B14F-4D97-AF65-F5344CB8AC3E}">
        <p14:creationId xmlns:p14="http://schemas.microsoft.com/office/powerpoint/2010/main" val="169204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simplest kind of regular expression is a sequence of simple </a:t>
            </a:r>
            <a:r>
              <a:rPr lang="en-US" dirty="0" smtClean="0"/>
              <a:t>characters.</a:t>
            </a:r>
          </a:p>
          <a:p>
            <a:endParaRPr lang="ar-SA" dirty="0"/>
          </a:p>
        </p:txBody>
      </p:sp>
      <p:sp>
        <p:nvSpPr>
          <p:cNvPr id="3" name="Title 2"/>
          <p:cNvSpPr>
            <a:spLocks noGrp="1"/>
          </p:cNvSpPr>
          <p:nvPr>
            <p:ph type="title"/>
          </p:nvPr>
        </p:nvSpPr>
        <p:spPr/>
        <p:txBody>
          <a:bodyPr>
            <a:normAutofit fontScale="90000"/>
          </a:bodyPr>
          <a:lstStyle/>
          <a:p>
            <a:r>
              <a:rPr lang="en-US" b="0" dirty="0"/>
              <a:t>Basic Regular Expression Patterns</a:t>
            </a:r>
            <a:endParaRPr lang="ar-SA" dirty="0"/>
          </a:p>
        </p:txBody>
      </p:sp>
      <p:sp>
        <p:nvSpPr>
          <p:cNvPr id="5" name="Rectangle 4"/>
          <p:cNvSpPr/>
          <p:nvPr/>
        </p:nvSpPr>
        <p:spPr>
          <a:xfrm>
            <a:off x="4267200" y="4267200"/>
            <a:ext cx="4572000" cy="369332"/>
          </a:xfrm>
          <a:prstGeom prst="rect">
            <a:avLst/>
          </a:prstGeom>
        </p:spPr>
        <p:txBody>
          <a:bodyPr>
            <a:spAutoFit/>
          </a:bodyPr>
          <a:lstStyle/>
          <a:p>
            <a:endParaRPr lang="en-US" b="0" dirty="0">
              <a:solidFill>
                <a:srgbClr val="000000"/>
              </a:solidFill>
              <a:effectLst/>
              <a:latin typeface="Courier New" panose="02070309020205020404" pitchFamily="49" charset="0"/>
            </a:endParaRPr>
          </a:p>
        </p:txBody>
      </p:sp>
      <p:pic>
        <p:nvPicPr>
          <p:cNvPr id="11" name="Picture 10"/>
          <p:cNvPicPr>
            <a:picLocks noChangeAspect="1"/>
          </p:cNvPicPr>
          <p:nvPr/>
        </p:nvPicPr>
        <p:blipFill rotWithShape="1">
          <a:blip r:embed="rId2"/>
          <a:srcRect b="7631"/>
          <a:stretch/>
        </p:blipFill>
        <p:spPr>
          <a:xfrm>
            <a:off x="1066799" y="2599331"/>
            <a:ext cx="7250207" cy="1101171"/>
          </a:xfrm>
          <a:prstGeom prst="rect">
            <a:avLst/>
          </a:prstGeom>
        </p:spPr>
      </p:pic>
      <p:grpSp>
        <p:nvGrpSpPr>
          <p:cNvPr id="14" name="Group 13"/>
          <p:cNvGrpSpPr/>
          <p:nvPr/>
        </p:nvGrpSpPr>
        <p:grpSpPr>
          <a:xfrm>
            <a:off x="914400" y="3948745"/>
            <a:ext cx="8153400" cy="1739900"/>
            <a:chOff x="4285716" y="4791304"/>
            <a:chExt cx="4572000" cy="1739900"/>
          </a:xfrm>
        </p:grpSpPr>
        <p:sp>
          <p:nvSpPr>
            <p:cNvPr id="12" name="Rectangle 11"/>
            <p:cNvSpPr/>
            <p:nvPr/>
          </p:nvSpPr>
          <p:spPr>
            <a:xfrm>
              <a:off x="4285716" y="4791304"/>
              <a:ext cx="4572000" cy="1200329"/>
            </a:xfrm>
            <a:prstGeom prst="rect">
              <a:avLst/>
            </a:prstGeom>
            <a:solidFill>
              <a:schemeClr val="tx1"/>
            </a:solidFill>
          </p:spPr>
          <p:txBody>
            <a:bodyPr>
              <a:spAutoFit/>
            </a:bodyPr>
            <a:lstStyle/>
            <a:p>
              <a:r>
                <a:rPr lang="en-US" dirty="0">
                  <a:solidFill>
                    <a:srgbClr val="C586C0"/>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re</a:t>
              </a:r>
              <a:endParaRPr lang="en-US" dirty="0">
                <a:solidFill>
                  <a:srgbClr val="D4D4D4"/>
                </a:solidFill>
                <a:latin typeface="Consolas" panose="020B0609020204030204" pitchFamily="49" charset="0"/>
              </a:endParaRPr>
            </a:p>
            <a:p>
              <a:r>
                <a:rPr lang="en-US" dirty="0">
                  <a:solidFill>
                    <a:srgbClr val="9CDCFE"/>
                  </a:solidFill>
                  <a:latin typeface="Consolas" panose="020B0609020204030204" pitchFamily="49" charset="0"/>
                </a:rPr>
                <a:t>txt</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"interesting links to </a:t>
              </a:r>
              <a:r>
                <a:rPr lang="en-US" dirty="0" smtClean="0">
                  <a:solidFill>
                    <a:srgbClr val="CE9178"/>
                  </a:solidFill>
                  <a:latin typeface="Consolas" panose="020B0609020204030204" pitchFamily="49" charset="0"/>
                </a:rPr>
                <a:t>woodchucks"</a:t>
              </a:r>
              <a:endParaRPr lang="en-US" dirty="0">
                <a:solidFill>
                  <a:srgbClr val="D4D4D4"/>
                </a:solidFill>
                <a:latin typeface="Consolas" panose="020B0609020204030204" pitchFamily="49" charset="0"/>
              </a:endParaRPr>
            </a:p>
            <a:p>
              <a:r>
                <a:rPr lang="en-US" dirty="0">
                  <a:solidFill>
                    <a:srgbClr val="9CDCFE"/>
                  </a:solidFill>
                  <a:latin typeface="Consolas" panose="020B0609020204030204" pitchFamily="49" charset="0"/>
                </a:rPr>
                <a:t>x</a:t>
              </a:r>
              <a:r>
                <a:rPr lang="en-US" dirty="0">
                  <a:solidFill>
                    <a:srgbClr val="D4D4D4"/>
                  </a:solidFill>
                  <a:latin typeface="Consolas" panose="020B0609020204030204" pitchFamily="49" charset="0"/>
                </a:rPr>
                <a:t> = </a:t>
              </a:r>
              <a:r>
                <a:rPr lang="en-US" dirty="0" err="1" smtClean="0">
                  <a:solidFill>
                    <a:srgbClr val="4EC9B0"/>
                  </a:solidFill>
                  <a:latin typeface="Consolas" panose="020B0609020204030204" pitchFamily="49" charset="0"/>
                </a:rPr>
                <a:t>re</a:t>
              </a:r>
              <a:r>
                <a:rPr lang="en-US" dirty="0" err="1" smtClean="0">
                  <a:solidFill>
                    <a:srgbClr val="D4D4D4"/>
                  </a:solidFill>
                  <a:latin typeface="Consolas" panose="020B0609020204030204" pitchFamily="49" charset="0"/>
                </a:rPr>
                <a:t>.</a:t>
              </a:r>
              <a:r>
                <a:rPr lang="en-US" dirty="0" err="1" smtClean="0">
                  <a:solidFill>
                    <a:srgbClr val="DCDCAA"/>
                  </a:solidFill>
                  <a:latin typeface="Consolas" panose="020B0609020204030204" pitchFamily="49" charset="0"/>
                </a:rPr>
                <a:t>search</a:t>
              </a:r>
              <a:r>
                <a:rPr lang="en-US" dirty="0" smtClean="0">
                  <a:solidFill>
                    <a:srgbClr val="D4D4D4"/>
                  </a:solidFill>
                  <a:latin typeface="Consolas" panose="020B0609020204030204" pitchFamily="49" charset="0"/>
                </a:rPr>
                <a:t>(</a:t>
              </a:r>
              <a:r>
                <a:rPr lang="en-US" dirty="0" smtClean="0">
                  <a:solidFill>
                    <a:srgbClr val="CE9178"/>
                  </a:solidFill>
                  <a:latin typeface="Consolas" panose="020B0609020204030204" pitchFamily="49" charset="0"/>
                </a:rPr>
                <a:t>"</a:t>
              </a:r>
              <a:r>
                <a:rPr lang="en-US" dirty="0">
                  <a:solidFill>
                    <a:srgbClr val="CE9178"/>
                  </a:solidFill>
                  <a:latin typeface="Consolas" panose="020B0609020204030204" pitchFamily="49" charset="0"/>
                </a:rPr>
                <a:t>woodchucks"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txt</a:t>
              </a:r>
              <a:r>
                <a:rPr lang="en-US" dirty="0">
                  <a:solidFill>
                    <a:srgbClr val="D4D4D4"/>
                  </a:solidFill>
                  <a:latin typeface="Consolas" panose="020B0609020204030204" pitchFamily="49" charset="0"/>
                </a:rPr>
                <a:t>)</a:t>
              </a:r>
            </a:p>
            <a:p>
              <a:r>
                <a:rPr lang="en-US" dirty="0" smtClean="0">
                  <a:solidFill>
                    <a:srgbClr val="DCDCAA"/>
                  </a:solidFill>
                  <a:latin typeface="Consolas" panose="020B0609020204030204" pitchFamily="49" charset="0"/>
                </a:rPr>
                <a:t>print</a:t>
              </a:r>
              <a:r>
                <a:rPr lang="en-US" dirty="0" smtClean="0">
                  <a:solidFill>
                    <a:srgbClr val="D4D4D4"/>
                  </a:solidFill>
                  <a:latin typeface="Consolas" panose="020B0609020204030204" pitchFamily="49" charset="0"/>
                </a:rPr>
                <a:t>(</a:t>
              </a:r>
              <a:r>
                <a:rPr lang="en-US" dirty="0" err="1" smtClean="0">
                  <a:solidFill>
                    <a:srgbClr val="9CDCFE"/>
                  </a:solidFill>
                  <a:latin typeface="Consolas" panose="020B0609020204030204" pitchFamily="49" charset="0"/>
                </a:rPr>
                <a:t>x.group</a:t>
              </a:r>
              <a:r>
                <a:rPr lang="en-US" dirty="0" smtClean="0">
                  <a:solidFill>
                    <a:srgbClr val="9CDCFE"/>
                  </a:solidFill>
                  <a:latin typeface="Consolas" panose="020B0609020204030204" pitchFamily="49" charset="0"/>
                </a:rPr>
                <a:t>()</a:t>
              </a:r>
              <a:r>
                <a:rPr lang="en-US" dirty="0" smtClean="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3" name="Rectangle 12"/>
            <p:cNvSpPr/>
            <p:nvPr/>
          </p:nvSpPr>
          <p:spPr>
            <a:xfrm>
              <a:off x="5183024" y="6161872"/>
              <a:ext cx="1957587" cy="369332"/>
            </a:xfrm>
            <a:prstGeom prst="rect">
              <a:avLst/>
            </a:prstGeom>
            <a:solidFill>
              <a:schemeClr val="tx1"/>
            </a:solidFill>
          </p:spPr>
          <p:txBody>
            <a:bodyPr wrap="none">
              <a:spAutoFit/>
            </a:bodyPr>
            <a:lstStyle/>
            <a:p>
              <a:r>
                <a:rPr lang="en-US" dirty="0">
                  <a:solidFill>
                    <a:srgbClr val="D4D4D4"/>
                  </a:solidFill>
                  <a:latin typeface="Consolas" panose="020B0609020204030204" pitchFamily="49" charset="0"/>
                </a:rPr>
                <a:t>['woodchucks']</a:t>
              </a:r>
              <a:endParaRPr lang="ar-SA" dirty="0"/>
            </a:p>
          </p:txBody>
        </p:sp>
      </p:grpSp>
      <p:sp>
        <p:nvSpPr>
          <p:cNvPr id="4" name="Rectangle 3"/>
          <p:cNvSpPr/>
          <p:nvPr/>
        </p:nvSpPr>
        <p:spPr>
          <a:xfrm>
            <a:off x="4426197" y="6007100"/>
            <a:ext cx="3890809" cy="646331"/>
          </a:xfrm>
          <a:prstGeom prst="rect">
            <a:avLst/>
          </a:prstGeom>
        </p:spPr>
        <p:txBody>
          <a:bodyPr wrap="none">
            <a:spAutoFit/>
          </a:bodyPr>
          <a:lstStyle/>
          <a:p>
            <a:r>
              <a:rPr lang="ar-SA" dirty="0" smtClean="0">
                <a:hlinkClick r:id="rId3"/>
              </a:rPr>
              <a:t>https</a:t>
            </a:r>
            <a:r>
              <a:rPr lang="ar-SA" dirty="0">
                <a:hlinkClick r:id="rId3"/>
              </a:rPr>
              <a:t>://</a:t>
            </a:r>
            <a:r>
              <a:rPr lang="ar-SA" dirty="0" smtClean="0">
                <a:hlinkClick r:id="rId3"/>
              </a:rPr>
              <a:t>replit.com/languages/python3</a:t>
            </a:r>
            <a:endParaRPr lang="en-US" dirty="0" smtClean="0"/>
          </a:p>
          <a:p>
            <a:endParaRPr lang="ar-SA" dirty="0"/>
          </a:p>
        </p:txBody>
      </p:sp>
      <p:sp>
        <p:nvSpPr>
          <p:cNvPr id="6" name="TextBox 5"/>
          <p:cNvSpPr txBox="1"/>
          <p:nvPr/>
        </p:nvSpPr>
        <p:spPr>
          <a:xfrm>
            <a:off x="2105373" y="6029960"/>
            <a:ext cx="2355114" cy="369332"/>
          </a:xfrm>
          <a:prstGeom prst="rect">
            <a:avLst/>
          </a:prstGeom>
          <a:solidFill>
            <a:schemeClr val="tx1"/>
          </a:solidFill>
        </p:spPr>
        <p:txBody>
          <a:bodyPr wrap="square" rtlCol="1">
            <a:spAutoFit/>
          </a:bodyPr>
          <a:lstStyle/>
          <a:p>
            <a:r>
              <a:rPr lang="en-US" dirty="0" smtClean="0">
                <a:solidFill>
                  <a:srgbClr val="FF0000"/>
                </a:solidFill>
              </a:rPr>
              <a:t>Python Online IDE:</a:t>
            </a:r>
            <a:endParaRPr lang="ar-SA" dirty="0">
              <a:solidFill>
                <a:srgbClr val="FF0000"/>
              </a:solidFill>
            </a:endParaRPr>
          </a:p>
        </p:txBody>
      </p:sp>
    </p:spTree>
    <p:extLst>
      <p:ext uri="{BB962C8B-B14F-4D97-AF65-F5344CB8AC3E}">
        <p14:creationId xmlns:p14="http://schemas.microsoft.com/office/powerpoint/2010/main" val="38219170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Sentence </a:t>
            </a:r>
            <a:r>
              <a:rPr lang="en-US" sz="3600" dirty="0" smtClean="0"/>
              <a:t>Segmentation using NLTK</a:t>
            </a:r>
            <a:endParaRPr lang="ar-SA" sz="3600" dirty="0"/>
          </a:p>
        </p:txBody>
      </p:sp>
      <p:sp>
        <p:nvSpPr>
          <p:cNvPr id="4" name="Rectangle 3"/>
          <p:cNvSpPr/>
          <p:nvPr/>
        </p:nvSpPr>
        <p:spPr>
          <a:xfrm>
            <a:off x="1066800" y="1981200"/>
            <a:ext cx="7086600" cy="1200329"/>
          </a:xfrm>
          <a:prstGeom prst="rect">
            <a:avLst/>
          </a:prstGeom>
          <a:solidFill>
            <a:schemeClr val="tx1"/>
          </a:solidFill>
        </p:spPr>
        <p:txBody>
          <a:bodyPr wrap="square">
            <a:spAutoFit/>
          </a:bodyPr>
          <a:lstStyle/>
          <a:p>
            <a:r>
              <a:rPr lang="en-US" dirty="0">
                <a:solidFill>
                  <a:srgbClr val="9CDCFE"/>
                </a:solidFill>
                <a:latin typeface="Consolas" panose="020B0609020204030204" pitchFamily="49" charset="0"/>
              </a:rPr>
              <a:t>text</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 My name is Ahmed. I'm </a:t>
            </a:r>
            <a:r>
              <a:rPr lang="en-US" dirty="0" smtClean="0">
                <a:solidFill>
                  <a:srgbClr val="CE9178"/>
                </a:solidFill>
                <a:latin typeface="Consolas" panose="020B0609020204030204" pitchFamily="49" charset="0"/>
              </a:rPr>
              <a:t>thirty </a:t>
            </a:r>
            <a:r>
              <a:rPr lang="en-US" dirty="0">
                <a:solidFill>
                  <a:srgbClr val="CE9178"/>
                </a:solidFill>
                <a:latin typeface="Consolas" panose="020B0609020204030204" pitchFamily="49" charset="0"/>
              </a:rPr>
              <a:t>30.0 years old. I live in </a:t>
            </a:r>
            <a:r>
              <a:rPr lang="en-US" dirty="0" smtClean="0">
                <a:solidFill>
                  <a:srgbClr val="CE9178"/>
                </a:solidFill>
                <a:latin typeface="Consolas" panose="020B0609020204030204" pitchFamily="49" charset="0"/>
              </a:rPr>
              <a:t>Riyadh, </a:t>
            </a:r>
            <a:r>
              <a:rPr lang="en-US" dirty="0">
                <a:solidFill>
                  <a:srgbClr val="CE9178"/>
                </a:solidFill>
                <a:latin typeface="Consolas" panose="020B0609020204030204" pitchFamily="49" charset="0"/>
              </a:rPr>
              <a:t>K.S.A """</a:t>
            </a:r>
            <a:endParaRPr lang="en-US" dirty="0">
              <a:solidFill>
                <a:srgbClr val="D4D4D4"/>
              </a:solidFill>
              <a:latin typeface="Consolas" panose="020B0609020204030204" pitchFamily="49" charset="0"/>
            </a:endParaRPr>
          </a:p>
          <a:p>
            <a:r>
              <a:rPr lang="en-US" dirty="0" err="1">
                <a:solidFill>
                  <a:srgbClr val="9CDCFE"/>
                </a:solidFill>
                <a:latin typeface="Consolas" panose="020B0609020204030204" pitchFamily="49" charset="0"/>
              </a:rPr>
              <a:t>sents</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nltk</a:t>
            </a:r>
            <a:r>
              <a:rPr lang="en-US" dirty="0" err="1">
                <a:solidFill>
                  <a:srgbClr val="D4D4D4"/>
                </a:solidFill>
                <a:latin typeface="Consolas" panose="020B0609020204030204" pitchFamily="49" charset="0"/>
              </a:rPr>
              <a:t>.sent_tokenize</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text</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sents</a:t>
            </a:r>
            <a:endParaRPr lang="en-US" b="0" dirty="0">
              <a:solidFill>
                <a:srgbClr val="D4D4D4"/>
              </a:solidFill>
              <a:effectLst/>
              <a:latin typeface="Consolas" panose="020B0609020204030204" pitchFamily="49" charset="0"/>
            </a:endParaRPr>
          </a:p>
        </p:txBody>
      </p:sp>
      <p:sp>
        <p:nvSpPr>
          <p:cNvPr id="5" name="Rectangle 4"/>
          <p:cNvSpPr/>
          <p:nvPr/>
        </p:nvSpPr>
        <p:spPr>
          <a:xfrm>
            <a:off x="1143000" y="3745091"/>
            <a:ext cx="7239000" cy="646331"/>
          </a:xfrm>
          <a:prstGeom prst="rect">
            <a:avLst/>
          </a:prstGeom>
          <a:solidFill>
            <a:schemeClr val="tx1"/>
          </a:solidFill>
        </p:spPr>
        <p:txBody>
          <a:bodyPr wrap="square">
            <a:spAutoFit/>
          </a:bodyPr>
          <a:lstStyle/>
          <a:p>
            <a:r>
              <a:rPr lang="en-US" dirty="0">
                <a:solidFill>
                  <a:srgbClr val="D4D4D4"/>
                </a:solidFill>
                <a:latin typeface="Consolas" panose="020B0609020204030204" pitchFamily="49" charset="0"/>
              </a:rPr>
              <a:t>[' My name is Ahmed.', "I'm </a:t>
            </a:r>
            <a:r>
              <a:rPr lang="en-US" dirty="0" smtClean="0">
                <a:solidFill>
                  <a:srgbClr val="D4D4D4"/>
                </a:solidFill>
                <a:latin typeface="Consolas" panose="020B0609020204030204" pitchFamily="49" charset="0"/>
              </a:rPr>
              <a:t>thirty </a:t>
            </a:r>
            <a:r>
              <a:rPr lang="en-US" dirty="0">
                <a:solidFill>
                  <a:srgbClr val="D4D4D4"/>
                </a:solidFill>
                <a:latin typeface="Consolas" panose="020B0609020204030204" pitchFamily="49" charset="0"/>
              </a:rPr>
              <a:t>30.0 years old.", 'I live in </a:t>
            </a:r>
            <a:r>
              <a:rPr lang="en-US" dirty="0" err="1">
                <a:solidFill>
                  <a:srgbClr val="D4D4D4"/>
                </a:solidFill>
                <a:latin typeface="Consolas" panose="020B0609020204030204" pitchFamily="49" charset="0"/>
              </a:rPr>
              <a:t>Ryiad</a:t>
            </a:r>
            <a:r>
              <a:rPr lang="en-US" dirty="0">
                <a:solidFill>
                  <a:srgbClr val="D4D4D4"/>
                </a:solidFill>
                <a:latin typeface="Consolas" panose="020B0609020204030204" pitchFamily="49" charset="0"/>
              </a:rPr>
              <a:t>, K.S.A']</a:t>
            </a:r>
            <a:endParaRPr lang="ar-SA" dirty="0"/>
          </a:p>
        </p:txBody>
      </p:sp>
    </p:spTree>
    <p:extLst>
      <p:ext uri="{BB962C8B-B14F-4D97-AF65-F5344CB8AC3E}">
        <p14:creationId xmlns:p14="http://schemas.microsoft.com/office/powerpoint/2010/main" val="1449576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0770" y="1268305"/>
            <a:ext cx="8229600" cy="4525962"/>
          </a:xfrm>
        </p:spPr>
        <p:txBody>
          <a:bodyPr/>
          <a:lstStyle/>
          <a:p>
            <a:r>
              <a:rPr lang="en-US" sz="2400" dirty="0"/>
              <a:t>Regular expressions are case sensitive; lower case /s/ is distinct from upper case /S/</a:t>
            </a:r>
          </a:p>
          <a:p>
            <a:r>
              <a:rPr lang="en-US" sz="2400" dirty="0"/>
              <a:t>This means </a:t>
            </a:r>
            <a:r>
              <a:rPr lang="en-US" sz="2400" dirty="0" smtClean="0"/>
              <a:t>that the </a:t>
            </a:r>
            <a:r>
              <a:rPr lang="en-US" sz="2400" dirty="0"/>
              <a:t>pattern /woodchucks/ will not match the string Woodchucks. We can solve </a:t>
            </a:r>
            <a:r>
              <a:rPr lang="en-US" sz="2400" dirty="0" smtClean="0"/>
              <a:t>this </a:t>
            </a:r>
            <a:r>
              <a:rPr lang="en-US" sz="2400" dirty="0"/>
              <a:t>problem with the use of the square braces </a:t>
            </a:r>
            <a:r>
              <a:rPr lang="en-US" sz="2400" dirty="0" smtClean="0"/>
              <a:t>[  ]. </a:t>
            </a:r>
          </a:p>
          <a:p>
            <a:r>
              <a:rPr lang="en-US" sz="2400" dirty="0" smtClean="0"/>
              <a:t>The </a:t>
            </a:r>
            <a:r>
              <a:rPr lang="en-US" sz="2400" dirty="0"/>
              <a:t>string of characters inside </a:t>
            </a:r>
            <a:r>
              <a:rPr lang="en-US" sz="2400" dirty="0" smtClean="0"/>
              <a:t>the braces </a:t>
            </a:r>
            <a:r>
              <a:rPr lang="en-US" sz="2400" dirty="0"/>
              <a:t>specifies a </a:t>
            </a:r>
            <a:r>
              <a:rPr lang="en-US" sz="2400" dirty="0" smtClean="0"/>
              <a:t>disjunction (OR) of characters </a:t>
            </a:r>
            <a:r>
              <a:rPr lang="en-US" sz="2400" dirty="0"/>
              <a:t>to </a:t>
            </a:r>
            <a:r>
              <a:rPr lang="en-US" sz="2400" dirty="0" smtClean="0"/>
              <a:t>match, </a:t>
            </a:r>
            <a:r>
              <a:rPr lang="en-US" sz="2400" dirty="0"/>
              <a:t>/[</a:t>
            </a:r>
            <a:r>
              <a:rPr lang="en-US" sz="2400" dirty="0" err="1"/>
              <a:t>wW</a:t>
            </a:r>
            <a:r>
              <a:rPr lang="en-US" sz="2400" dirty="0"/>
              <a:t>]/ matches patterns containing either w or W</a:t>
            </a:r>
            <a:r>
              <a:rPr lang="en-US" sz="2400" dirty="0" smtClean="0"/>
              <a:t>.</a:t>
            </a:r>
          </a:p>
          <a:p>
            <a:r>
              <a:rPr lang="en-US" sz="2000" dirty="0"/>
              <a:t>The regular expression /[1234567890]/ specifies any single digit. </a:t>
            </a:r>
            <a:endParaRPr lang="ar-SA" sz="1800" dirty="0"/>
          </a:p>
        </p:txBody>
      </p:sp>
      <p:sp>
        <p:nvSpPr>
          <p:cNvPr id="3" name="Title 2"/>
          <p:cNvSpPr>
            <a:spLocks noGrp="1"/>
          </p:cNvSpPr>
          <p:nvPr>
            <p:ph type="title"/>
          </p:nvPr>
        </p:nvSpPr>
        <p:spPr/>
        <p:txBody>
          <a:bodyPr>
            <a:normAutofit fontScale="90000"/>
          </a:bodyPr>
          <a:lstStyle/>
          <a:p>
            <a:r>
              <a:rPr lang="en-US" b="0" dirty="0"/>
              <a:t>Basic Regular Expression Patterns</a:t>
            </a:r>
            <a:endParaRPr lang="ar-SA" dirty="0"/>
          </a:p>
        </p:txBody>
      </p:sp>
      <p:sp>
        <p:nvSpPr>
          <p:cNvPr id="5" name="Rectangle 4"/>
          <p:cNvSpPr/>
          <p:nvPr/>
        </p:nvSpPr>
        <p:spPr>
          <a:xfrm>
            <a:off x="4267200" y="4267200"/>
            <a:ext cx="4572000" cy="369332"/>
          </a:xfrm>
          <a:prstGeom prst="rect">
            <a:avLst/>
          </a:prstGeom>
        </p:spPr>
        <p:txBody>
          <a:bodyPr>
            <a:spAutoFit/>
          </a:bodyPr>
          <a:lstStyle/>
          <a:p>
            <a:endParaRPr lang="en-US" b="0" dirty="0">
              <a:solidFill>
                <a:srgbClr val="000000"/>
              </a:solidFill>
              <a:effectLst/>
              <a:latin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937006" y="5026935"/>
            <a:ext cx="7902194" cy="1346200"/>
          </a:xfrm>
          <a:prstGeom prst="rect">
            <a:avLst/>
          </a:prstGeom>
        </p:spPr>
      </p:pic>
    </p:spTree>
    <p:extLst>
      <p:ext uri="{BB962C8B-B14F-4D97-AF65-F5344CB8AC3E}">
        <p14:creationId xmlns:p14="http://schemas.microsoft.com/office/powerpoint/2010/main" val="3797262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686800" cy="4525962"/>
          </a:xfrm>
        </p:spPr>
        <p:txBody>
          <a:bodyPr/>
          <a:lstStyle/>
          <a:p>
            <a:r>
              <a:rPr lang="en-US" dirty="0"/>
              <a:t>In cases where there is a well-defined sequence </a:t>
            </a:r>
            <a:r>
              <a:rPr lang="en-US" dirty="0" smtClean="0"/>
              <a:t>associated with </a:t>
            </a:r>
            <a:r>
              <a:rPr lang="en-US" dirty="0"/>
              <a:t>a set of characters, the brackets can be used with the dash (-) to </a:t>
            </a:r>
            <a:r>
              <a:rPr lang="en-US" dirty="0" smtClean="0"/>
              <a:t>specify range </a:t>
            </a:r>
            <a:r>
              <a:rPr lang="en-US" dirty="0"/>
              <a:t>any one character in a range. The pattern /[2-5]/ specifies any one of the </a:t>
            </a:r>
            <a:r>
              <a:rPr lang="en-US" dirty="0" smtClean="0"/>
              <a:t>characters 2</a:t>
            </a:r>
            <a:r>
              <a:rPr lang="en-US" dirty="0"/>
              <a:t>, 3, 4, or 5. The pattern /[b-g]/ specifies one of the characters b, c, d, e, f, </a:t>
            </a:r>
            <a:r>
              <a:rPr lang="en-US" dirty="0" smtClean="0"/>
              <a:t>or g</a:t>
            </a:r>
            <a:r>
              <a:rPr lang="en-US" dirty="0"/>
              <a:t>.</a:t>
            </a:r>
            <a:endParaRPr lang="ar-SA" dirty="0"/>
          </a:p>
        </p:txBody>
      </p:sp>
      <p:sp>
        <p:nvSpPr>
          <p:cNvPr id="3" name="Title 2"/>
          <p:cNvSpPr>
            <a:spLocks noGrp="1"/>
          </p:cNvSpPr>
          <p:nvPr>
            <p:ph type="title"/>
          </p:nvPr>
        </p:nvSpPr>
        <p:spPr/>
        <p:txBody>
          <a:bodyPr>
            <a:normAutofit/>
          </a:bodyPr>
          <a:lstStyle/>
          <a:p>
            <a:r>
              <a:rPr lang="en-US" b="0" dirty="0" smtClean="0"/>
              <a:t>Regular Expression (range)</a:t>
            </a:r>
            <a:endParaRPr lang="ar-SA" dirty="0"/>
          </a:p>
        </p:txBody>
      </p:sp>
      <p:pic>
        <p:nvPicPr>
          <p:cNvPr id="4" name="Picture 3"/>
          <p:cNvPicPr>
            <a:picLocks noChangeAspect="1"/>
          </p:cNvPicPr>
          <p:nvPr/>
        </p:nvPicPr>
        <p:blipFill>
          <a:blip r:embed="rId2"/>
          <a:stretch>
            <a:fillRect/>
          </a:stretch>
        </p:blipFill>
        <p:spPr>
          <a:xfrm>
            <a:off x="457200" y="4610448"/>
            <a:ext cx="8192481" cy="1371600"/>
          </a:xfrm>
          <a:prstGeom prst="rect">
            <a:avLst/>
          </a:prstGeom>
        </p:spPr>
      </p:pic>
    </p:spTree>
    <p:extLst>
      <p:ext uri="{BB962C8B-B14F-4D97-AF65-F5344CB8AC3E}">
        <p14:creationId xmlns:p14="http://schemas.microsoft.com/office/powerpoint/2010/main" val="1060109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3624262"/>
          </a:xfrm>
        </p:spPr>
        <p:txBody>
          <a:bodyPr/>
          <a:lstStyle/>
          <a:p>
            <a:r>
              <a:rPr lang="en-US" sz="2400" dirty="0"/>
              <a:t>The square braces can also be used to specify what a single character cannot </a:t>
            </a:r>
            <a:r>
              <a:rPr lang="en-US" sz="2400" dirty="0" smtClean="0"/>
              <a:t>be, by </a:t>
            </a:r>
            <a:r>
              <a:rPr lang="en-US" sz="2400" dirty="0"/>
              <a:t>use of the caret ^. If the caret ^ is the first symbol after the open square brace </a:t>
            </a:r>
            <a:r>
              <a:rPr lang="en-US" sz="2400" dirty="0" smtClean="0"/>
              <a:t>[, the </a:t>
            </a:r>
            <a:r>
              <a:rPr lang="en-US" sz="2400" dirty="0"/>
              <a:t>resulting pattern is </a:t>
            </a:r>
            <a:r>
              <a:rPr lang="en-US" sz="2400" dirty="0" smtClean="0"/>
              <a:t>negated</a:t>
            </a:r>
          </a:p>
          <a:p>
            <a:r>
              <a:rPr lang="en-US" sz="2400" dirty="0"/>
              <a:t>For example, the pattern /[^a]/ matches any </a:t>
            </a:r>
            <a:r>
              <a:rPr lang="en-US" sz="2400" dirty="0" smtClean="0"/>
              <a:t>single character </a:t>
            </a:r>
            <a:r>
              <a:rPr lang="en-US" sz="2400" dirty="0"/>
              <a:t>(including special characters) except a</a:t>
            </a:r>
            <a:r>
              <a:rPr lang="en-US" sz="2400" dirty="0" smtClean="0"/>
              <a:t>.</a:t>
            </a:r>
          </a:p>
          <a:p>
            <a:r>
              <a:rPr lang="en-US" dirty="0"/>
              <a:t>This is only true when the </a:t>
            </a:r>
            <a:r>
              <a:rPr lang="en-US" dirty="0" smtClean="0"/>
              <a:t>caret is </a:t>
            </a:r>
            <a:r>
              <a:rPr lang="en-US" dirty="0"/>
              <a:t>the first symbol after the open square brace. If it occurs anywhere else, it </a:t>
            </a:r>
            <a:r>
              <a:rPr lang="en-US" dirty="0" smtClean="0"/>
              <a:t>usually stands </a:t>
            </a:r>
            <a:r>
              <a:rPr lang="en-US" dirty="0"/>
              <a:t>for a caret</a:t>
            </a:r>
            <a:endParaRPr lang="ar-SA" sz="2400" dirty="0"/>
          </a:p>
        </p:txBody>
      </p:sp>
      <p:sp>
        <p:nvSpPr>
          <p:cNvPr id="3" name="Title 2"/>
          <p:cNvSpPr>
            <a:spLocks noGrp="1"/>
          </p:cNvSpPr>
          <p:nvPr>
            <p:ph type="title"/>
          </p:nvPr>
        </p:nvSpPr>
        <p:spPr/>
        <p:txBody>
          <a:bodyPr>
            <a:normAutofit/>
          </a:bodyPr>
          <a:lstStyle/>
          <a:p>
            <a:r>
              <a:rPr lang="en-US" b="0" dirty="0" smtClean="0"/>
              <a:t>Regular Expression (negation)</a:t>
            </a:r>
            <a:endParaRPr lang="ar-SA" dirty="0"/>
          </a:p>
        </p:txBody>
      </p:sp>
      <p:pic>
        <p:nvPicPr>
          <p:cNvPr id="5" name="Picture 4"/>
          <p:cNvPicPr>
            <a:picLocks noChangeAspect="1"/>
          </p:cNvPicPr>
          <p:nvPr/>
        </p:nvPicPr>
        <p:blipFill>
          <a:blip r:embed="rId2"/>
          <a:stretch>
            <a:fillRect/>
          </a:stretch>
        </p:blipFill>
        <p:spPr>
          <a:xfrm>
            <a:off x="476921" y="4874777"/>
            <a:ext cx="8438479" cy="1596200"/>
          </a:xfrm>
          <a:prstGeom prst="rect">
            <a:avLst/>
          </a:prstGeom>
        </p:spPr>
      </p:pic>
    </p:spTree>
    <p:extLst>
      <p:ext uri="{BB962C8B-B14F-4D97-AF65-F5344CB8AC3E}">
        <p14:creationId xmlns:p14="http://schemas.microsoft.com/office/powerpoint/2010/main" val="16302204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2_LIMU4(en) - コピー">
  <a:themeElements>
    <a:clrScheme name="">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2_LIMU4(en) - コピー">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2_LIMU4(en) - コピー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LIMU4(en) - コピー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LIMU4(en) - コピー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LIMU4(en) - コピー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LIMU4(en) - コピー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LIMU4(en) - コピー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LIMU4(en) - コピー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LIMU4(en) - コピー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LIMU4(en) - コピー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LIMU4(en) - コピー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LIMU4(en) - コピー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LIMU4(en) - コピー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7812</TotalTime>
  <Words>5707</Words>
  <Application>Microsoft Office PowerPoint</Application>
  <PresentationFormat>On-screen Show (4:3)</PresentationFormat>
  <Paragraphs>549</Paragraphs>
  <Slides>60</Slides>
  <Notes>27</Notes>
  <HiddenSlides>0</HiddenSlides>
  <MMClips>0</MMClips>
  <ScaleCrop>false</ScaleCrop>
  <HeadingPairs>
    <vt:vector size="6" baseType="variant">
      <vt:variant>
        <vt:lpstr>Fonts Used</vt:lpstr>
      </vt:variant>
      <vt:variant>
        <vt:i4>18</vt:i4>
      </vt:variant>
      <vt:variant>
        <vt:lpstr>Theme</vt:lpstr>
      </vt:variant>
      <vt:variant>
        <vt:i4>3</vt:i4>
      </vt:variant>
      <vt:variant>
        <vt:lpstr>Slide Titles</vt:lpstr>
      </vt:variant>
      <vt:variant>
        <vt:i4>60</vt:i4>
      </vt:variant>
    </vt:vector>
  </HeadingPairs>
  <TitlesOfParts>
    <vt:vector size="81" baseType="lpstr">
      <vt:lpstr>ＭＳ Ｐゴシック</vt:lpstr>
      <vt:lpstr>ＭＳ Ｐゴシック</vt:lpstr>
      <vt:lpstr>AL-Mohanad</vt:lpstr>
      <vt:lpstr>Arial</vt:lpstr>
      <vt:lpstr>Calibri</vt:lpstr>
      <vt:lpstr>Consolas</vt:lpstr>
      <vt:lpstr>Courier</vt:lpstr>
      <vt:lpstr>Courier New</vt:lpstr>
      <vt:lpstr>Lucida Sans Unicode</vt:lpstr>
      <vt:lpstr>NimbusRomNo9L-Medi</vt:lpstr>
      <vt:lpstr>NimbusRomNo9L-Regu</vt:lpstr>
      <vt:lpstr>NimbusRomNo9L-ReguItal</vt:lpstr>
      <vt:lpstr>Symbol</vt:lpstr>
      <vt:lpstr>Times New Roman</vt:lpstr>
      <vt:lpstr>Verdana</vt:lpstr>
      <vt:lpstr>Wingdings</vt:lpstr>
      <vt:lpstr>Wingdings 2</vt:lpstr>
      <vt:lpstr>Wingdings 3</vt:lpstr>
      <vt:lpstr>Concourse</vt:lpstr>
      <vt:lpstr>Clarity</vt:lpstr>
      <vt:lpstr>2_LIMU4(en) - コピー</vt:lpstr>
      <vt:lpstr>CS 463 Natural Language Processing</vt:lpstr>
      <vt:lpstr>PowerPoint Presentation</vt:lpstr>
      <vt:lpstr>Outline</vt:lpstr>
      <vt:lpstr>ELIZA chatbot in 1966</vt:lpstr>
      <vt:lpstr>Regular Expressions (RE)</vt:lpstr>
      <vt:lpstr>Basic Regular Expression Patterns</vt:lpstr>
      <vt:lpstr>Basic Regular Expression Patterns</vt:lpstr>
      <vt:lpstr>Regular Expression (range)</vt:lpstr>
      <vt:lpstr>Regular Expression (negation)</vt:lpstr>
      <vt:lpstr>Regular Expression (optionality)</vt:lpstr>
      <vt:lpstr>Regular Expression (Kleene *)</vt:lpstr>
      <vt:lpstr>Regular Expression (Kleene +)</vt:lpstr>
      <vt:lpstr>Regular Expression (anchors ^ $)</vt:lpstr>
      <vt:lpstr>Disjunction “|”, Grouping, and Precedence</vt:lpstr>
      <vt:lpstr>Substitutions</vt:lpstr>
      <vt:lpstr>Capture Groups</vt:lpstr>
      <vt:lpstr>Capture groups: multiple registers</vt:lpstr>
      <vt:lpstr>But suppose we don't want to capture?</vt:lpstr>
      <vt:lpstr>More Operators</vt:lpstr>
      <vt:lpstr>Example</vt:lpstr>
      <vt:lpstr>Errors</vt:lpstr>
      <vt:lpstr>Errors cont.</vt:lpstr>
      <vt:lpstr>Simple Application: ELIZA</vt:lpstr>
      <vt:lpstr>Simple Application: ELIZA</vt:lpstr>
      <vt:lpstr>How ELIZA (chatbot) works</vt:lpstr>
      <vt:lpstr>Regular expressions Summary</vt:lpstr>
      <vt:lpstr>How many words in a sentence?</vt:lpstr>
      <vt:lpstr>How many words in a sentence?</vt:lpstr>
      <vt:lpstr>How many words in a corpus?</vt:lpstr>
      <vt:lpstr>Corpora (text datasets)</vt:lpstr>
      <vt:lpstr>Corpora vary along dimension like</vt:lpstr>
      <vt:lpstr>Corpus datasheets</vt:lpstr>
      <vt:lpstr>Text Normalization</vt:lpstr>
      <vt:lpstr>Space-based tokenization</vt:lpstr>
      <vt:lpstr>Simple Tokenization in Python</vt:lpstr>
      <vt:lpstr>Simple Tokenization in Python</vt:lpstr>
      <vt:lpstr>Issues in Tokenization</vt:lpstr>
      <vt:lpstr>Tokenization in NLTK</vt:lpstr>
      <vt:lpstr>Another option for text tokenization</vt:lpstr>
      <vt:lpstr>Subword tokenization</vt:lpstr>
      <vt:lpstr>Byte Pair Encoding (BPE) token learner</vt:lpstr>
      <vt:lpstr>BPE token learner algorithm</vt:lpstr>
      <vt:lpstr>Byte Pair Encoding (BPE)</vt:lpstr>
      <vt:lpstr>BPE token learner</vt:lpstr>
      <vt:lpstr>BPE token learner</vt:lpstr>
      <vt:lpstr>BPE</vt:lpstr>
      <vt:lpstr>BPE</vt:lpstr>
      <vt:lpstr>BPE</vt:lpstr>
      <vt:lpstr>BPE token segmenter algorithm</vt:lpstr>
      <vt:lpstr>Properties of BPE tokens</vt:lpstr>
      <vt:lpstr>Word Normalization</vt:lpstr>
      <vt:lpstr>Case folding</vt:lpstr>
      <vt:lpstr>Lemmatization</vt:lpstr>
      <vt:lpstr>Lemmatization is done by Morphological Parsing</vt:lpstr>
      <vt:lpstr>Stemming</vt:lpstr>
      <vt:lpstr>Porter Stemmer</vt:lpstr>
      <vt:lpstr>Dealing with complex morphology is necessary for Arabic  languages</vt:lpstr>
      <vt:lpstr>Poretr Stemmer in NLTK</vt:lpstr>
      <vt:lpstr>Sentence Segmentation</vt:lpstr>
      <vt:lpstr>Sentence Segmentation using NLTK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Programming I</dc:title>
  <dc:creator>Saleh Haridy</dc:creator>
  <cp:lastModifiedBy>Saleh Haridy</cp:lastModifiedBy>
  <cp:revision>293</cp:revision>
  <dcterms:created xsi:type="dcterms:W3CDTF">2020-01-27T07:55:28Z</dcterms:created>
  <dcterms:modified xsi:type="dcterms:W3CDTF">2023-08-28T08:42:12Z</dcterms:modified>
</cp:coreProperties>
</file>